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4" r:id="rId1"/>
  </p:sldMasterIdLst>
  <p:notesMasterIdLst>
    <p:notesMasterId r:id="rId33"/>
  </p:notesMasterIdLst>
  <p:handoutMasterIdLst>
    <p:handoutMasterId r:id="rId34"/>
  </p:handoutMasterIdLst>
  <p:sldIdLst>
    <p:sldId id="422" r:id="rId2"/>
    <p:sldId id="440" r:id="rId3"/>
    <p:sldId id="479" r:id="rId4"/>
    <p:sldId id="488" r:id="rId5"/>
    <p:sldId id="465" r:id="rId6"/>
    <p:sldId id="489" r:id="rId7"/>
    <p:sldId id="441" r:id="rId8"/>
    <p:sldId id="476" r:id="rId9"/>
    <p:sldId id="430" r:id="rId10"/>
    <p:sldId id="492" r:id="rId11"/>
    <p:sldId id="451" r:id="rId12"/>
    <p:sldId id="480" r:id="rId13"/>
    <p:sldId id="478" r:id="rId14"/>
    <p:sldId id="467" r:id="rId15"/>
    <p:sldId id="490" r:id="rId16"/>
    <p:sldId id="491" r:id="rId17"/>
    <p:sldId id="482" r:id="rId18"/>
    <p:sldId id="463" r:id="rId19"/>
    <p:sldId id="456" r:id="rId20"/>
    <p:sldId id="464" r:id="rId21"/>
    <p:sldId id="424" r:id="rId22"/>
    <p:sldId id="431" r:id="rId23"/>
    <p:sldId id="485" r:id="rId24"/>
    <p:sldId id="487" r:id="rId25"/>
    <p:sldId id="486" r:id="rId26"/>
    <p:sldId id="475" r:id="rId27"/>
    <p:sldId id="459" r:id="rId28"/>
    <p:sldId id="483" r:id="rId29"/>
    <p:sldId id="484" r:id="rId30"/>
    <p:sldId id="428" r:id="rId31"/>
    <p:sldId id="470" r:id="rId32"/>
  </p:sldIdLst>
  <p:sldSz cx="6838950" cy="5143500"/>
  <p:notesSz cx="6805613" cy="9939338"/>
  <p:defaultTextStyle>
    <a:defPPr>
      <a:defRPr lang="de-DE"/>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1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C1C26"/>
    <a:srgbClr val="000000"/>
    <a:srgbClr val="8CBD6B"/>
    <a:srgbClr val="0070C0"/>
    <a:srgbClr val="4472C4"/>
    <a:srgbClr val="C00001"/>
    <a:srgbClr val="002060"/>
    <a:srgbClr val="ED7D31"/>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1" autoAdjust="0"/>
    <p:restoredTop sz="71324" autoAdjust="0"/>
  </p:normalViewPr>
  <p:slideViewPr>
    <p:cSldViewPr snapToGrid="0" snapToObjects="1">
      <p:cViewPr varScale="1">
        <p:scale>
          <a:sx n="78" d="100"/>
          <a:sy n="78" d="100"/>
        </p:scale>
        <p:origin x="1210" y="77"/>
      </p:cViewPr>
      <p:guideLst>
        <p:guide orient="horz" pos="1620"/>
        <p:guide pos="2880"/>
        <p:guide pos="2154"/>
      </p:guideLst>
    </p:cSldViewPr>
  </p:slideViewPr>
  <p:outlineViewPr>
    <p:cViewPr>
      <p:scale>
        <a:sx n="33" d="100"/>
        <a:sy n="33" d="100"/>
      </p:scale>
      <p:origin x="0" y="1102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1F3B8EC2-08D2-41C3-8B09-AAD094200CC0}" type="datetimeFigureOut">
              <a:rPr lang="de-AT" smtClean="0"/>
              <a:t>27.03.2019</a:t>
            </a:fld>
            <a:endParaRPr lang="de-AT"/>
          </a:p>
        </p:txBody>
      </p:sp>
      <p:sp>
        <p:nvSpPr>
          <p:cNvPr id="4" name="Fußzeilenplatzhalt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CA5909BB-0C8F-4B1D-B739-DBDF347D2C9E}" type="slidenum">
              <a:rPr lang="de-AT" smtClean="0"/>
              <a:t>‹Nr.›</a:t>
            </a:fld>
            <a:endParaRPr lang="de-AT"/>
          </a:p>
        </p:txBody>
      </p:sp>
    </p:spTree>
    <p:extLst>
      <p:ext uri="{BB962C8B-B14F-4D97-AF65-F5344CB8AC3E}">
        <p14:creationId xmlns:p14="http://schemas.microsoft.com/office/powerpoint/2010/main" val="415588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1775CB5-DA8E-3C45-9FFB-0CBF4AEE2A78}" type="datetimeFigureOut">
              <a:rPr lang="de-DE" smtClean="0"/>
              <a:t>27.03.2019</a:t>
            </a:fld>
            <a:endParaRPr lang="de-DE"/>
          </a:p>
        </p:txBody>
      </p:sp>
      <p:sp>
        <p:nvSpPr>
          <p:cNvPr id="4" name="Folienbildplatzhalter 3"/>
          <p:cNvSpPr>
            <a:spLocks noGrp="1" noRot="1" noChangeAspect="1"/>
          </p:cNvSpPr>
          <p:nvPr>
            <p:ph type="sldImg" idx="2"/>
          </p:nvPr>
        </p:nvSpPr>
        <p:spPr>
          <a:xfrm>
            <a:off x="927100" y="746125"/>
            <a:ext cx="4951413" cy="372586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B1DEBA9D-5519-1147-9946-66438FC2E6CA}" type="slidenum">
              <a:rPr lang="de-DE" smtClean="0"/>
              <a:t>‹Nr.›</a:t>
            </a:fld>
            <a:endParaRPr lang="de-DE"/>
          </a:p>
        </p:txBody>
      </p:sp>
    </p:spTree>
    <p:extLst>
      <p:ext uri="{BB962C8B-B14F-4D97-AF65-F5344CB8AC3E}">
        <p14:creationId xmlns:p14="http://schemas.microsoft.com/office/powerpoint/2010/main" val="2552197196"/>
      </p:ext>
    </p:extLst>
  </p:cSld>
  <p:clrMap bg1="lt1" tx1="dk1" bg2="lt2" tx2="dk2" accent1="accent1" accent2="accent2" accent3="accent3" accent4="accent4" accent5="accent5" accent6="accent6" hlink="hlink" folHlink="folHlink"/>
  <p:notesStyle>
    <a:lvl1pPr marL="0" algn="l" defTabSz="389626" rtl="0" eaLnBrk="1" latinLnBrk="0" hangingPunct="1">
      <a:defRPr sz="1000" kern="1200">
        <a:solidFill>
          <a:schemeClr val="tx1"/>
        </a:solidFill>
        <a:latin typeface="+mn-lt"/>
        <a:ea typeface="+mn-ea"/>
        <a:cs typeface="+mn-cs"/>
      </a:defRPr>
    </a:lvl1pPr>
    <a:lvl2pPr marL="389626" algn="l" defTabSz="389626" rtl="0" eaLnBrk="1" latinLnBrk="0" hangingPunct="1">
      <a:defRPr sz="1000" kern="1200">
        <a:solidFill>
          <a:schemeClr val="tx1"/>
        </a:solidFill>
        <a:latin typeface="+mn-lt"/>
        <a:ea typeface="+mn-ea"/>
        <a:cs typeface="+mn-cs"/>
      </a:defRPr>
    </a:lvl2pPr>
    <a:lvl3pPr marL="779252" algn="l" defTabSz="389626" rtl="0" eaLnBrk="1" latinLnBrk="0" hangingPunct="1">
      <a:defRPr sz="1000" kern="1200">
        <a:solidFill>
          <a:schemeClr val="tx1"/>
        </a:solidFill>
        <a:latin typeface="+mn-lt"/>
        <a:ea typeface="+mn-ea"/>
        <a:cs typeface="+mn-cs"/>
      </a:defRPr>
    </a:lvl3pPr>
    <a:lvl4pPr marL="1168878" algn="l" defTabSz="389626" rtl="0" eaLnBrk="1" latinLnBrk="0" hangingPunct="1">
      <a:defRPr sz="1000" kern="1200">
        <a:solidFill>
          <a:schemeClr val="tx1"/>
        </a:solidFill>
        <a:latin typeface="+mn-lt"/>
        <a:ea typeface="+mn-ea"/>
        <a:cs typeface="+mn-cs"/>
      </a:defRPr>
    </a:lvl4pPr>
    <a:lvl5pPr marL="1558503" algn="l" defTabSz="389626" rtl="0" eaLnBrk="1" latinLnBrk="0" hangingPunct="1">
      <a:defRPr sz="1000" kern="1200">
        <a:solidFill>
          <a:schemeClr val="tx1"/>
        </a:solidFill>
        <a:latin typeface="+mn-lt"/>
        <a:ea typeface="+mn-ea"/>
        <a:cs typeface="+mn-cs"/>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1</a:t>
            </a:fld>
            <a:endParaRPr lang="de-DE"/>
          </a:p>
        </p:txBody>
      </p:sp>
    </p:spTree>
    <p:extLst>
      <p:ext uri="{BB962C8B-B14F-4D97-AF65-F5344CB8AC3E}">
        <p14:creationId xmlns:p14="http://schemas.microsoft.com/office/powerpoint/2010/main" val="365539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389626" rtl="0" eaLnBrk="1" fontAlgn="auto" latinLnBrk="0" hangingPunct="1">
              <a:lnSpc>
                <a:spcPct val="100000"/>
              </a:lnSpc>
              <a:spcBef>
                <a:spcPts val="0"/>
              </a:spcBef>
              <a:spcAft>
                <a:spcPts val="0"/>
              </a:spcAft>
              <a:buClrTx/>
              <a:buSzTx/>
              <a:buFontTx/>
              <a:buNone/>
              <a:tabLst/>
              <a:defRPr/>
            </a:pPr>
            <a:r>
              <a:rPr lang="en-US" b="0" dirty="0" smtClean="0"/>
              <a:t>And</a:t>
            </a:r>
            <a:r>
              <a:rPr lang="en-US" b="0" baseline="0" dirty="0" smtClean="0"/>
              <a:t> during that presentation, I would like to trace some and suggest measures to lower them.</a:t>
            </a:r>
            <a:endParaRPr lang="de-DE" b="0" dirty="0" smtClean="0"/>
          </a:p>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10</a:t>
            </a:fld>
            <a:endParaRPr lang="de-DE"/>
          </a:p>
        </p:txBody>
      </p:sp>
    </p:spTree>
    <p:extLst>
      <p:ext uri="{BB962C8B-B14F-4D97-AF65-F5344CB8AC3E}">
        <p14:creationId xmlns:p14="http://schemas.microsoft.com/office/powerpoint/2010/main" val="99574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 </a:t>
            </a:r>
            <a:r>
              <a:rPr lang="de-DE" dirty="0" err="1" smtClean="0"/>
              <a:t>what</a:t>
            </a:r>
            <a:r>
              <a:rPr lang="de-DE" dirty="0" smtClean="0"/>
              <a:t> </a:t>
            </a:r>
            <a:r>
              <a:rPr lang="de-DE" dirty="0" err="1" smtClean="0"/>
              <a:t>is</a:t>
            </a:r>
            <a:r>
              <a:rPr lang="de-DE" dirty="0" smtClean="0"/>
              <a:t> </a:t>
            </a:r>
            <a:r>
              <a:rPr lang="de-DE" dirty="0" err="1" smtClean="0"/>
              <a:t>it</a:t>
            </a:r>
            <a:r>
              <a:rPr lang="de-DE" dirty="0" smtClean="0"/>
              <a:t> </a:t>
            </a:r>
            <a:r>
              <a:rPr lang="de-DE" dirty="0" err="1" smtClean="0"/>
              <a:t>that</a:t>
            </a:r>
            <a:r>
              <a:rPr lang="de-DE" dirty="0" smtClean="0"/>
              <a:t> </a:t>
            </a:r>
            <a:r>
              <a:rPr lang="de-DE" dirty="0" err="1" smtClean="0"/>
              <a:t>students</a:t>
            </a:r>
            <a:r>
              <a:rPr lang="de-DE" dirty="0" smtClean="0"/>
              <a:t> </a:t>
            </a:r>
            <a:r>
              <a:rPr lang="de-DE" dirty="0" err="1" smtClean="0"/>
              <a:t>imagine</a:t>
            </a:r>
            <a:r>
              <a:rPr lang="de-DE" dirty="0" smtClean="0"/>
              <a:t> </a:t>
            </a:r>
            <a:r>
              <a:rPr lang="de-DE" dirty="0" err="1" smtClean="0"/>
              <a:t>for</a:t>
            </a:r>
            <a:r>
              <a:rPr lang="de-DE" dirty="0" smtClean="0"/>
              <a:t> </a:t>
            </a:r>
            <a:r>
              <a:rPr lang="de-DE" dirty="0" err="1" smtClean="0"/>
              <a:t>their</a:t>
            </a:r>
            <a:r>
              <a:rPr lang="de-DE" baseline="0" dirty="0" smtClean="0"/>
              <a:t> </a:t>
            </a:r>
            <a:r>
              <a:rPr lang="de-DE" baseline="0" dirty="0" err="1" smtClean="0"/>
              <a:t>future</a:t>
            </a:r>
            <a:r>
              <a:rPr lang="de-DE" baseline="0" dirty="0" smtClean="0"/>
              <a:t> </a:t>
            </a:r>
            <a:r>
              <a:rPr lang="de-DE" baseline="0" dirty="0" err="1" smtClean="0"/>
              <a:t>work</a:t>
            </a:r>
            <a:r>
              <a:rPr lang="de-DE" baseline="0" dirty="0" smtClean="0"/>
              <a:t>? </a:t>
            </a:r>
            <a:r>
              <a:rPr lang="de-DE" baseline="0" dirty="0" err="1" smtClean="0"/>
              <a:t>What</a:t>
            </a:r>
            <a:r>
              <a:rPr lang="de-DE" baseline="0" dirty="0" smtClean="0"/>
              <a:t> do </a:t>
            </a:r>
            <a:r>
              <a:rPr lang="de-DE" baseline="0" dirty="0" err="1" smtClean="0"/>
              <a:t>they</a:t>
            </a:r>
            <a:r>
              <a:rPr lang="de-DE" baseline="0" dirty="0" smtClean="0"/>
              <a:t> </a:t>
            </a:r>
            <a:r>
              <a:rPr lang="de-DE" baseline="0" dirty="0" err="1" smtClean="0"/>
              <a:t>want</a:t>
            </a:r>
            <a:r>
              <a:rPr lang="de-DE" baseline="0" dirty="0" smtClean="0"/>
              <a:t> </a:t>
            </a:r>
            <a:r>
              <a:rPr lang="de-DE" baseline="0" dirty="0" err="1" smtClean="0"/>
              <a:t>to</a:t>
            </a:r>
            <a:r>
              <a:rPr lang="de-DE" baseline="0" dirty="0" smtClean="0"/>
              <a:t> do? </a:t>
            </a:r>
          </a:p>
          <a:p>
            <a:r>
              <a:rPr lang="de-DE" baseline="0" dirty="0" smtClean="0"/>
              <a:t>…</a:t>
            </a:r>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11</a:t>
            </a:fld>
            <a:endParaRPr lang="de-DE"/>
          </a:p>
        </p:txBody>
      </p:sp>
    </p:spTree>
    <p:extLst>
      <p:ext uri="{BB962C8B-B14F-4D97-AF65-F5344CB8AC3E}">
        <p14:creationId xmlns:p14="http://schemas.microsoft.com/office/powerpoint/2010/main" val="101086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12</a:t>
            </a:fld>
            <a:endParaRPr lang="de-DE"/>
          </a:p>
        </p:txBody>
      </p:sp>
    </p:spTree>
    <p:extLst>
      <p:ext uri="{BB962C8B-B14F-4D97-AF65-F5344CB8AC3E}">
        <p14:creationId xmlns:p14="http://schemas.microsoft.com/office/powerpoint/2010/main" val="429105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13</a:t>
            </a:fld>
            <a:endParaRPr lang="de-DE"/>
          </a:p>
        </p:txBody>
      </p:sp>
    </p:spTree>
    <p:extLst>
      <p:ext uri="{BB962C8B-B14F-4D97-AF65-F5344CB8AC3E}">
        <p14:creationId xmlns:p14="http://schemas.microsoft.com/office/powerpoint/2010/main" val="1753414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389626" rtl="0" eaLnBrk="1" fontAlgn="auto" latinLnBrk="0" hangingPunct="1">
              <a:lnSpc>
                <a:spcPct val="100000"/>
              </a:lnSpc>
              <a:spcBef>
                <a:spcPts val="0"/>
              </a:spcBef>
              <a:spcAft>
                <a:spcPts val="0"/>
              </a:spcAft>
              <a:buClrTx/>
              <a:buSzTx/>
              <a:buFontTx/>
              <a:buNone/>
              <a:tabLst/>
              <a:defRPr/>
            </a:pPr>
            <a:r>
              <a:rPr lang="de-DE" dirty="0" smtClean="0"/>
              <a:t>So </a:t>
            </a:r>
            <a:r>
              <a:rPr lang="de-DE" dirty="0" err="1" smtClean="0"/>
              <a:t>have</a:t>
            </a:r>
            <a:r>
              <a:rPr lang="de-DE" baseline="0" dirty="0" smtClean="0"/>
              <a:t> </a:t>
            </a:r>
            <a:r>
              <a:rPr lang="de-DE" baseline="0" dirty="0" err="1" smtClean="0"/>
              <a:t>the</a:t>
            </a:r>
            <a:r>
              <a:rPr lang="de-DE" baseline="0" dirty="0" smtClean="0"/>
              <a:t> </a:t>
            </a:r>
            <a:r>
              <a:rPr lang="de-DE" baseline="0" dirty="0" err="1" smtClean="0"/>
              <a:t>science</a:t>
            </a:r>
            <a:r>
              <a:rPr lang="de-DE" baseline="0" dirty="0" smtClean="0"/>
              <a:t> </a:t>
            </a:r>
            <a:r>
              <a:rPr lang="de-DE" baseline="0" dirty="0" err="1" smtClean="0"/>
              <a:t>lessons</a:t>
            </a:r>
            <a:r>
              <a:rPr lang="de-DE" baseline="0" dirty="0" smtClean="0"/>
              <a:t>, </a:t>
            </a:r>
            <a:r>
              <a:rPr lang="de-DE" baseline="0" dirty="0" err="1" smtClean="0"/>
              <a:t>that</a:t>
            </a:r>
            <a:r>
              <a:rPr lang="de-DE" baseline="0" dirty="0" smtClean="0"/>
              <a:t> </a:t>
            </a:r>
            <a:r>
              <a:rPr lang="de-DE" baseline="0" dirty="0" err="1" smtClean="0"/>
              <a:t>students</a:t>
            </a:r>
            <a:r>
              <a:rPr lang="de-DE" baseline="0" dirty="0" smtClean="0"/>
              <a:t> </a:t>
            </a:r>
            <a:r>
              <a:rPr lang="de-DE" baseline="0" dirty="0" err="1" smtClean="0"/>
              <a:t>have</a:t>
            </a:r>
            <a:r>
              <a:rPr lang="de-DE" baseline="0" dirty="0" smtClean="0"/>
              <a:t> </a:t>
            </a:r>
            <a:r>
              <a:rPr lang="de-DE" baseline="0" dirty="0" err="1" smtClean="0"/>
              <a:t>experienced</a:t>
            </a:r>
            <a:r>
              <a:rPr lang="de-DE" baseline="0" dirty="0" smtClean="0"/>
              <a:t> </a:t>
            </a:r>
            <a:r>
              <a:rPr lang="de-DE" baseline="0" dirty="0" err="1" smtClean="0"/>
              <a:t>during</a:t>
            </a:r>
            <a:r>
              <a:rPr lang="de-DE" baseline="0" dirty="0" smtClean="0"/>
              <a:t> </a:t>
            </a:r>
            <a:r>
              <a:rPr lang="de-DE" baseline="0" dirty="0" err="1" smtClean="0"/>
              <a:t>many</a:t>
            </a:r>
            <a:r>
              <a:rPr lang="de-DE" baseline="0" dirty="0" smtClean="0"/>
              <a:t> </a:t>
            </a:r>
            <a:r>
              <a:rPr lang="de-DE" baseline="0" dirty="0" err="1" smtClean="0"/>
              <a:t>years</a:t>
            </a:r>
            <a:r>
              <a:rPr lang="de-DE" baseline="0" dirty="0" smtClean="0"/>
              <a:t> at </a:t>
            </a:r>
            <a:r>
              <a:rPr lang="de-DE" baseline="0" dirty="0" err="1" smtClean="0"/>
              <a:t>school</a:t>
            </a:r>
            <a:r>
              <a:rPr lang="de-DE" baseline="0" dirty="0" smtClean="0"/>
              <a:t> </a:t>
            </a:r>
            <a:r>
              <a:rPr lang="de-DE" baseline="0" dirty="0" err="1" smtClean="0"/>
              <a:t>opened</a:t>
            </a:r>
            <a:r>
              <a:rPr lang="de-DE" baseline="0" dirty="0" smtClean="0"/>
              <a:t> </a:t>
            </a:r>
            <a:r>
              <a:rPr lang="de-DE" baseline="0" dirty="0" err="1" smtClean="0"/>
              <a:t>their</a:t>
            </a:r>
            <a:r>
              <a:rPr lang="de-DE" baseline="0" dirty="0" smtClean="0"/>
              <a:t> </a:t>
            </a:r>
            <a:r>
              <a:rPr lang="de-DE" baseline="0" dirty="0" err="1" smtClean="0"/>
              <a:t>eyes</a:t>
            </a:r>
            <a:r>
              <a:rPr lang="de-DE" baseline="0" dirty="0" smtClean="0"/>
              <a:t> </a:t>
            </a:r>
            <a:r>
              <a:rPr lang="de-DE" baseline="0" dirty="0" err="1" smtClean="0"/>
              <a:t>for</a:t>
            </a:r>
            <a:r>
              <a:rPr lang="de-DE" baseline="0" dirty="0" smtClean="0"/>
              <a:t> </a:t>
            </a:r>
            <a:r>
              <a:rPr lang="de-DE" baseline="0" dirty="0" err="1" smtClean="0"/>
              <a:t>new</a:t>
            </a:r>
            <a:r>
              <a:rPr lang="de-DE" baseline="0" dirty="0" smtClean="0"/>
              <a:t> </a:t>
            </a:r>
            <a:r>
              <a:rPr lang="de-DE" baseline="0" dirty="0" err="1" smtClean="0"/>
              <a:t>and</a:t>
            </a:r>
            <a:r>
              <a:rPr lang="de-DE" baseline="0" dirty="0" smtClean="0"/>
              <a:t> </a:t>
            </a:r>
            <a:r>
              <a:rPr lang="de-DE" baseline="0" dirty="0" err="1" smtClean="0"/>
              <a:t>exciting</a:t>
            </a:r>
            <a:r>
              <a:rPr lang="de-DE" baseline="0" dirty="0" smtClean="0"/>
              <a:t> </a:t>
            </a:r>
            <a:r>
              <a:rPr lang="de-DE" baseline="0" dirty="0" err="1" smtClean="0"/>
              <a:t>jobs</a:t>
            </a:r>
            <a:r>
              <a:rPr lang="de-DE" baseline="0" dirty="0" smtClean="0"/>
              <a:t>? – </a:t>
            </a:r>
            <a:r>
              <a:rPr lang="de-DE" baseline="0" dirty="0" err="1" smtClean="0"/>
              <a:t>No</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14</a:t>
            </a:fld>
            <a:endParaRPr lang="de-DE"/>
          </a:p>
        </p:txBody>
      </p:sp>
    </p:spTree>
    <p:extLst>
      <p:ext uri="{BB962C8B-B14F-4D97-AF65-F5344CB8AC3E}">
        <p14:creationId xmlns:p14="http://schemas.microsoft.com/office/powerpoint/2010/main" val="3352765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389626" rtl="0" eaLnBrk="1" fontAlgn="auto" latinLnBrk="0" hangingPunct="1">
              <a:lnSpc>
                <a:spcPct val="100000"/>
              </a:lnSpc>
              <a:spcBef>
                <a:spcPts val="0"/>
              </a:spcBef>
              <a:spcAft>
                <a:spcPts val="0"/>
              </a:spcAft>
              <a:buClrTx/>
              <a:buSzTx/>
              <a:buFontTx/>
              <a:buNone/>
              <a:tabLst/>
              <a:defRPr/>
            </a:pPr>
            <a:r>
              <a:rPr lang="de-DE" dirty="0" smtClean="0"/>
              <a:t>So </a:t>
            </a:r>
            <a:r>
              <a:rPr lang="de-DE" dirty="0" err="1" smtClean="0"/>
              <a:t>students</a:t>
            </a:r>
            <a:r>
              <a:rPr lang="de-DE" baseline="0" dirty="0" smtClean="0"/>
              <a:t> </a:t>
            </a:r>
            <a:r>
              <a:rPr lang="de-DE" baseline="0" dirty="0" err="1" smtClean="0"/>
              <a:t>are</a:t>
            </a:r>
            <a:r>
              <a:rPr lang="de-DE" baseline="0" dirty="0" smtClean="0"/>
              <a:t> not </a:t>
            </a:r>
            <a:r>
              <a:rPr lang="de-DE" baseline="0" dirty="0" err="1" smtClean="0"/>
              <a:t>aware</a:t>
            </a:r>
            <a:r>
              <a:rPr lang="de-DE" baseline="0" dirty="0" smtClean="0"/>
              <a:t> </a:t>
            </a:r>
            <a:r>
              <a:rPr lang="de-DE" baseline="0" dirty="0" err="1" smtClean="0"/>
              <a:t>that</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such </a:t>
            </a:r>
            <a:r>
              <a:rPr lang="de-DE" baseline="0" dirty="0" err="1" smtClean="0"/>
              <a:t>new</a:t>
            </a:r>
            <a:r>
              <a:rPr lang="de-DE" baseline="0" dirty="0" smtClean="0"/>
              <a:t> </a:t>
            </a:r>
            <a:r>
              <a:rPr lang="de-DE" baseline="0" dirty="0" err="1" smtClean="0"/>
              <a:t>and</a:t>
            </a:r>
            <a:r>
              <a:rPr lang="de-DE" baseline="0" dirty="0" smtClean="0"/>
              <a:t> </a:t>
            </a:r>
            <a:r>
              <a:rPr lang="de-DE" baseline="0" dirty="0" err="1" smtClean="0"/>
              <a:t>exciting</a:t>
            </a:r>
            <a:r>
              <a:rPr lang="de-DE" baseline="0" dirty="0" smtClean="0"/>
              <a:t> </a:t>
            </a:r>
            <a:r>
              <a:rPr lang="de-DE" baseline="0" dirty="0" err="1" smtClean="0"/>
              <a:t>jobs</a:t>
            </a:r>
            <a:r>
              <a:rPr lang="de-DE" baseline="0" dirty="0" smtClean="0"/>
              <a:t> in </a:t>
            </a:r>
            <a:r>
              <a:rPr lang="de-DE" baseline="0" dirty="0" err="1" smtClean="0"/>
              <a:t>physics</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15</a:t>
            </a:fld>
            <a:endParaRPr lang="de-DE"/>
          </a:p>
        </p:txBody>
      </p:sp>
    </p:spTree>
    <p:extLst>
      <p:ext uri="{BB962C8B-B14F-4D97-AF65-F5344CB8AC3E}">
        <p14:creationId xmlns:p14="http://schemas.microsoft.com/office/powerpoint/2010/main" val="252434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389626" rtl="0" eaLnBrk="1" fontAlgn="auto" latinLnBrk="0" hangingPunct="1">
              <a:lnSpc>
                <a:spcPct val="100000"/>
              </a:lnSpc>
              <a:spcBef>
                <a:spcPts val="0"/>
              </a:spcBef>
              <a:spcAft>
                <a:spcPts val="0"/>
              </a:spcAft>
              <a:buClrTx/>
              <a:buSzTx/>
              <a:buFontTx/>
              <a:buNone/>
              <a:tabLst/>
              <a:defRPr/>
            </a:pPr>
            <a:r>
              <a:rPr lang="de-DE" dirty="0" err="1" smtClean="0"/>
              <a:t>And</a:t>
            </a:r>
            <a:r>
              <a:rPr lang="de-DE" baseline="0" dirty="0" smtClean="0"/>
              <a:t> </a:t>
            </a:r>
            <a:r>
              <a:rPr lang="de-DE" baseline="0" dirty="0" err="1" smtClean="0"/>
              <a:t>we</a:t>
            </a:r>
            <a:r>
              <a:rPr lang="de-DE" baseline="0" dirty="0" smtClean="0"/>
              <a:t> </a:t>
            </a:r>
            <a:r>
              <a:rPr lang="de-DE" baseline="0" dirty="0" err="1" smtClean="0"/>
              <a:t>really</a:t>
            </a:r>
            <a:r>
              <a:rPr lang="de-DE" baseline="0" dirty="0" smtClean="0"/>
              <a:t> </a:t>
            </a:r>
            <a:r>
              <a:rPr lang="de-DE" baseline="0" dirty="0" err="1" smtClean="0"/>
              <a:t>need</a:t>
            </a:r>
            <a:r>
              <a:rPr lang="de-DE" baseline="0" dirty="0" smtClean="0"/>
              <a:t> </a:t>
            </a:r>
            <a:r>
              <a:rPr lang="de-DE" baseline="0" dirty="0" err="1" smtClean="0"/>
              <a:t>to</a:t>
            </a:r>
            <a:r>
              <a:rPr lang="de-DE" baseline="0" dirty="0" smtClean="0"/>
              <a:t> open </a:t>
            </a:r>
            <a:r>
              <a:rPr lang="de-DE" baseline="0" dirty="0" err="1" smtClean="0"/>
              <a:t>their</a:t>
            </a:r>
            <a:r>
              <a:rPr lang="de-DE" baseline="0" dirty="0" smtClean="0"/>
              <a:t> </a:t>
            </a:r>
            <a:r>
              <a:rPr lang="de-DE" baseline="0" dirty="0" err="1" smtClean="0"/>
              <a:t>eyes</a:t>
            </a:r>
            <a:r>
              <a:rPr lang="de-DE" baseline="0" dirty="0" smtClean="0"/>
              <a:t> in </a:t>
            </a:r>
            <a:r>
              <a:rPr lang="de-DE" baseline="0" dirty="0" err="1" smtClean="0"/>
              <a:t>this</a:t>
            </a:r>
            <a:r>
              <a:rPr lang="de-DE" baseline="0" dirty="0" smtClean="0"/>
              <a:t> </a:t>
            </a:r>
            <a:r>
              <a:rPr lang="de-DE" baseline="0" dirty="0" err="1" smtClean="0"/>
              <a:t>regard</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16</a:t>
            </a:fld>
            <a:endParaRPr lang="de-DE"/>
          </a:p>
        </p:txBody>
      </p:sp>
    </p:spTree>
    <p:extLst>
      <p:ext uri="{BB962C8B-B14F-4D97-AF65-F5344CB8AC3E}">
        <p14:creationId xmlns:p14="http://schemas.microsoft.com/office/powerpoint/2010/main" val="827618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defTabSz="389626" fontAlgn="auto">
              <a:lnSpc>
                <a:spcPct val="100000"/>
              </a:lnSpc>
              <a:spcBef>
                <a:spcPts val="0"/>
              </a:spcBef>
              <a:spcAft>
                <a:spcPts val="0"/>
              </a:spcAft>
              <a:defRPr/>
            </a:pPr>
            <a:r>
              <a:rPr lang="en-US" sz="1000" kern="1200" dirty="0" smtClean="0"/>
              <a:t>SO lets stick a little</a:t>
            </a:r>
            <a:r>
              <a:rPr lang="en-US" sz="1000" kern="1200" baseline="0" dirty="0" smtClean="0"/>
              <a:t> longer to the question,</a:t>
            </a:r>
            <a:r>
              <a:rPr lang="en-US" sz="1000" kern="1200" dirty="0" smtClean="0"/>
              <a:t> how</a:t>
            </a:r>
            <a:r>
              <a:rPr lang="en-US" sz="1000" kern="1200" baseline="0" dirty="0" smtClean="0"/>
              <a:t> students experience their science lessons at school.</a:t>
            </a:r>
          </a:p>
          <a:p>
            <a:pPr marL="0" lvl="0" indent="0" defTabSz="389626" fontAlgn="auto">
              <a:lnSpc>
                <a:spcPct val="100000"/>
              </a:lnSpc>
              <a:spcBef>
                <a:spcPts val="0"/>
              </a:spcBef>
              <a:spcAft>
                <a:spcPts val="0"/>
              </a:spcAft>
              <a:defRPr/>
            </a:pPr>
            <a:r>
              <a:rPr lang="en-US" sz="1000" kern="1200" dirty="0" smtClean="0"/>
              <a:t>In the ROSE survey, a majority of the students agreed with the statement: “Science lessons are interesting.” </a:t>
            </a:r>
          </a:p>
          <a:p>
            <a:pPr marL="0" lvl="0" indent="0" defTabSz="389626" fontAlgn="auto">
              <a:lnSpc>
                <a:spcPct val="100000"/>
              </a:lnSpc>
              <a:spcBef>
                <a:spcPts val="0"/>
              </a:spcBef>
              <a:spcAft>
                <a:spcPts val="0"/>
              </a:spcAft>
              <a:defRPr/>
            </a:pPr>
            <a:endParaRPr lang="en-US" sz="1000" kern="1200" dirty="0" smtClean="0"/>
          </a:p>
          <a:p>
            <a:pPr marL="0" lvl="0" indent="0" defTabSz="389626" fontAlgn="auto">
              <a:lnSpc>
                <a:spcPct val="100000"/>
              </a:lnSpc>
              <a:spcBef>
                <a:spcPts val="0"/>
              </a:spcBef>
              <a:spcAft>
                <a:spcPts val="0"/>
              </a:spcAft>
              <a:defRPr/>
            </a:pPr>
            <a:r>
              <a:rPr lang="en-US" sz="1000" kern="1200" dirty="0" smtClean="0"/>
              <a:t>Also in the PISA survey of 2015 a majority of the students report a personal interest in learning science. </a:t>
            </a:r>
          </a:p>
          <a:p>
            <a:pPr marL="0" lvl="0" indent="0" defTabSz="389626" fontAlgn="auto">
              <a:lnSpc>
                <a:spcPct val="100000"/>
              </a:lnSpc>
              <a:spcBef>
                <a:spcPts val="0"/>
              </a:spcBef>
              <a:spcAft>
                <a:spcPts val="0"/>
              </a:spcAft>
              <a:defRPr/>
            </a:pPr>
            <a:endParaRPr lang="en-US" sz="1000" kern="1200" dirty="0" smtClean="0"/>
          </a:p>
          <a:p>
            <a:pPr marL="0" lvl="0" indent="0" defTabSz="389626" fontAlgn="auto">
              <a:lnSpc>
                <a:spcPct val="100000"/>
              </a:lnSpc>
              <a:spcBef>
                <a:spcPts val="0"/>
              </a:spcBef>
              <a:spcAft>
                <a:spcPts val="0"/>
              </a:spcAft>
              <a:defRPr/>
            </a:pPr>
            <a:r>
              <a:rPr lang="en-US" sz="1000" kern="1200" dirty="0" smtClean="0"/>
              <a:t>However, this proportion is higher among the boys than among the girls. </a:t>
            </a:r>
          </a:p>
          <a:p>
            <a:pPr marL="0" lvl="0" indent="0" defTabSz="389626" fontAlgn="auto">
              <a:lnSpc>
                <a:spcPct val="100000"/>
              </a:lnSpc>
              <a:spcBef>
                <a:spcPts val="0"/>
              </a:spcBef>
              <a:spcAft>
                <a:spcPts val="0"/>
              </a:spcAft>
              <a:defRPr/>
            </a:pPr>
            <a:r>
              <a:rPr lang="en-US" sz="1000" kern="1200" dirty="0" smtClean="0"/>
              <a:t>And in Germany these gender differences are greater than the OECD average. The difference between the proportion of boys and the proportion of girls who agreed with the statement "I like having new knowledge in science" is 17 percentage points (OECD average: 4 percentage points).</a:t>
            </a:r>
            <a:endParaRPr lang="de-DE" dirty="0" smtClean="0"/>
          </a:p>
          <a:p>
            <a:pPr marL="0" marR="0" lvl="0" indent="0" algn="l" defTabSz="389626"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17</a:t>
            </a:fld>
            <a:endParaRPr lang="de-DE"/>
          </a:p>
        </p:txBody>
      </p:sp>
    </p:spTree>
    <p:extLst>
      <p:ext uri="{BB962C8B-B14F-4D97-AF65-F5344CB8AC3E}">
        <p14:creationId xmlns:p14="http://schemas.microsoft.com/office/powerpoint/2010/main" val="885116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Also</a:t>
            </a:r>
            <a:r>
              <a:rPr lang="en-US" baseline="0" dirty="0" smtClean="0"/>
              <a:t> other e</a:t>
            </a:r>
            <a:r>
              <a:rPr lang="en-US" dirty="0" smtClean="0"/>
              <a:t>mpirical studies prove that the interest of girls and boys is age- and sex-dependent. </a:t>
            </a:r>
          </a:p>
          <a:p>
            <a:endParaRPr lang="en-US" dirty="0" smtClean="0"/>
          </a:p>
          <a:p>
            <a:r>
              <a:rPr lang="en-US" dirty="0" smtClean="0"/>
              <a:t>…</a:t>
            </a:r>
          </a:p>
          <a:p>
            <a:endParaRPr lang="en-US" dirty="0" smtClean="0"/>
          </a:p>
          <a:p>
            <a:pPr marL="0" marR="0" lvl="0" indent="0" algn="l" defTabSz="389626" rtl="0" eaLnBrk="1" fontAlgn="auto" latinLnBrk="0" hangingPunct="1">
              <a:lnSpc>
                <a:spcPct val="100000"/>
              </a:lnSpc>
              <a:spcBef>
                <a:spcPts val="0"/>
              </a:spcBef>
              <a:spcAft>
                <a:spcPts val="0"/>
              </a:spcAft>
              <a:buClrTx/>
              <a:buSzTx/>
              <a:buFontTx/>
              <a:buNone/>
              <a:tabLst/>
              <a:defRPr/>
            </a:pPr>
            <a:r>
              <a:rPr lang="en-US" dirty="0" smtClean="0"/>
              <a:t>Even those learners who are interested justify their motivation mostly extrinsic e.g. to pass an exam.</a:t>
            </a:r>
            <a:r>
              <a:rPr lang="en-US" sz="1000" dirty="0" smtClean="0"/>
              <a:t> </a:t>
            </a:r>
            <a:endParaRPr lang="en-US" dirty="0" smtClean="0"/>
          </a:p>
        </p:txBody>
      </p:sp>
      <p:sp>
        <p:nvSpPr>
          <p:cNvPr id="4" name="Foliennummernplatzhalter 3"/>
          <p:cNvSpPr>
            <a:spLocks noGrp="1"/>
          </p:cNvSpPr>
          <p:nvPr>
            <p:ph type="sldNum" sz="quarter" idx="10"/>
          </p:nvPr>
        </p:nvSpPr>
        <p:spPr/>
        <p:txBody>
          <a:bodyPr/>
          <a:lstStyle/>
          <a:p>
            <a:fld id="{B1DEBA9D-5519-1147-9946-66438FC2E6CA}" type="slidenum">
              <a:rPr lang="de-DE" smtClean="0"/>
              <a:t>18</a:t>
            </a:fld>
            <a:endParaRPr lang="de-DE"/>
          </a:p>
        </p:txBody>
      </p:sp>
    </p:spTree>
    <p:extLst>
      <p:ext uri="{BB962C8B-B14F-4D97-AF65-F5344CB8AC3E}">
        <p14:creationId xmlns:p14="http://schemas.microsoft.com/office/powerpoint/2010/main" val="3838163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BUT interest is a crucial factor for the learning process: </a:t>
            </a:r>
          </a:p>
          <a:p>
            <a:r>
              <a:rPr lang="en-US" dirty="0" smtClean="0"/>
              <a:t>If the learner is interested in the subject, he gets more involved with the content and this in turn allows a deeper understanding and transfer.</a:t>
            </a:r>
          </a:p>
          <a:p>
            <a:endParaRPr lang="en-US" dirty="0" smtClean="0"/>
          </a:p>
          <a:p>
            <a:r>
              <a:rPr lang="en-US" dirty="0" smtClean="0"/>
              <a:t>Interest in a specific situation is depend not only on … but also</a:t>
            </a:r>
            <a:r>
              <a:rPr lang="en-US" baseline="0" dirty="0" smtClean="0"/>
              <a:t> on …</a:t>
            </a:r>
          </a:p>
          <a:p>
            <a:r>
              <a:rPr lang="de-DE" dirty="0" smtClean="0"/>
              <a:t>…</a:t>
            </a:r>
          </a:p>
          <a:p>
            <a:pPr marL="0" marR="0" lvl="0" indent="0" algn="l" defTabSz="389626" rtl="0" eaLnBrk="1" fontAlgn="auto" latinLnBrk="0" hangingPunct="1">
              <a:lnSpc>
                <a:spcPct val="100000"/>
              </a:lnSpc>
              <a:spcBef>
                <a:spcPts val="0"/>
              </a:spcBef>
              <a:spcAft>
                <a:spcPts val="0"/>
              </a:spcAft>
              <a:buClrTx/>
              <a:buSzTx/>
              <a:buFontTx/>
              <a:buNone/>
              <a:tabLst/>
              <a:defRPr/>
            </a:pPr>
            <a:endParaRPr lang="en-US" sz="1000" dirty="0" smtClean="0"/>
          </a:p>
          <a:p>
            <a:pPr marL="0" marR="0" lvl="0" indent="0" algn="l" defTabSz="389626" rtl="0" eaLnBrk="1" fontAlgn="auto" latinLnBrk="0" hangingPunct="1">
              <a:lnSpc>
                <a:spcPct val="100000"/>
              </a:lnSpc>
              <a:spcBef>
                <a:spcPts val="0"/>
              </a:spcBef>
              <a:spcAft>
                <a:spcPts val="0"/>
              </a:spcAft>
              <a:buClrTx/>
              <a:buSzTx/>
              <a:buFontTx/>
              <a:buNone/>
              <a:tabLst/>
              <a:defRPr/>
            </a:pPr>
            <a:r>
              <a:rPr lang="en-US" sz="1000" dirty="0" smtClean="0"/>
              <a:t>Even if we can not influence the interests students come to class with, we certainly have an influence on the interests young people leave school with.</a:t>
            </a:r>
          </a:p>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19</a:t>
            </a:fld>
            <a:endParaRPr lang="de-DE"/>
          </a:p>
        </p:txBody>
      </p:sp>
    </p:spTree>
    <p:extLst>
      <p:ext uri="{BB962C8B-B14F-4D97-AF65-F5344CB8AC3E}">
        <p14:creationId xmlns:p14="http://schemas.microsoft.com/office/powerpoint/2010/main" val="22386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ROSE (The Relevance of Science Education) is an international study on factors that influence</a:t>
            </a:r>
            <a:r>
              <a:rPr lang="en-US" baseline="0" dirty="0" smtClean="0"/>
              <a:t> learning science and technology, </a:t>
            </a:r>
            <a:r>
              <a:rPr lang="en-US" dirty="0" smtClean="0"/>
              <a:t>with more than 40 nations involved</a:t>
            </a:r>
            <a:r>
              <a:rPr lang="en-US" baseline="0" dirty="0" smtClean="0"/>
              <a:t>. </a:t>
            </a:r>
            <a:r>
              <a:rPr lang="en-US" dirty="0" smtClean="0"/>
              <a:t>The ROSE study has several goals: it should, on the one hand, generate empirical findings that lead to a critical discussion of science education at national and international level. On the other hand, possible approaches should</a:t>
            </a:r>
            <a:r>
              <a:rPr lang="en-US" baseline="0" dirty="0" smtClean="0"/>
              <a:t> be suggested to improve </a:t>
            </a:r>
            <a:r>
              <a:rPr lang="en-US" dirty="0" smtClean="0"/>
              <a:t> the quality of science education in each country. In</a:t>
            </a:r>
            <a:r>
              <a:rPr lang="en-US" baseline="0" dirty="0" smtClean="0"/>
              <a:t> Germany, for example, more than 600 15-year-old students have answered the questionnaires.</a:t>
            </a:r>
          </a:p>
          <a:p>
            <a:endParaRPr lang="de-DE" dirty="0" smtClean="0"/>
          </a:p>
          <a:p>
            <a:r>
              <a:rPr lang="de-DE" dirty="0" smtClean="0"/>
              <a:t>…</a:t>
            </a:r>
          </a:p>
          <a:p>
            <a:endParaRPr lang="de-DE" dirty="0" smtClean="0"/>
          </a:p>
          <a:p>
            <a:r>
              <a:rPr lang="en-US" dirty="0" smtClean="0"/>
              <a:t>However, the awareness of German high-school students on how science contributes to society and economy is significantly below the average of all OECD countries, as documented in the PISA surveys of 2006 and 2015.</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2</a:t>
            </a:fld>
            <a:endParaRPr lang="de-DE"/>
          </a:p>
        </p:txBody>
      </p:sp>
    </p:spTree>
    <p:extLst>
      <p:ext uri="{BB962C8B-B14F-4D97-AF65-F5344CB8AC3E}">
        <p14:creationId xmlns:p14="http://schemas.microsoft.com/office/powerpoint/2010/main" val="1703068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000" dirty="0" smtClean="0"/>
              <a:t>Example: The content "light, colors, radiation" could be embedded </a:t>
            </a:r>
          </a:p>
          <a:p>
            <a:r>
              <a:rPr lang="en-US" dirty="0" smtClean="0"/>
              <a:t/>
            </a:r>
            <a:br>
              <a:rPr lang="en-US" dirty="0" smtClean="0"/>
            </a:br>
            <a:r>
              <a:rPr lang="en-US" dirty="0" smtClean="0"/>
              <a:t>• in the context of health:</a:t>
            </a:r>
          </a:p>
          <a:p>
            <a:r>
              <a:rPr lang="en-US" dirty="0" smtClean="0"/>
              <a:t>		 "How radiation affects the human body. “</a:t>
            </a:r>
          </a:p>
          <a:p>
            <a:r>
              <a:rPr lang="en-US" dirty="0" smtClean="0"/>
              <a:t/>
            </a:r>
            <a:br>
              <a:rPr lang="en-US" dirty="0" smtClean="0"/>
            </a:br>
            <a:r>
              <a:rPr lang="en-US" dirty="0" smtClean="0"/>
              <a:t>• in the context of mysticism : </a:t>
            </a:r>
          </a:p>
          <a:p>
            <a:r>
              <a:rPr lang="en-US" dirty="0" smtClean="0"/>
              <a:t>		"Light around us, that we do not see.“</a:t>
            </a:r>
          </a:p>
          <a:p>
            <a:endParaRPr lang="en-US" dirty="0" smtClean="0"/>
          </a:p>
          <a:p>
            <a:r>
              <a:rPr lang="en-US" dirty="0" smtClean="0"/>
              <a:t>• in the context of zoology: </a:t>
            </a:r>
          </a:p>
          <a:p>
            <a:r>
              <a:rPr lang="en-US" dirty="0" smtClean="0"/>
              <a:t>		"How animals use colors to hide or to warn.“</a:t>
            </a:r>
          </a:p>
          <a:p>
            <a:r>
              <a:rPr lang="en-US" dirty="0" smtClean="0"/>
              <a:t/>
            </a:r>
            <a:br>
              <a:rPr lang="en-US" dirty="0" smtClean="0"/>
            </a:br>
            <a:r>
              <a:rPr lang="en-US" dirty="0" smtClean="0"/>
              <a:t>• or in the context of technology: </a:t>
            </a:r>
          </a:p>
          <a:p>
            <a:r>
              <a:rPr lang="en-US" dirty="0" smtClean="0"/>
              <a:t>		"The use of the laser in engineering. "</a:t>
            </a:r>
          </a:p>
          <a:p>
            <a:endParaRPr lang="en-US" dirty="0" smtClean="0"/>
          </a:p>
        </p:txBody>
      </p:sp>
      <p:sp>
        <p:nvSpPr>
          <p:cNvPr id="4" name="Foliennummernplatzhalter 3"/>
          <p:cNvSpPr>
            <a:spLocks noGrp="1"/>
          </p:cNvSpPr>
          <p:nvPr>
            <p:ph type="sldNum" sz="quarter" idx="10"/>
          </p:nvPr>
        </p:nvSpPr>
        <p:spPr/>
        <p:txBody>
          <a:bodyPr/>
          <a:lstStyle/>
          <a:p>
            <a:fld id="{B1DEBA9D-5519-1147-9946-66438FC2E6CA}" type="slidenum">
              <a:rPr lang="de-DE" smtClean="0"/>
              <a:t>20</a:t>
            </a:fld>
            <a:endParaRPr lang="de-DE"/>
          </a:p>
        </p:txBody>
      </p:sp>
    </p:spTree>
    <p:extLst>
      <p:ext uri="{BB962C8B-B14F-4D97-AF65-F5344CB8AC3E}">
        <p14:creationId xmlns:p14="http://schemas.microsoft.com/office/powerpoint/2010/main" val="52325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21</a:t>
            </a:fld>
            <a:endParaRPr lang="de-DE"/>
          </a:p>
        </p:txBody>
      </p:sp>
    </p:spTree>
    <p:extLst>
      <p:ext uri="{BB962C8B-B14F-4D97-AF65-F5344CB8AC3E}">
        <p14:creationId xmlns:p14="http://schemas.microsoft.com/office/powerpoint/2010/main" val="2384010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389626" rtl="0" eaLnBrk="1" fontAlgn="auto" latinLnBrk="0" hangingPunct="1">
              <a:lnSpc>
                <a:spcPct val="100000"/>
              </a:lnSpc>
              <a:spcBef>
                <a:spcPts val="0"/>
              </a:spcBef>
              <a:spcAft>
                <a:spcPts val="0"/>
              </a:spcAft>
              <a:buClrTx/>
              <a:buSzTx/>
              <a:buFontTx/>
              <a:buNone/>
              <a:tabLst/>
              <a:defRPr/>
            </a:pPr>
            <a:r>
              <a:rPr lang="en-US" dirty="0" smtClean="0"/>
              <a:t>In the IPN interest study, three context areas could be deduced…</a:t>
            </a:r>
          </a:p>
          <a:p>
            <a:r>
              <a:rPr lang="en-US" dirty="0" smtClean="0"/>
              <a:t>Physics and Technology: This area focuses on pure physics without applications or contexts.</a:t>
            </a:r>
          </a:p>
          <a:p>
            <a:r>
              <a:rPr lang="en-US" dirty="0" smtClean="0"/>
              <a:t>Humans and Nature: This area on the other hand deals with applications of physics (e.g. in medicine), the explanations of (natural) phenomena, as well as the human body.</a:t>
            </a:r>
          </a:p>
          <a:p>
            <a:r>
              <a:rPr lang="en-US" dirty="0" smtClean="0"/>
              <a:t>Society: This area deals with the social significance of physics and technology, as well as social developments initiated by physics and technology.</a:t>
            </a:r>
          </a:p>
        </p:txBody>
      </p:sp>
      <p:sp>
        <p:nvSpPr>
          <p:cNvPr id="4" name="Foliennummernplatzhalter 3"/>
          <p:cNvSpPr>
            <a:spLocks noGrp="1"/>
          </p:cNvSpPr>
          <p:nvPr>
            <p:ph type="sldNum" sz="quarter" idx="10"/>
          </p:nvPr>
        </p:nvSpPr>
        <p:spPr/>
        <p:txBody>
          <a:bodyPr/>
          <a:lstStyle/>
          <a:p>
            <a:fld id="{B1DEBA9D-5519-1147-9946-66438FC2E6CA}" type="slidenum">
              <a:rPr lang="de-DE" smtClean="0"/>
              <a:t>22</a:t>
            </a:fld>
            <a:endParaRPr lang="de-DE"/>
          </a:p>
        </p:txBody>
      </p:sp>
    </p:spTree>
    <p:extLst>
      <p:ext uri="{BB962C8B-B14F-4D97-AF65-F5344CB8AC3E}">
        <p14:creationId xmlns:p14="http://schemas.microsoft.com/office/powerpoint/2010/main" val="160228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389626" rtl="0" eaLnBrk="1" fontAlgn="auto" latinLnBrk="0" hangingPunct="1">
              <a:lnSpc>
                <a:spcPct val="100000"/>
              </a:lnSpc>
              <a:spcBef>
                <a:spcPts val="0"/>
              </a:spcBef>
              <a:spcAft>
                <a:spcPts val="0"/>
              </a:spcAft>
              <a:buClrTx/>
              <a:buSzTx/>
              <a:buFontTx/>
              <a:buNone/>
              <a:tabLst/>
              <a:defRPr/>
            </a:pPr>
            <a:r>
              <a:rPr lang="en-US" dirty="0" smtClean="0"/>
              <a:t>Three types of students</a:t>
            </a:r>
            <a:r>
              <a:rPr lang="en-US" baseline="0" dirty="0" smtClean="0"/>
              <a:t> could be identified:</a:t>
            </a:r>
          </a:p>
          <a:p>
            <a:pPr marL="0" marR="0" lvl="0" indent="0" algn="l" defTabSz="389626" rtl="0" eaLnBrk="1" fontAlgn="auto" latinLnBrk="0" hangingPunct="1">
              <a:lnSpc>
                <a:spcPct val="100000"/>
              </a:lnSpc>
              <a:spcBef>
                <a:spcPts val="0"/>
              </a:spcBef>
              <a:spcAft>
                <a:spcPts val="0"/>
              </a:spcAft>
              <a:buClrTx/>
              <a:buSzTx/>
              <a:buFontTx/>
              <a:buNone/>
              <a:tabLst/>
              <a:defRPr/>
            </a:pPr>
            <a:r>
              <a:rPr lang="en-US" dirty="0" smtClean="0"/>
              <a:t>Type A: This</a:t>
            </a:r>
            <a:r>
              <a:rPr lang="en-US" baseline="0" dirty="0" smtClean="0"/>
              <a:t> </a:t>
            </a:r>
            <a:r>
              <a:rPr lang="en-US" dirty="0" smtClean="0"/>
              <a:t>type is interested in all areas. about 20%, mostly males: They usually have relatively good grades and a high self-confidence in their own abilities in physics. </a:t>
            </a:r>
          </a:p>
          <a:p>
            <a:pPr marL="0" marR="0" lvl="0" indent="0" algn="l" defTabSz="389626"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23</a:t>
            </a:fld>
            <a:endParaRPr lang="de-DE"/>
          </a:p>
        </p:txBody>
      </p:sp>
    </p:spTree>
    <p:extLst>
      <p:ext uri="{BB962C8B-B14F-4D97-AF65-F5344CB8AC3E}">
        <p14:creationId xmlns:p14="http://schemas.microsoft.com/office/powerpoint/2010/main" val="3330465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389626" rtl="0" eaLnBrk="1" fontAlgn="auto" latinLnBrk="0" hangingPunct="1">
              <a:lnSpc>
                <a:spcPct val="100000"/>
              </a:lnSpc>
              <a:spcBef>
                <a:spcPts val="0"/>
              </a:spcBef>
              <a:spcAft>
                <a:spcPts val="0"/>
              </a:spcAft>
              <a:buClrTx/>
              <a:buSzTx/>
              <a:buFontTx/>
              <a:buNone/>
              <a:tabLst/>
              <a:defRPr/>
            </a:pPr>
            <a:r>
              <a:rPr lang="en-US" dirty="0" smtClean="0"/>
              <a:t>Type B: The main interest of this type lies in the area of humans and nature. about 55% males and females! This type includes most students. They have rather mediocre grades and a low self-confidence in their own abilities. These students are interested in natural phenomena, and also in how physics benefits</a:t>
            </a:r>
            <a:r>
              <a:rPr lang="en-US" baseline="0" dirty="0" smtClean="0"/>
              <a:t> society</a:t>
            </a:r>
            <a:r>
              <a:rPr lang="en-US" dirty="0" smtClean="0"/>
              <a:t>.</a:t>
            </a:r>
          </a:p>
        </p:txBody>
      </p:sp>
      <p:sp>
        <p:nvSpPr>
          <p:cNvPr id="4" name="Foliennummernplatzhalter 3"/>
          <p:cNvSpPr>
            <a:spLocks noGrp="1"/>
          </p:cNvSpPr>
          <p:nvPr>
            <p:ph type="sldNum" sz="quarter" idx="10"/>
          </p:nvPr>
        </p:nvSpPr>
        <p:spPr/>
        <p:txBody>
          <a:bodyPr/>
          <a:lstStyle/>
          <a:p>
            <a:fld id="{B1DEBA9D-5519-1147-9946-66438FC2E6CA}" type="slidenum">
              <a:rPr lang="de-DE" smtClean="0"/>
              <a:t>24</a:t>
            </a:fld>
            <a:endParaRPr lang="de-DE"/>
          </a:p>
        </p:txBody>
      </p:sp>
    </p:spTree>
    <p:extLst>
      <p:ext uri="{BB962C8B-B14F-4D97-AF65-F5344CB8AC3E}">
        <p14:creationId xmlns:p14="http://schemas.microsoft.com/office/powerpoint/2010/main" val="756510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389626" rtl="0" eaLnBrk="1" fontAlgn="auto" latinLnBrk="0" hangingPunct="1">
              <a:lnSpc>
                <a:spcPct val="100000"/>
              </a:lnSpc>
              <a:spcBef>
                <a:spcPts val="0"/>
              </a:spcBef>
              <a:spcAft>
                <a:spcPts val="0"/>
              </a:spcAft>
              <a:buClrTx/>
              <a:buSzTx/>
              <a:buFontTx/>
              <a:buNone/>
              <a:tabLst/>
              <a:defRPr/>
            </a:pPr>
            <a:r>
              <a:rPr lang="en-US" dirty="0" smtClean="0"/>
              <a:t>Type C: The interest of this type is mainly in the area of </a:t>
            </a:r>
            <a:r>
              <a:rPr lang="en-US" dirty="0" err="1" smtClean="0"/>
              <a:t>societyand</a:t>
            </a:r>
            <a:r>
              <a:rPr lang="en-US" dirty="0" smtClean="0"/>
              <a:t> partly in the field of humans</a:t>
            </a:r>
            <a:r>
              <a:rPr lang="en-US" baseline="0" dirty="0" smtClean="0"/>
              <a:t> and </a:t>
            </a:r>
            <a:r>
              <a:rPr lang="en-US" dirty="0" smtClean="0"/>
              <a:t>nature.</a:t>
            </a:r>
            <a:r>
              <a:rPr lang="en-US" baseline="0" dirty="0" smtClean="0"/>
              <a:t> About 25%, mostly females. Students </a:t>
            </a:r>
            <a:r>
              <a:rPr lang="en-US" dirty="0" smtClean="0"/>
              <a:t>in this have rather poor grades and a low self-confidence. </a:t>
            </a:r>
          </a:p>
          <a:p>
            <a:pPr marL="0" marR="0" lvl="0" indent="0" algn="l" defTabSz="389626"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389626" rtl="0" eaLnBrk="1" fontAlgn="auto" latinLnBrk="0" hangingPunct="1">
              <a:lnSpc>
                <a:spcPct val="100000"/>
              </a:lnSpc>
              <a:spcBef>
                <a:spcPts val="0"/>
              </a:spcBef>
              <a:spcAft>
                <a:spcPts val="0"/>
              </a:spcAft>
              <a:buClrTx/>
              <a:buSzTx/>
              <a:buFontTx/>
              <a:buNone/>
              <a:tabLst/>
              <a:defRPr/>
            </a:pPr>
            <a:r>
              <a:rPr lang="de-DE" baseline="0" smtClean="0"/>
              <a:t>SO, </a:t>
            </a:r>
            <a:r>
              <a:rPr lang="de-DE" baseline="0" dirty="0" err="1" smtClean="0"/>
              <a:t>there</a:t>
            </a:r>
            <a:r>
              <a:rPr lang="de-DE" baseline="0" dirty="0" smtClean="0"/>
              <a:t> </a:t>
            </a:r>
            <a:r>
              <a:rPr lang="de-DE" baseline="0" dirty="0" err="1" smtClean="0"/>
              <a:t>seems</a:t>
            </a:r>
            <a:r>
              <a:rPr lang="de-DE" baseline="0" dirty="0" smtClean="0"/>
              <a:t> </a:t>
            </a:r>
            <a:r>
              <a:rPr lang="de-DE" baseline="0" dirty="0" err="1" smtClean="0"/>
              <a:t>to</a:t>
            </a:r>
            <a:r>
              <a:rPr lang="de-DE" baseline="0" dirty="0" smtClean="0"/>
              <a:t> </a:t>
            </a:r>
            <a:r>
              <a:rPr lang="de-DE" baseline="0" dirty="0" err="1" smtClean="0"/>
              <a:t>be</a:t>
            </a:r>
            <a:r>
              <a:rPr lang="de-DE" baseline="0" dirty="0" smtClean="0"/>
              <a:t> a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humanize</a:t>
            </a:r>
            <a:r>
              <a:rPr lang="de-DE" baseline="0" dirty="0" smtClean="0"/>
              <a:t> </a:t>
            </a:r>
            <a:r>
              <a:rPr lang="de-DE" baseline="0" dirty="0" err="1" smtClean="0"/>
              <a:t>school</a:t>
            </a:r>
            <a:r>
              <a:rPr lang="de-DE" baseline="0" dirty="0" smtClean="0"/>
              <a:t> </a:t>
            </a:r>
            <a:r>
              <a:rPr lang="de-DE" baseline="0" dirty="0" err="1" smtClean="0"/>
              <a:t>sience</a:t>
            </a:r>
            <a:r>
              <a:rPr lang="de-DE" baseline="0" dirty="0" smtClean="0"/>
              <a:t>, </a:t>
            </a:r>
            <a:r>
              <a:rPr lang="de-DE" baseline="0" dirty="0" err="1" smtClean="0"/>
              <a:t>to</a:t>
            </a:r>
            <a:r>
              <a:rPr lang="de-DE" baseline="0" dirty="0" smtClean="0"/>
              <a:t> </a:t>
            </a:r>
            <a:r>
              <a:rPr lang="de-DE" baseline="0" dirty="0" err="1" smtClean="0"/>
              <a:t>show</a:t>
            </a:r>
            <a:r>
              <a:rPr lang="de-DE" baseline="0" dirty="0" smtClean="0"/>
              <a:t> </a:t>
            </a:r>
            <a:r>
              <a:rPr lang="de-DE" baseline="0" dirty="0" err="1" smtClean="0"/>
              <a:t>that</a:t>
            </a:r>
            <a:r>
              <a:rPr lang="de-DE" baseline="0" dirty="0" smtClean="0"/>
              <a:t> </a:t>
            </a:r>
            <a:r>
              <a:rPr lang="de-DE" baseline="0" dirty="0" err="1" smtClean="0"/>
              <a:t>science</a:t>
            </a:r>
            <a:r>
              <a:rPr lang="de-DE" baseline="0" dirty="0" smtClean="0"/>
              <a:t> </a:t>
            </a:r>
            <a:r>
              <a:rPr lang="de-DE" baseline="0" dirty="0" err="1" smtClean="0"/>
              <a:t>is</a:t>
            </a:r>
            <a:r>
              <a:rPr lang="de-DE" baseline="0" dirty="0" smtClean="0"/>
              <a:t> </a:t>
            </a:r>
            <a:r>
              <a:rPr lang="de-DE" baseline="0" dirty="0" err="1" smtClean="0"/>
              <a:t>part</a:t>
            </a:r>
            <a:r>
              <a:rPr lang="de-DE" baseline="0" dirty="0" smtClean="0"/>
              <a:t> </a:t>
            </a:r>
            <a:r>
              <a:rPr lang="de-DE" baseline="0" dirty="0" err="1" smtClean="0"/>
              <a:t>of</a:t>
            </a:r>
            <a:r>
              <a:rPr lang="de-DE" baseline="0" dirty="0" smtClean="0"/>
              <a:t> human </a:t>
            </a:r>
            <a:r>
              <a:rPr lang="de-DE" baseline="0" dirty="0" err="1" smtClean="0"/>
              <a:t>history</a:t>
            </a:r>
            <a:r>
              <a:rPr lang="de-DE" baseline="0" dirty="0" smtClean="0"/>
              <a:t> </a:t>
            </a:r>
            <a:r>
              <a:rPr lang="de-DE" baseline="0" dirty="0" err="1" smtClean="0"/>
              <a:t>and</a:t>
            </a:r>
            <a:r>
              <a:rPr lang="de-DE" baseline="0" dirty="0" smtClean="0"/>
              <a:t> </a:t>
            </a:r>
            <a:r>
              <a:rPr lang="de-DE" baseline="0" dirty="0" err="1" smtClean="0"/>
              <a:t>culture</a:t>
            </a:r>
            <a:r>
              <a:rPr lang="de-DE" baseline="0" dirty="0" smtClean="0"/>
              <a:t>, </a:t>
            </a:r>
            <a:r>
              <a:rPr lang="de-DE" baseline="0" dirty="0" err="1" smtClean="0"/>
              <a:t>and</a:t>
            </a:r>
            <a:r>
              <a:rPr lang="de-DE" baseline="0" dirty="0" smtClean="0"/>
              <a:t> </a:t>
            </a:r>
            <a:r>
              <a:rPr lang="de-DE" baseline="0" dirty="0" err="1" smtClean="0"/>
              <a:t>that</a:t>
            </a:r>
            <a:r>
              <a:rPr lang="de-DE" baseline="0" dirty="0" smtClean="0"/>
              <a:t> </a:t>
            </a:r>
            <a:r>
              <a:rPr lang="de-DE" baseline="0" dirty="0" err="1" smtClean="0"/>
              <a:t>it</a:t>
            </a:r>
            <a:r>
              <a:rPr lang="de-DE" baseline="0" dirty="0" smtClean="0"/>
              <a:t> </a:t>
            </a:r>
            <a:r>
              <a:rPr lang="de-DE" baseline="0" dirty="0" err="1" smtClean="0"/>
              <a:t>is</a:t>
            </a:r>
            <a:r>
              <a:rPr lang="de-DE" baseline="0" dirty="0" smtClean="0"/>
              <a:t> a </a:t>
            </a:r>
            <a:r>
              <a:rPr lang="de-DE" baseline="0" dirty="0" err="1" smtClean="0"/>
              <a:t>corner</a:t>
            </a:r>
            <a:r>
              <a:rPr lang="de-DE" baseline="0" dirty="0" smtClean="0"/>
              <a:t> </a:t>
            </a:r>
            <a:r>
              <a:rPr lang="de-DE" baseline="0" dirty="0" err="1" smtClean="0"/>
              <a:t>stone</a:t>
            </a:r>
            <a:r>
              <a:rPr lang="de-DE" baseline="0" dirty="0" smtClean="0"/>
              <a:t> in </a:t>
            </a:r>
            <a:r>
              <a:rPr lang="de-DE" baseline="0" dirty="0" err="1" smtClean="0"/>
              <a:t>our</a:t>
            </a:r>
            <a:r>
              <a:rPr lang="de-DE" baseline="0" dirty="0" smtClean="0"/>
              <a:t> </a:t>
            </a:r>
            <a:r>
              <a:rPr lang="de-DE" baseline="0" dirty="0" err="1" smtClean="0"/>
              <a:t>present</a:t>
            </a:r>
            <a:r>
              <a:rPr lang="de-DE" baseline="0" dirty="0" smtClean="0"/>
              <a:t>, modern </a:t>
            </a:r>
            <a:r>
              <a:rPr lang="de-DE" baseline="0" dirty="0" err="1" smtClean="0"/>
              <a:t>world</a:t>
            </a:r>
            <a:r>
              <a:rPr lang="de-DE" baseline="0" dirty="0" smtClean="0"/>
              <a:t>-view. </a:t>
            </a:r>
          </a:p>
          <a:p>
            <a:pPr marL="0" marR="0" lvl="0" indent="0" algn="l" defTabSz="389626"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25</a:t>
            </a:fld>
            <a:endParaRPr lang="de-DE"/>
          </a:p>
        </p:txBody>
      </p:sp>
    </p:spTree>
    <p:extLst>
      <p:ext uri="{BB962C8B-B14F-4D97-AF65-F5344CB8AC3E}">
        <p14:creationId xmlns:p14="http://schemas.microsoft.com/office/powerpoint/2010/main" val="2401696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And</a:t>
            </a:r>
            <a:r>
              <a:rPr lang="de-DE" baseline="0" dirty="0" smtClean="0"/>
              <a:t> also in </a:t>
            </a:r>
            <a:r>
              <a:rPr lang="de-DE" baseline="0" dirty="0" err="1" smtClean="0"/>
              <a:t>the</a:t>
            </a:r>
            <a:r>
              <a:rPr lang="de-DE" baseline="0" dirty="0" smtClean="0"/>
              <a:t> ROSE </a:t>
            </a:r>
            <a:r>
              <a:rPr lang="de-DE" baseline="0" dirty="0" err="1" smtClean="0"/>
              <a:t>study</a:t>
            </a:r>
            <a:r>
              <a:rPr lang="de-DE" baseline="0" dirty="0" smtClean="0"/>
              <a:t> </a:t>
            </a:r>
            <a:r>
              <a:rPr lang="de-DE" baseline="0" dirty="0" err="1" smtClean="0"/>
              <a:t>one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q</a:t>
            </a:r>
            <a:r>
              <a:rPr lang="de-DE" dirty="0" err="1" smtClean="0"/>
              <a:t>uestions</a:t>
            </a:r>
            <a:r>
              <a:rPr lang="de-DE" dirty="0" smtClean="0"/>
              <a:t> was:</a:t>
            </a:r>
            <a:r>
              <a:rPr lang="de-DE" baseline="0" dirty="0" smtClean="0"/>
              <a:t> </a:t>
            </a:r>
            <a:r>
              <a:rPr lang="de-DE" baseline="0" dirty="0" err="1" smtClean="0"/>
              <a:t>What</a:t>
            </a:r>
            <a:r>
              <a:rPr lang="de-DE" baseline="0" dirty="0" smtClean="0"/>
              <a:t> I </a:t>
            </a:r>
            <a:r>
              <a:rPr lang="de-DE" baseline="0" dirty="0" err="1" smtClean="0"/>
              <a:t>would</a:t>
            </a:r>
            <a:r>
              <a:rPr lang="de-DE" baseline="0" dirty="0" smtClean="0"/>
              <a:t> like </a:t>
            </a:r>
            <a:r>
              <a:rPr lang="de-DE" baseline="0" dirty="0" err="1" smtClean="0"/>
              <a:t>to</a:t>
            </a:r>
            <a:r>
              <a:rPr lang="de-DE" baseline="0" dirty="0" smtClean="0"/>
              <a:t> </a:t>
            </a:r>
            <a:r>
              <a:rPr lang="de-DE" baseline="0" dirty="0" err="1" smtClean="0"/>
              <a:t>learn</a:t>
            </a:r>
            <a:r>
              <a:rPr lang="de-DE" baseline="0" dirty="0" smtClean="0"/>
              <a:t> </a:t>
            </a:r>
            <a:r>
              <a:rPr lang="de-DE" baseline="0" dirty="0" err="1" smtClean="0"/>
              <a:t>about</a:t>
            </a:r>
            <a:r>
              <a:rPr lang="de-DE" baseline="0" dirty="0" smtClean="0"/>
              <a:t>…</a:t>
            </a:r>
          </a:p>
          <a:p>
            <a:r>
              <a:rPr lang="de-DE" baseline="0" dirty="0" err="1" smtClean="0"/>
              <a:t>Resulst</a:t>
            </a:r>
            <a:r>
              <a:rPr lang="de-DE" baseline="0" dirty="0" smtClean="0"/>
              <a:t> </a:t>
            </a:r>
            <a:r>
              <a:rPr lang="de-DE" baseline="0" dirty="0" err="1" smtClean="0"/>
              <a:t>of</a:t>
            </a:r>
            <a:r>
              <a:rPr lang="de-DE" baseline="0" dirty="0" smtClean="0"/>
              <a:t> German </a:t>
            </a:r>
            <a:r>
              <a:rPr lang="de-DE" baseline="0" dirty="0" err="1" smtClean="0"/>
              <a:t>students</a:t>
            </a:r>
            <a:r>
              <a:rPr lang="de-DE" baseline="0" dirty="0" smtClean="0"/>
              <a:t>‘ </a:t>
            </a:r>
            <a:r>
              <a:rPr lang="de-DE" baseline="0" dirty="0" err="1" smtClean="0"/>
              <a:t>interest</a:t>
            </a:r>
            <a:r>
              <a:rPr lang="de-DE" baseline="0" dirty="0" smtClean="0"/>
              <a:t> in </a:t>
            </a:r>
            <a:r>
              <a:rPr lang="de-DE" baseline="0" dirty="0" err="1" smtClean="0"/>
              <a:t>various</a:t>
            </a:r>
            <a:r>
              <a:rPr lang="de-DE" baseline="0" dirty="0" smtClean="0"/>
              <a:t> </a:t>
            </a:r>
            <a:r>
              <a:rPr lang="de-DE" baseline="0" dirty="0" err="1" smtClean="0"/>
              <a:t>contexts</a:t>
            </a:r>
            <a:r>
              <a:rPr lang="de-DE" baseline="0" dirty="0" smtClean="0"/>
              <a:t>  </a:t>
            </a:r>
            <a:r>
              <a:rPr lang="de-DE" baseline="0" dirty="0" err="1" smtClean="0"/>
              <a:t>are</a:t>
            </a:r>
            <a:r>
              <a:rPr lang="de-DE" baseline="0" dirty="0" smtClean="0"/>
              <a:t> </a:t>
            </a:r>
            <a:r>
              <a:rPr lang="de-DE" baseline="0" dirty="0" err="1" smtClean="0"/>
              <a:t>shown</a:t>
            </a:r>
            <a:r>
              <a:rPr lang="de-DE" baseline="0" dirty="0" smtClean="0"/>
              <a:t> on </a:t>
            </a:r>
            <a:r>
              <a:rPr lang="de-DE" baseline="0" dirty="0" err="1" smtClean="0"/>
              <a:t>this</a:t>
            </a:r>
            <a:r>
              <a:rPr lang="de-DE" baseline="0" dirty="0" smtClean="0"/>
              <a:t> </a:t>
            </a:r>
            <a:r>
              <a:rPr lang="de-DE" baseline="0" dirty="0" err="1" smtClean="0"/>
              <a:t>diagram</a:t>
            </a:r>
            <a:r>
              <a:rPr lang="de-DE" baseline="0" dirty="0" smtClean="0"/>
              <a:t>.</a:t>
            </a:r>
          </a:p>
          <a:p>
            <a:endParaRPr lang="de-DE" baseline="0" dirty="0" smtClean="0"/>
          </a:p>
          <a:p>
            <a:pPr marL="0" marR="0" lvl="0" indent="0" algn="l" defTabSz="389626" rtl="0" eaLnBrk="1" fontAlgn="auto" latinLnBrk="0" hangingPunct="1">
              <a:lnSpc>
                <a:spcPct val="100000"/>
              </a:lnSpc>
              <a:spcBef>
                <a:spcPts val="0"/>
              </a:spcBef>
              <a:spcAft>
                <a:spcPts val="0"/>
              </a:spcAft>
              <a:buClrTx/>
              <a:buSzTx/>
              <a:buFontTx/>
              <a:buNone/>
              <a:tabLst/>
              <a:defRPr/>
            </a:pPr>
            <a:r>
              <a:rPr lang="en-US" dirty="0" smtClean="0"/>
              <a:t>The fact that boys are interested in technology as well as in dangerous applications is in line with the findings of the IPN study. Similarly, the low interest of girls for these topics. However, these data also show that girls, albeit a bit less than boys, are interested in aspects of research.</a:t>
            </a:r>
          </a:p>
          <a:p>
            <a:endParaRPr lang="de-DE" baseline="0" dirty="0" smtClean="0"/>
          </a:p>
          <a:p>
            <a:r>
              <a:rPr lang="de-DE" baseline="0" dirty="0" smtClean="0"/>
              <a:t>Research:</a:t>
            </a:r>
          </a:p>
          <a:p>
            <a:pPr marL="0" marR="0" lvl="0" indent="0" algn="l" defTabSz="389626" rtl="0" eaLnBrk="1" fontAlgn="auto" latinLnBrk="0" hangingPunct="1">
              <a:lnSpc>
                <a:spcPct val="100000"/>
              </a:lnSpc>
              <a:spcBef>
                <a:spcPts val="0"/>
              </a:spcBef>
              <a:spcAft>
                <a:spcPts val="0"/>
              </a:spcAft>
              <a:buClrTx/>
              <a:buSzTx/>
              <a:buFontTx/>
              <a:buNone/>
              <a:tabLst/>
              <a:defRPr/>
            </a:pPr>
            <a:r>
              <a:rPr lang="en-US" dirty="0" smtClean="0"/>
              <a:t>Inventions and discoveries that have changed the world.</a:t>
            </a:r>
            <a:br>
              <a:rPr lang="en-US" dirty="0" smtClean="0"/>
            </a:br>
            <a:r>
              <a:rPr lang="en-US" dirty="0" smtClean="0"/>
              <a:t>Great failures and mistakes in research and inventions.</a:t>
            </a:r>
          </a:p>
          <a:p>
            <a:pPr marL="0" marR="0" lvl="0" indent="0" algn="l" defTabSz="389626" rtl="0" eaLnBrk="1" fontAlgn="auto" latinLnBrk="0" hangingPunct="1">
              <a:lnSpc>
                <a:spcPct val="100000"/>
              </a:lnSpc>
              <a:spcBef>
                <a:spcPts val="0"/>
              </a:spcBef>
              <a:spcAft>
                <a:spcPts val="0"/>
              </a:spcAft>
              <a:buClrTx/>
              <a:buSzTx/>
              <a:buFontTx/>
              <a:buNone/>
              <a:tabLst/>
              <a:defRPr/>
            </a:pPr>
            <a:r>
              <a:rPr lang="en-US" dirty="0" smtClean="0"/>
              <a:t>The latest inventions and discoveries in science and technology.</a:t>
            </a:r>
          </a:p>
          <a:p>
            <a:pPr marL="0" marR="0" lvl="0" indent="0" algn="l" defTabSz="389626" rtl="0" eaLnBrk="1" fontAlgn="auto" latinLnBrk="0" hangingPunct="1">
              <a:lnSpc>
                <a:spcPct val="100000"/>
              </a:lnSpc>
              <a:spcBef>
                <a:spcPts val="0"/>
              </a:spcBef>
              <a:spcAft>
                <a:spcPts val="0"/>
              </a:spcAft>
              <a:buClrTx/>
              <a:buSzTx/>
              <a:buFontTx/>
              <a:buNone/>
              <a:tabLst/>
              <a:defRPr/>
            </a:pPr>
            <a:r>
              <a:rPr lang="en-US" dirty="0" smtClean="0"/>
              <a:t>Phenomena that scientists still can not explain.</a:t>
            </a:r>
          </a:p>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26</a:t>
            </a:fld>
            <a:endParaRPr lang="de-DE"/>
          </a:p>
        </p:txBody>
      </p:sp>
    </p:spTree>
    <p:extLst>
      <p:ext uri="{BB962C8B-B14F-4D97-AF65-F5344CB8AC3E}">
        <p14:creationId xmlns:p14="http://schemas.microsoft.com/office/powerpoint/2010/main" val="3093765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27</a:t>
            </a:fld>
            <a:endParaRPr lang="de-DE"/>
          </a:p>
        </p:txBody>
      </p:sp>
    </p:spTree>
    <p:extLst>
      <p:ext uri="{BB962C8B-B14F-4D97-AF65-F5344CB8AC3E}">
        <p14:creationId xmlns:p14="http://schemas.microsoft.com/office/powerpoint/2010/main" val="114415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28</a:t>
            </a:fld>
            <a:endParaRPr lang="de-DE"/>
          </a:p>
        </p:txBody>
      </p:sp>
    </p:spTree>
    <p:extLst>
      <p:ext uri="{BB962C8B-B14F-4D97-AF65-F5344CB8AC3E}">
        <p14:creationId xmlns:p14="http://schemas.microsoft.com/office/powerpoint/2010/main" val="3251410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29</a:t>
            </a:fld>
            <a:endParaRPr lang="de-DE"/>
          </a:p>
        </p:txBody>
      </p:sp>
    </p:spTree>
    <p:extLst>
      <p:ext uri="{BB962C8B-B14F-4D97-AF65-F5344CB8AC3E}">
        <p14:creationId xmlns:p14="http://schemas.microsoft.com/office/powerpoint/2010/main" val="147088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And</a:t>
            </a:r>
            <a:r>
              <a:rPr lang="de-DE" dirty="0" smtClean="0"/>
              <a:t> </a:t>
            </a:r>
            <a:r>
              <a:rPr lang="de-DE" dirty="0" err="1" smtClean="0"/>
              <a:t>if</a:t>
            </a:r>
            <a:r>
              <a:rPr lang="de-DE" dirty="0" smtClean="0"/>
              <a:t> </a:t>
            </a:r>
            <a:r>
              <a:rPr lang="de-DE" dirty="0" err="1" smtClean="0"/>
              <a:t>you</a:t>
            </a:r>
            <a:r>
              <a:rPr lang="de-DE" dirty="0" smtClean="0"/>
              <a:t> </a:t>
            </a:r>
            <a:r>
              <a:rPr lang="de-DE" dirty="0" err="1" smtClean="0"/>
              <a:t>ask</a:t>
            </a:r>
            <a:r>
              <a:rPr lang="de-DE" dirty="0" smtClean="0"/>
              <a:t> a </a:t>
            </a:r>
            <a:r>
              <a:rPr lang="de-DE" dirty="0" err="1" smtClean="0"/>
              <a:t>little</a:t>
            </a:r>
            <a:r>
              <a:rPr lang="de-DE" dirty="0" smtClean="0"/>
              <a:t> </a:t>
            </a:r>
            <a:r>
              <a:rPr lang="de-DE" dirty="0" err="1" smtClean="0"/>
              <a:t>further</a:t>
            </a:r>
            <a:r>
              <a:rPr lang="de-DE" dirty="0" smtClean="0"/>
              <a:t>, a </a:t>
            </a:r>
            <a:r>
              <a:rPr lang="de-DE" dirty="0" err="1" smtClean="0"/>
              <a:t>growing</a:t>
            </a:r>
            <a:r>
              <a:rPr lang="de-DE" dirty="0" smtClean="0"/>
              <a:t> </a:t>
            </a:r>
            <a:r>
              <a:rPr lang="de-DE" dirty="0" err="1" smtClean="0"/>
              <a:t>sceptisicm</a:t>
            </a:r>
            <a:r>
              <a:rPr lang="de-DE" dirty="0" smtClean="0"/>
              <a:t> </a:t>
            </a:r>
            <a:r>
              <a:rPr lang="de-DE" dirty="0" err="1" smtClean="0"/>
              <a:t>becomes</a:t>
            </a:r>
            <a:r>
              <a:rPr lang="de-DE" dirty="0" smtClean="0"/>
              <a:t> </a:t>
            </a:r>
            <a:r>
              <a:rPr lang="de-DE" dirty="0" err="1" smtClean="0"/>
              <a:t>obvious</a:t>
            </a:r>
            <a:r>
              <a:rPr lang="de-DE" dirty="0" smtClean="0"/>
              <a:t>.</a:t>
            </a:r>
          </a:p>
          <a:p>
            <a:r>
              <a:rPr lang="de-DE" dirty="0" smtClean="0"/>
              <a:t>….</a:t>
            </a:r>
          </a:p>
          <a:p>
            <a:endParaRPr lang="de-DE" dirty="0" smtClean="0"/>
          </a:p>
          <a:p>
            <a:r>
              <a:rPr lang="de-DE" dirty="0" smtClean="0"/>
              <a:t>This </a:t>
            </a:r>
            <a:r>
              <a:rPr lang="de-DE" dirty="0" err="1" smtClean="0"/>
              <a:t>is</a:t>
            </a:r>
            <a:r>
              <a:rPr lang="de-DE" dirty="0" smtClean="0"/>
              <a:t> a </a:t>
            </a:r>
            <a:r>
              <a:rPr lang="de-DE" dirty="0" err="1" smtClean="0"/>
              <a:t>question</a:t>
            </a:r>
            <a:r>
              <a:rPr lang="de-DE" dirty="0" smtClean="0"/>
              <a:t>, </a:t>
            </a:r>
            <a:r>
              <a:rPr lang="de-DE" dirty="0" err="1" smtClean="0"/>
              <a:t>which</a:t>
            </a:r>
            <a:r>
              <a:rPr lang="de-DE" dirty="0" smtClean="0"/>
              <a:t> was also </a:t>
            </a:r>
            <a:r>
              <a:rPr lang="de-DE" dirty="0" err="1" smtClean="0"/>
              <a:t>posed</a:t>
            </a:r>
            <a:r>
              <a:rPr lang="de-DE" dirty="0" smtClean="0"/>
              <a:t> </a:t>
            </a:r>
            <a:r>
              <a:rPr lang="de-DE" dirty="0" err="1" smtClean="0"/>
              <a:t>to</a:t>
            </a:r>
            <a:r>
              <a:rPr lang="de-DE" dirty="0" smtClean="0"/>
              <a:t> </a:t>
            </a:r>
            <a:r>
              <a:rPr lang="de-DE" dirty="0" err="1" smtClean="0"/>
              <a:t>adults</a:t>
            </a:r>
            <a:r>
              <a:rPr lang="de-DE" dirty="0" smtClean="0"/>
              <a:t> in </a:t>
            </a:r>
            <a:r>
              <a:rPr lang="de-DE" dirty="0" err="1" smtClean="0"/>
              <a:t>another</a:t>
            </a:r>
            <a:r>
              <a:rPr lang="de-DE" dirty="0" smtClean="0"/>
              <a:t> </a:t>
            </a:r>
            <a:r>
              <a:rPr lang="de-DE" dirty="0" err="1" smtClean="0"/>
              <a:t>survey</a:t>
            </a:r>
            <a:r>
              <a:rPr lang="de-DE" dirty="0" smtClean="0"/>
              <a:t>, </a:t>
            </a:r>
            <a:r>
              <a:rPr lang="de-DE" dirty="0" err="1" smtClean="0"/>
              <a:t>the</a:t>
            </a:r>
            <a:r>
              <a:rPr lang="de-DE" dirty="0" smtClean="0"/>
              <a:t> Eurobarometer, so </a:t>
            </a:r>
            <a:r>
              <a:rPr lang="de-DE" dirty="0" err="1" smtClean="0"/>
              <a:t>it</a:t>
            </a:r>
            <a:r>
              <a:rPr lang="de-DE" dirty="0" smtClean="0"/>
              <a:t> </a:t>
            </a:r>
            <a:r>
              <a:rPr lang="de-DE" dirty="0" err="1" smtClean="0"/>
              <a:t>is</a:t>
            </a:r>
            <a:r>
              <a:rPr lang="de-DE" baseline="0" dirty="0" smtClean="0"/>
              <a:t> </a:t>
            </a:r>
            <a:r>
              <a:rPr lang="de-DE" baseline="0" dirty="0" err="1" smtClean="0"/>
              <a:t>particularly</a:t>
            </a:r>
            <a:r>
              <a:rPr lang="de-DE" baseline="0" dirty="0" smtClean="0"/>
              <a:t> </a:t>
            </a:r>
            <a:r>
              <a:rPr lang="de-DE" baseline="0" dirty="0" err="1" smtClean="0"/>
              <a:t>interesting</a:t>
            </a:r>
            <a:r>
              <a:rPr lang="de-DE" baseline="0" dirty="0" smtClean="0"/>
              <a:t> </a:t>
            </a:r>
            <a:r>
              <a:rPr lang="de-DE" baseline="0" dirty="0" err="1" smtClean="0"/>
              <a:t>to</a:t>
            </a:r>
            <a:r>
              <a:rPr lang="de-DE" baseline="0" dirty="0" smtClean="0"/>
              <a:t> </a:t>
            </a:r>
            <a:r>
              <a:rPr lang="de-DE" baseline="0" dirty="0" err="1" smtClean="0"/>
              <a:t>compare</a:t>
            </a:r>
            <a:r>
              <a:rPr lang="de-DE" baseline="0" dirty="0" smtClean="0"/>
              <a:t> </a:t>
            </a:r>
            <a:r>
              <a:rPr lang="de-DE" baseline="0" dirty="0" err="1" smtClean="0"/>
              <a:t>the</a:t>
            </a:r>
            <a:r>
              <a:rPr lang="de-DE" baseline="0" dirty="0" smtClean="0"/>
              <a:t> </a:t>
            </a:r>
            <a:r>
              <a:rPr lang="de-DE" baseline="0" dirty="0" err="1" smtClean="0"/>
              <a:t>answers</a:t>
            </a:r>
            <a:r>
              <a:rPr lang="de-DE" baseline="0" dirty="0" smtClean="0"/>
              <a:t> </a:t>
            </a:r>
            <a:r>
              <a:rPr lang="de-DE" baseline="0" dirty="0" err="1" smtClean="0"/>
              <a:t>of</a:t>
            </a:r>
            <a:r>
              <a:rPr lang="de-DE" baseline="0" dirty="0" smtClean="0"/>
              <a:t> </a:t>
            </a:r>
            <a:r>
              <a:rPr lang="de-DE" baseline="0" dirty="0" err="1" smtClean="0"/>
              <a:t>students</a:t>
            </a:r>
            <a:r>
              <a:rPr lang="de-DE" baseline="0" dirty="0" smtClean="0"/>
              <a:t> </a:t>
            </a:r>
            <a:r>
              <a:rPr lang="de-DE" baseline="0" dirty="0" err="1" smtClean="0"/>
              <a:t>to</a:t>
            </a:r>
            <a:r>
              <a:rPr lang="de-DE" baseline="0" dirty="0" smtClean="0"/>
              <a:t> </a:t>
            </a:r>
            <a:r>
              <a:rPr lang="de-DE" baseline="0" dirty="0" err="1" smtClean="0"/>
              <a:t>those</a:t>
            </a:r>
            <a:r>
              <a:rPr lang="de-DE" baseline="0" dirty="0" smtClean="0"/>
              <a:t> </a:t>
            </a:r>
            <a:r>
              <a:rPr lang="de-DE" baseline="0" dirty="0" err="1" smtClean="0"/>
              <a:t>of</a:t>
            </a:r>
            <a:r>
              <a:rPr lang="de-DE" baseline="0" dirty="0" smtClean="0"/>
              <a:t> </a:t>
            </a:r>
            <a:r>
              <a:rPr lang="de-DE" baseline="0" dirty="0" err="1" smtClean="0"/>
              <a:t>adults</a:t>
            </a:r>
            <a:r>
              <a:rPr lang="de-DE" baseline="0" dirty="0" smtClean="0"/>
              <a:t> in </a:t>
            </a:r>
            <a:r>
              <a:rPr lang="de-DE" baseline="0" dirty="0" err="1" smtClean="0"/>
              <a:t>the</a:t>
            </a:r>
            <a:r>
              <a:rPr lang="de-DE" baseline="0" dirty="0" smtClean="0"/>
              <a:t> individual countries.</a:t>
            </a:r>
          </a:p>
        </p:txBody>
      </p:sp>
      <p:sp>
        <p:nvSpPr>
          <p:cNvPr id="4" name="Foliennummernplatzhalter 3"/>
          <p:cNvSpPr>
            <a:spLocks noGrp="1"/>
          </p:cNvSpPr>
          <p:nvPr>
            <p:ph type="sldNum" sz="quarter" idx="10"/>
          </p:nvPr>
        </p:nvSpPr>
        <p:spPr/>
        <p:txBody>
          <a:bodyPr/>
          <a:lstStyle/>
          <a:p>
            <a:fld id="{B1DEBA9D-5519-1147-9946-66438FC2E6CA}" type="slidenum">
              <a:rPr lang="de-DE" smtClean="0"/>
              <a:t>3</a:t>
            </a:fld>
            <a:endParaRPr lang="de-DE"/>
          </a:p>
        </p:txBody>
      </p:sp>
    </p:spTree>
    <p:extLst>
      <p:ext uri="{BB962C8B-B14F-4D97-AF65-F5344CB8AC3E}">
        <p14:creationId xmlns:p14="http://schemas.microsoft.com/office/powerpoint/2010/main" val="4008272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Thus, </a:t>
            </a:r>
            <a:r>
              <a:rPr lang="de-DE" baseline="0" dirty="0" err="1" smtClean="0"/>
              <a:t>we</a:t>
            </a:r>
            <a:r>
              <a:rPr lang="de-DE" baseline="0" dirty="0" smtClean="0"/>
              <a:t> will </a:t>
            </a:r>
            <a:r>
              <a:rPr lang="de-DE" baseline="0" dirty="0" err="1" smtClean="0"/>
              <a:t>initiate</a:t>
            </a:r>
            <a:r>
              <a:rPr lang="de-DE" baseline="0" dirty="0" smtClean="0"/>
              <a:t> </a:t>
            </a:r>
            <a:r>
              <a:rPr lang="de-DE" baseline="0" dirty="0" err="1" smtClean="0"/>
              <a:t>more</a:t>
            </a:r>
            <a:r>
              <a:rPr lang="de-DE" baseline="0" dirty="0" smtClean="0"/>
              <a:t> </a:t>
            </a:r>
            <a:r>
              <a:rPr lang="de-DE" baseline="0" dirty="0" err="1" smtClean="0"/>
              <a:t>lasting</a:t>
            </a:r>
            <a:r>
              <a:rPr lang="de-DE" baseline="0" dirty="0" smtClean="0"/>
              <a:t> </a:t>
            </a:r>
            <a:r>
              <a:rPr lang="de-DE" baseline="0" dirty="0" err="1" smtClean="0"/>
              <a:t>result</a:t>
            </a:r>
            <a:r>
              <a:rPr lang="de-DE" baseline="0" dirty="0" smtClean="0"/>
              <a:t> </a:t>
            </a:r>
            <a:r>
              <a:rPr lang="de-DE" baseline="0" dirty="0" err="1" smtClean="0"/>
              <a:t>than</a:t>
            </a:r>
            <a:r>
              <a:rPr lang="de-DE" baseline="0" dirty="0" smtClean="0"/>
              <a:t> just </a:t>
            </a:r>
            <a:r>
              <a:rPr lang="de-DE" baseline="0" dirty="0" err="1" smtClean="0"/>
              <a:t>knowledge</a:t>
            </a:r>
            <a:r>
              <a:rPr lang="de-DE" baseline="0" dirty="0" smtClean="0"/>
              <a:t>, such </a:t>
            </a:r>
            <a:r>
              <a:rPr lang="de-DE" baseline="0" dirty="0" err="1" smtClean="0"/>
              <a:t>as</a:t>
            </a:r>
            <a:r>
              <a:rPr lang="de-DE" baseline="0" dirty="0" smtClean="0"/>
              <a:t> an </a:t>
            </a:r>
            <a:r>
              <a:rPr lang="de-DE" baseline="0" dirty="0" err="1" smtClean="0"/>
              <a:t>increased</a:t>
            </a:r>
            <a:r>
              <a:rPr lang="de-DE" baseline="0" dirty="0" smtClean="0"/>
              <a:t> </a:t>
            </a:r>
            <a:r>
              <a:rPr lang="de-DE" baseline="0" dirty="0" err="1" smtClean="0"/>
              <a:t>interest</a:t>
            </a:r>
            <a:r>
              <a:rPr lang="de-DE" baseline="0" dirty="0" smtClean="0"/>
              <a:t> in </a:t>
            </a:r>
            <a:r>
              <a:rPr lang="de-DE" baseline="0" dirty="0" err="1" smtClean="0"/>
              <a:t>physics</a:t>
            </a:r>
            <a:r>
              <a:rPr lang="de-DE" baseline="0" dirty="0" smtClean="0"/>
              <a:t> </a:t>
            </a:r>
            <a:r>
              <a:rPr lang="de-DE" baseline="0" dirty="0" err="1" smtClean="0"/>
              <a:t>and</a:t>
            </a:r>
            <a:r>
              <a:rPr lang="de-DE" baseline="0" dirty="0" smtClean="0"/>
              <a:t> </a:t>
            </a:r>
            <a:r>
              <a:rPr lang="de-DE" baseline="0" dirty="0" err="1" smtClean="0"/>
              <a:t>more</a:t>
            </a:r>
            <a:r>
              <a:rPr lang="de-DE" baseline="0" dirty="0" smtClean="0"/>
              <a:t> positive </a:t>
            </a:r>
            <a:r>
              <a:rPr lang="de-DE" baseline="0" dirty="0" err="1" smtClean="0"/>
              <a:t>attitudes</a:t>
            </a:r>
            <a:r>
              <a:rPr lang="de-DE" baseline="0" dirty="0" smtClean="0"/>
              <a:t> </a:t>
            </a:r>
            <a:r>
              <a:rPr lang="de-DE" baseline="0" dirty="0" err="1" smtClean="0"/>
              <a:t>towards</a:t>
            </a:r>
            <a:r>
              <a:rPr lang="de-DE" baseline="0" dirty="0" smtClean="0"/>
              <a:t> </a:t>
            </a:r>
            <a:r>
              <a:rPr lang="de-DE" baseline="0" dirty="0" err="1" smtClean="0"/>
              <a:t>physics</a:t>
            </a:r>
            <a:r>
              <a:rPr lang="de-DE" baseline="0" dirty="0" smtClean="0"/>
              <a:t>.</a:t>
            </a:r>
          </a:p>
          <a:p>
            <a:r>
              <a:rPr lang="de-DE" baseline="0" dirty="0" smtClean="0"/>
              <a:t>This in turn will </a:t>
            </a:r>
            <a:r>
              <a:rPr lang="de-DE" baseline="0" dirty="0" err="1" smtClean="0"/>
              <a:t>lead</a:t>
            </a:r>
            <a:r>
              <a:rPr lang="de-DE" baseline="0" dirty="0" smtClean="0"/>
              <a:t> all </a:t>
            </a:r>
            <a:r>
              <a:rPr lang="de-DE" baseline="0" dirty="0" err="1" smtClean="0"/>
              <a:t>students</a:t>
            </a:r>
            <a:r>
              <a:rPr lang="de-DE" baseline="0" dirty="0" smtClean="0"/>
              <a:t> </a:t>
            </a:r>
            <a:r>
              <a:rPr lang="en-US" b="1" dirty="0" smtClean="0"/>
              <a:t>to </a:t>
            </a:r>
            <a:r>
              <a:rPr lang="en-US" b="1" dirty="0" smtClean="0"/>
              <a:t>engage</a:t>
            </a:r>
            <a:r>
              <a:rPr lang="en-US" dirty="0" smtClean="0"/>
              <a:t> in science related issues </a:t>
            </a:r>
            <a:r>
              <a:rPr lang="en-US" b="1" dirty="0" smtClean="0"/>
              <a:t>as </a:t>
            </a:r>
            <a:r>
              <a:rPr lang="en-US" b="1" dirty="0" smtClean="0"/>
              <a:t>reflective </a:t>
            </a:r>
            <a:r>
              <a:rPr lang="en-US" b="1" dirty="0" smtClean="0"/>
              <a:t>citizens</a:t>
            </a:r>
            <a:r>
              <a:rPr lang="en-US" dirty="0" smtClean="0"/>
              <a:t>. And it will lead some to </a:t>
            </a:r>
            <a:r>
              <a:rPr lang="en-US" baseline="0" dirty="0" smtClean="0"/>
              <a:t>decide for a career in physics.</a:t>
            </a:r>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30</a:t>
            </a:fld>
            <a:endParaRPr lang="de-DE"/>
          </a:p>
        </p:txBody>
      </p:sp>
    </p:spTree>
    <p:extLst>
      <p:ext uri="{BB962C8B-B14F-4D97-AF65-F5344CB8AC3E}">
        <p14:creationId xmlns:p14="http://schemas.microsoft.com/office/powerpoint/2010/main" val="1172999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r>
              <a:rPr lang="en-US" dirty="0" smtClean="0"/>
              <a:t>As early as 1971 in the journal </a:t>
            </a:r>
            <a:r>
              <a:rPr lang="en-US" i="1" dirty="0" smtClean="0"/>
              <a:t>Science Education</a:t>
            </a:r>
            <a:r>
              <a:rPr lang="en-US" dirty="0" smtClean="0"/>
              <a:t>, Jim Gallagher proposed a new goal </a:t>
            </a:r>
            <a:r>
              <a:rPr lang="de-DE" dirty="0" err="1" smtClean="0"/>
              <a:t>for</a:t>
            </a:r>
            <a:r>
              <a:rPr lang="de-DE" dirty="0" smtClean="0"/>
              <a:t> </a:t>
            </a:r>
            <a:r>
              <a:rPr lang="de-DE" dirty="0" err="1" smtClean="0"/>
              <a:t>school</a:t>
            </a:r>
            <a:r>
              <a:rPr lang="de-DE" dirty="0" smtClean="0"/>
              <a:t> </a:t>
            </a:r>
            <a:r>
              <a:rPr lang="de-DE" dirty="0" err="1" smtClean="0"/>
              <a:t>science</a:t>
            </a:r>
            <a:r>
              <a:rPr lang="de-DE" dirty="0" smtClean="0"/>
              <a:t>:</a:t>
            </a:r>
          </a:p>
          <a:p>
            <a:r>
              <a:rPr lang="en-US" dirty="0" smtClean="0"/>
              <a:t>“For future citizens in a democratic society, understanding the interrelationships of science, technology and society may be as important as understanding the concepts and processes of science. (p. 337)”</a:t>
            </a:r>
            <a:endParaRPr lang="de-DE"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31</a:t>
            </a:fld>
            <a:endParaRPr lang="de-DE"/>
          </a:p>
        </p:txBody>
      </p:sp>
    </p:spTree>
    <p:extLst>
      <p:ext uri="{BB962C8B-B14F-4D97-AF65-F5344CB8AC3E}">
        <p14:creationId xmlns:p14="http://schemas.microsoft.com/office/powerpoint/2010/main" val="341307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389626" rtl="0" eaLnBrk="1" fontAlgn="auto" latinLnBrk="0" hangingPunct="1">
              <a:lnSpc>
                <a:spcPct val="100000"/>
              </a:lnSpc>
              <a:spcBef>
                <a:spcPts val="0"/>
              </a:spcBef>
              <a:spcAft>
                <a:spcPts val="0"/>
              </a:spcAft>
              <a:buClrTx/>
              <a:buSzTx/>
              <a:buFontTx/>
              <a:buNone/>
              <a:tabLst/>
              <a:defRPr/>
            </a:pPr>
            <a:r>
              <a:rPr lang="de-DE" baseline="0" dirty="0" smtClean="0"/>
              <a:t>SO, </a:t>
            </a:r>
            <a:r>
              <a:rPr lang="de-DE" baseline="0" dirty="0" err="1" smtClean="0"/>
              <a:t>we</a:t>
            </a:r>
            <a:r>
              <a:rPr lang="de-DE" baseline="0" dirty="0" smtClean="0"/>
              <a:t> do </a:t>
            </a:r>
            <a:r>
              <a:rPr lang="de-DE" baseline="0" dirty="0" err="1" smtClean="0"/>
              <a:t>see</a:t>
            </a:r>
            <a:r>
              <a:rPr lang="de-DE" baseline="0" dirty="0" smtClean="0"/>
              <a:t> </a:t>
            </a:r>
            <a:r>
              <a:rPr lang="de-DE" baseline="0" dirty="0" err="1" smtClean="0"/>
              <a:t>signs</a:t>
            </a:r>
            <a:r>
              <a:rPr lang="de-DE" baseline="0" dirty="0" smtClean="0"/>
              <a:t> </a:t>
            </a:r>
            <a:r>
              <a:rPr lang="de-DE" baseline="0" dirty="0" err="1" smtClean="0"/>
              <a:t>of</a:t>
            </a:r>
            <a:r>
              <a:rPr lang="de-DE" baseline="0" dirty="0" smtClean="0"/>
              <a:t> a </a:t>
            </a:r>
            <a:r>
              <a:rPr lang="de-DE" baseline="0" dirty="0" err="1" smtClean="0"/>
              <a:t>generation</a:t>
            </a:r>
            <a:r>
              <a:rPr lang="de-DE" baseline="0" dirty="0" smtClean="0"/>
              <a:t> </a:t>
            </a:r>
            <a:r>
              <a:rPr lang="de-DE" baseline="0" dirty="0" err="1" smtClean="0"/>
              <a:t>shift</a:t>
            </a:r>
            <a:r>
              <a:rPr lang="de-DE" baseline="0" dirty="0" smtClean="0"/>
              <a:t>! </a:t>
            </a:r>
            <a:r>
              <a:rPr lang="de-DE" baseline="0" dirty="0" err="1" smtClean="0"/>
              <a:t>While</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 </a:t>
            </a:r>
            <a:r>
              <a:rPr lang="de-DE" baseline="0" dirty="0" err="1" smtClean="0"/>
              <a:t>wide</a:t>
            </a:r>
            <a:r>
              <a:rPr lang="de-DE" baseline="0" dirty="0" smtClean="0"/>
              <a:t> </a:t>
            </a:r>
            <a:r>
              <a:rPr lang="de-DE" baseline="0" dirty="0" err="1" smtClean="0"/>
              <a:t>a</a:t>
            </a:r>
            <a:r>
              <a:rPr lang="de-DE" dirty="0" err="1" smtClean="0"/>
              <a:t>rgrement</a:t>
            </a:r>
            <a:r>
              <a:rPr lang="de-DE" dirty="0" smtClean="0"/>
              <a:t> </a:t>
            </a:r>
            <a:r>
              <a:rPr lang="de-DE" baseline="0" dirty="0" smtClean="0"/>
              <a:t>in all </a:t>
            </a:r>
            <a:r>
              <a:rPr lang="de-DE" baseline="0" dirty="0" err="1" smtClean="0"/>
              <a:t>european</a:t>
            </a:r>
            <a:r>
              <a:rPr lang="de-DE" baseline="0" dirty="0" smtClean="0"/>
              <a:t> countries </a:t>
            </a:r>
            <a:r>
              <a:rPr lang="de-DE" baseline="0" dirty="0" err="1" smtClean="0"/>
              <a:t>among</a:t>
            </a:r>
            <a:r>
              <a:rPr lang="de-DE" baseline="0" dirty="0" smtClean="0"/>
              <a:t> </a:t>
            </a:r>
            <a:r>
              <a:rPr lang="de-DE" baseline="0" dirty="0" err="1" smtClean="0"/>
              <a:t>the</a:t>
            </a:r>
            <a:r>
              <a:rPr lang="de-DE" baseline="0" dirty="0" smtClean="0"/>
              <a:t> </a:t>
            </a:r>
            <a:r>
              <a:rPr lang="de-DE" baseline="0" dirty="0" err="1" smtClean="0"/>
              <a:t>adults</a:t>
            </a:r>
            <a:r>
              <a:rPr lang="de-DE" baseline="0" dirty="0" smtClean="0"/>
              <a:t>, </a:t>
            </a:r>
            <a:r>
              <a:rPr lang="de-DE" baseline="0" dirty="0" err="1" smtClean="0"/>
              <a:t>young</a:t>
            </a:r>
            <a:r>
              <a:rPr lang="de-DE" baseline="0" dirty="0" smtClean="0"/>
              <a:t> </a:t>
            </a:r>
            <a:r>
              <a:rPr lang="de-DE" baseline="0" dirty="0" err="1" smtClean="0"/>
              <a:t>people</a:t>
            </a:r>
            <a:r>
              <a:rPr lang="de-DE" baseline="0" dirty="0" smtClean="0"/>
              <a:t> </a:t>
            </a:r>
            <a:r>
              <a:rPr lang="de-DE" baseline="0" dirty="0" err="1" smtClean="0"/>
              <a:t>are</a:t>
            </a:r>
            <a:r>
              <a:rPr lang="de-DE" baseline="0" dirty="0" smtClean="0"/>
              <a:t> </a:t>
            </a:r>
            <a:r>
              <a:rPr lang="de-DE" baseline="0" dirty="0" err="1" smtClean="0"/>
              <a:t>more</a:t>
            </a:r>
            <a:r>
              <a:rPr lang="de-DE" baseline="0" dirty="0" smtClean="0"/>
              <a:t> </a:t>
            </a:r>
            <a:r>
              <a:rPr lang="de-DE" baseline="0" dirty="0" err="1" smtClean="0"/>
              <a:t>skeptical</a:t>
            </a:r>
            <a:r>
              <a:rPr lang="de-DE" baseline="0" dirty="0" smtClean="0"/>
              <a:t>, </a:t>
            </a:r>
            <a:r>
              <a:rPr lang="de-DE" baseline="0" dirty="0" err="1" smtClean="0"/>
              <a:t>with</a:t>
            </a:r>
            <a:r>
              <a:rPr lang="de-DE" baseline="0" dirty="0" smtClean="0"/>
              <a:t> </a:t>
            </a:r>
            <a:r>
              <a:rPr lang="de-DE" baseline="0" dirty="0" err="1" smtClean="0"/>
              <a:t>girls</a:t>
            </a:r>
            <a:r>
              <a:rPr lang="de-DE" baseline="0" dirty="0" smtClean="0"/>
              <a:t> in </a:t>
            </a:r>
            <a:r>
              <a:rPr lang="de-DE" baseline="0" dirty="0" err="1" smtClean="0"/>
              <a:t>particular</a:t>
            </a:r>
            <a:r>
              <a:rPr lang="de-DE" baseline="0" dirty="0" smtClean="0"/>
              <a:t> in </a:t>
            </a:r>
            <a:r>
              <a:rPr lang="de-DE" baseline="0" dirty="0" err="1" smtClean="0"/>
              <a:t>the</a:t>
            </a:r>
            <a:r>
              <a:rPr lang="de-DE" baseline="0" dirty="0" smtClean="0"/>
              <a:t> </a:t>
            </a:r>
            <a:r>
              <a:rPr lang="de-DE" baseline="0" dirty="0" err="1" smtClean="0"/>
              <a:t>richest</a:t>
            </a:r>
            <a:r>
              <a:rPr lang="de-DE" baseline="0" dirty="0" smtClean="0"/>
              <a:t> countries, </a:t>
            </a:r>
            <a:r>
              <a:rPr lang="de-DE" baseline="0" dirty="0" err="1" smtClean="0"/>
              <a:t>being</a:t>
            </a:r>
            <a:r>
              <a:rPr lang="de-DE" baseline="0" dirty="0" smtClean="0"/>
              <a:t> </a:t>
            </a:r>
            <a:r>
              <a:rPr lang="de-DE" baseline="0" dirty="0" err="1" smtClean="0"/>
              <a:t>more</a:t>
            </a:r>
            <a:r>
              <a:rPr lang="de-DE" baseline="0" dirty="0" smtClean="0"/>
              <a:t> </a:t>
            </a:r>
            <a:r>
              <a:rPr lang="de-DE" baseline="0" dirty="0" err="1" smtClean="0"/>
              <a:t>abivalent</a:t>
            </a:r>
            <a:r>
              <a:rPr lang="de-DE" baseline="0" dirty="0" smtClean="0"/>
              <a:t> </a:t>
            </a:r>
            <a:r>
              <a:rPr lang="de-DE" baseline="0" dirty="0" err="1" smtClean="0"/>
              <a:t>than</a:t>
            </a:r>
            <a:r>
              <a:rPr lang="de-DE" baseline="0" dirty="0" smtClean="0"/>
              <a:t> </a:t>
            </a:r>
            <a:r>
              <a:rPr lang="de-DE" baseline="0" dirty="0" err="1" smtClean="0"/>
              <a:t>boys</a:t>
            </a:r>
            <a:r>
              <a:rPr lang="de-DE" baseline="0" dirty="0" smtClean="0"/>
              <a:t>.</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4</a:t>
            </a:fld>
            <a:endParaRPr lang="de-DE"/>
          </a:p>
        </p:txBody>
      </p:sp>
    </p:spTree>
    <p:extLst>
      <p:ext uri="{BB962C8B-B14F-4D97-AF65-F5344CB8AC3E}">
        <p14:creationId xmlns:p14="http://schemas.microsoft.com/office/powerpoint/2010/main" val="295677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Similar</a:t>
            </a:r>
            <a:r>
              <a:rPr lang="de-DE" baseline="0" dirty="0" smtClean="0"/>
              <a:t> </a:t>
            </a:r>
            <a:r>
              <a:rPr lang="de-DE" baseline="0" dirty="0" err="1" smtClean="0"/>
              <a:t>pattern</a:t>
            </a:r>
            <a:r>
              <a:rPr lang="de-DE" baseline="0" dirty="0" smtClean="0"/>
              <a:t> </a:t>
            </a:r>
            <a:r>
              <a:rPr lang="de-DE" baseline="0" dirty="0" err="1" smtClean="0"/>
              <a:t>here</a:t>
            </a:r>
            <a:endParaRPr lang="de-DE" dirty="0" smtClean="0"/>
          </a:p>
          <a:p>
            <a:r>
              <a:rPr lang="de-DE" dirty="0" smtClean="0"/>
              <a:t>….</a:t>
            </a:r>
          </a:p>
        </p:txBody>
      </p:sp>
      <p:sp>
        <p:nvSpPr>
          <p:cNvPr id="4" name="Foliennummernplatzhalter 3"/>
          <p:cNvSpPr>
            <a:spLocks noGrp="1"/>
          </p:cNvSpPr>
          <p:nvPr>
            <p:ph type="sldNum" sz="quarter" idx="10"/>
          </p:nvPr>
        </p:nvSpPr>
        <p:spPr/>
        <p:txBody>
          <a:bodyPr/>
          <a:lstStyle/>
          <a:p>
            <a:fld id="{B1DEBA9D-5519-1147-9946-66438FC2E6CA}" type="slidenum">
              <a:rPr lang="de-DE" smtClean="0"/>
              <a:t>5</a:t>
            </a:fld>
            <a:endParaRPr lang="de-DE"/>
          </a:p>
        </p:txBody>
      </p:sp>
    </p:spTree>
    <p:extLst>
      <p:ext uri="{BB962C8B-B14F-4D97-AF65-F5344CB8AC3E}">
        <p14:creationId xmlns:p14="http://schemas.microsoft.com/office/powerpoint/2010/main" val="186646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And</a:t>
            </a:r>
            <a:r>
              <a:rPr lang="de-DE" dirty="0" smtClean="0"/>
              <a:t> </a:t>
            </a:r>
            <a:r>
              <a:rPr lang="de-DE" baseline="0" dirty="0" err="1" smtClean="0"/>
              <a:t>again</a:t>
            </a:r>
            <a:r>
              <a:rPr lang="de-DE" baseline="0" dirty="0" smtClean="0"/>
              <a:t> </a:t>
            </a:r>
            <a:r>
              <a:rPr lang="de-DE" baseline="0" dirty="0" err="1" smtClean="0"/>
              <a:t>we</a:t>
            </a:r>
            <a:r>
              <a:rPr lang="de-DE" baseline="0" dirty="0" smtClean="0"/>
              <a:t> </a:t>
            </a:r>
            <a:r>
              <a:rPr lang="de-DE" baseline="0" dirty="0" err="1" smtClean="0"/>
              <a:t>see</a:t>
            </a:r>
            <a:r>
              <a:rPr lang="de-DE" baseline="0" dirty="0" smtClean="0"/>
              <a:t> </a:t>
            </a:r>
            <a:r>
              <a:rPr lang="de-DE" baseline="0" dirty="0" err="1" smtClean="0"/>
              <a:t>that</a:t>
            </a:r>
            <a:r>
              <a:rPr lang="de-DE" baseline="0" dirty="0" smtClean="0"/>
              <a:t> </a:t>
            </a:r>
            <a:r>
              <a:rPr lang="de-DE" baseline="0" dirty="0" err="1" smtClean="0"/>
              <a:t>young</a:t>
            </a:r>
            <a:r>
              <a:rPr lang="de-DE" baseline="0" dirty="0" smtClean="0"/>
              <a:t> </a:t>
            </a:r>
            <a:r>
              <a:rPr lang="de-DE" baseline="0" dirty="0" err="1" smtClean="0"/>
              <a:t>people</a:t>
            </a:r>
            <a:r>
              <a:rPr lang="de-DE" baseline="0" dirty="0" smtClean="0"/>
              <a:t>, </a:t>
            </a:r>
            <a:r>
              <a:rPr lang="de-DE" baseline="0" dirty="0" err="1" smtClean="0"/>
              <a:t>especially</a:t>
            </a:r>
            <a:r>
              <a:rPr lang="de-DE" baseline="0" dirty="0" smtClean="0"/>
              <a:t> </a:t>
            </a:r>
            <a:r>
              <a:rPr lang="de-DE" baseline="0" dirty="0" err="1" smtClean="0"/>
              <a:t>girls</a:t>
            </a:r>
            <a:r>
              <a:rPr lang="de-DE" baseline="0" dirty="0" smtClean="0"/>
              <a:t> in Germany, </a:t>
            </a:r>
            <a:r>
              <a:rPr lang="de-DE" baseline="0" dirty="0" err="1" smtClean="0"/>
              <a:t>are</a:t>
            </a:r>
            <a:r>
              <a:rPr lang="de-DE" baseline="0" dirty="0" smtClean="0"/>
              <a:t> </a:t>
            </a:r>
            <a:r>
              <a:rPr lang="de-DE" baseline="0" dirty="0" err="1" smtClean="0"/>
              <a:t>more</a:t>
            </a:r>
            <a:r>
              <a:rPr lang="de-DE" baseline="0" dirty="0" smtClean="0"/>
              <a:t> </a:t>
            </a:r>
            <a:r>
              <a:rPr lang="de-DE" baseline="0" dirty="0" err="1" smtClean="0"/>
              <a:t>pessimistic</a:t>
            </a:r>
            <a:r>
              <a:rPr lang="de-DE" baseline="0" dirty="0" smtClean="0"/>
              <a:t> </a:t>
            </a:r>
            <a:r>
              <a:rPr lang="de-DE" baseline="0" dirty="0" err="1" smtClean="0"/>
              <a:t>than</a:t>
            </a:r>
            <a:r>
              <a:rPr lang="de-DE" baseline="0" dirty="0" smtClean="0"/>
              <a:t> </a:t>
            </a:r>
            <a:r>
              <a:rPr lang="de-DE" baseline="0" dirty="0" err="1" smtClean="0"/>
              <a:t>adults</a:t>
            </a:r>
            <a:r>
              <a:rPr lang="de-DE" baseline="0" dirty="0" smtClean="0"/>
              <a:t>. </a:t>
            </a:r>
          </a:p>
        </p:txBody>
      </p:sp>
      <p:sp>
        <p:nvSpPr>
          <p:cNvPr id="4" name="Foliennummernplatzhalter 3"/>
          <p:cNvSpPr>
            <a:spLocks noGrp="1"/>
          </p:cNvSpPr>
          <p:nvPr>
            <p:ph type="sldNum" sz="quarter" idx="10"/>
          </p:nvPr>
        </p:nvSpPr>
        <p:spPr/>
        <p:txBody>
          <a:bodyPr/>
          <a:lstStyle/>
          <a:p>
            <a:fld id="{B1DEBA9D-5519-1147-9946-66438FC2E6CA}" type="slidenum">
              <a:rPr lang="de-DE" smtClean="0"/>
              <a:t>6</a:t>
            </a:fld>
            <a:endParaRPr lang="de-DE"/>
          </a:p>
        </p:txBody>
      </p:sp>
    </p:spTree>
    <p:extLst>
      <p:ext uri="{BB962C8B-B14F-4D97-AF65-F5344CB8AC3E}">
        <p14:creationId xmlns:p14="http://schemas.microsoft.com/office/powerpoint/2010/main" val="246894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B1DEBA9D-5519-1147-9946-66438FC2E6CA}" type="slidenum">
              <a:rPr lang="de-DE" smtClean="0"/>
              <a:t>7</a:t>
            </a:fld>
            <a:endParaRPr lang="de-DE"/>
          </a:p>
        </p:txBody>
      </p:sp>
    </p:spTree>
    <p:extLst>
      <p:ext uri="{BB962C8B-B14F-4D97-AF65-F5344CB8AC3E}">
        <p14:creationId xmlns:p14="http://schemas.microsoft.com/office/powerpoint/2010/main" val="420399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8</a:t>
            </a:fld>
            <a:endParaRPr lang="de-DE"/>
          </a:p>
        </p:txBody>
      </p:sp>
    </p:spTree>
    <p:extLst>
      <p:ext uri="{BB962C8B-B14F-4D97-AF65-F5344CB8AC3E}">
        <p14:creationId xmlns:p14="http://schemas.microsoft.com/office/powerpoint/2010/main" val="2972300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389626" rtl="0" eaLnBrk="1" fontAlgn="auto" latinLnBrk="0" hangingPunct="1">
              <a:lnSpc>
                <a:spcPct val="100000"/>
              </a:lnSpc>
              <a:spcBef>
                <a:spcPts val="0"/>
              </a:spcBef>
              <a:spcAft>
                <a:spcPts val="0"/>
              </a:spcAft>
              <a:buClrTx/>
              <a:buSzTx/>
              <a:buFontTx/>
              <a:buNone/>
              <a:tabLst/>
              <a:defRPr/>
            </a:pPr>
            <a:r>
              <a:rPr lang="en-US" b="0" dirty="0" smtClean="0"/>
              <a:t>So,</a:t>
            </a:r>
            <a:r>
              <a:rPr lang="en-US" b="0" baseline="0" dirty="0" smtClean="0"/>
              <a:t> apparently, h</a:t>
            </a:r>
            <a:r>
              <a:rPr lang="en-US" b="0" dirty="0" smtClean="0"/>
              <a:t>urdles still exist for students, especially women, to opt for a career in science and technology, also in physics, that can be traced back to the age range of high-school students when career choices are made. </a:t>
            </a:r>
            <a:endParaRPr lang="de-DE" dirty="0"/>
          </a:p>
        </p:txBody>
      </p:sp>
      <p:sp>
        <p:nvSpPr>
          <p:cNvPr id="4" name="Foliennummernplatzhalter 3"/>
          <p:cNvSpPr>
            <a:spLocks noGrp="1"/>
          </p:cNvSpPr>
          <p:nvPr>
            <p:ph type="sldNum" sz="quarter" idx="10"/>
          </p:nvPr>
        </p:nvSpPr>
        <p:spPr/>
        <p:txBody>
          <a:bodyPr/>
          <a:lstStyle/>
          <a:p>
            <a:fld id="{B1DEBA9D-5519-1147-9946-66438FC2E6CA}" type="slidenum">
              <a:rPr lang="de-DE" smtClean="0"/>
              <a:t>9</a:t>
            </a:fld>
            <a:endParaRPr lang="de-DE"/>
          </a:p>
        </p:txBody>
      </p:sp>
    </p:spTree>
    <p:extLst>
      <p:ext uri="{BB962C8B-B14F-4D97-AF65-F5344CB8AC3E}">
        <p14:creationId xmlns:p14="http://schemas.microsoft.com/office/powerpoint/2010/main" val="3654425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187596" y="276225"/>
            <a:ext cx="6463758" cy="1566863"/>
          </a:xfrm>
          <a:prstGeom prst="rect">
            <a:avLst/>
          </a:prstGeom>
          <a:solidFill>
            <a:srgbClr val="9C1C26"/>
          </a:solidFill>
          <a:ln w="9525">
            <a:noFill/>
            <a:miter lim="800000"/>
            <a:headEnd/>
            <a:tailEnd/>
          </a:ln>
          <a:effectLst/>
        </p:spPr>
        <p:txBody>
          <a:bodyPr wrap="none" anchor="ctr"/>
          <a:lstStyle/>
          <a:p>
            <a:pPr algn="ctr"/>
            <a:endParaRPr lang="de-DE" sz="1122"/>
          </a:p>
        </p:txBody>
      </p:sp>
      <p:sp>
        <p:nvSpPr>
          <p:cNvPr id="87044" name="Rectangle 4"/>
          <p:cNvSpPr>
            <a:spLocks noGrp="1" noChangeArrowheads="1"/>
          </p:cNvSpPr>
          <p:nvPr>
            <p:ph type="subTitle" idx="1"/>
          </p:nvPr>
        </p:nvSpPr>
        <p:spPr>
          <a:xfrm>
            <a:off x="268334" y="1087041"/>
            <a:ext cx="4967750" cy="708422"/>
          </a:xfrm>
        </p:spPr>
        <p:txBody>
          <a:bodyPr lIns="0" tIns="0" rIns="0" bIns="0"/>
          <a:lstStyle>
            <a:lvl1pPr marL="0" indent="0">
              <a:spcBef>
                <a:spcPct val="0"/>
              </a:spcBef>
              <a:buFont typeface="Wingdings" pitchFamily="2" charset="2"/>
              <a:buNone/>
              <a:defRPr b="1">
                <a:solidFill>
                  <a:schemeClr val="bg1"/>
                </a:solidFill>
              </a:defRPr>
            </a:lvl1pPr>
          </a:lstStyle>
          <a:p>
            <a:r>
              <a:rPr lang="de-DE" dirty="0" smtClean="0"/>
              <a:t>Formatvorlage des Untertitelmasters durch Klicken bearbeiten</a:t>
            </a:r>
            <a:endParaRPr lang="de-DE" dirty="0"/>
          </a:p>
        </p:txBody>
      </p:sp>
      <p:sp>
        <p:nvSpPr>
          <p:cNvPr id="87048" name="Rectangle 8"/>
          <p:cNvSpPr>
            <a:spLocks noChangeArrowheads="1"/>
          </p:cNvSpPr>
          <p:nvPr/>
        </p:nvSpPr>
        <p:spPr bwMode="auto">
          <a:xfrm>
            <a:off x="187596" y="147638"/>
            <a:ext cx="6463758" cy="108347"/>
          </a:xfrm>
          <a:prstGeom prst="rect">
            <a:avLst/>
          </a:prstGeom>
          <a:solidFill>
            <a:srgbClr val="9C1C26"/>
          </a:solidFill>
          <a:ln w="3175">
            <a:noFill/>
            <a:miter lim="800000"/>
            <a:headEnd/>
            <a:tailEnd/>
          </a:ln>
        </p:spPr>
        <p:txBody>
          <a:bodyPr/>
          <a:lstStyle/>
          <a:p>
            <a:endParaRPr lang="de-DE" sz="1122"/>
          </a:p>
        </p:txBody>
      </p:sp>
      <p:pic>
        <p:nvPicPr>
          <p:cNvPr id="87049" name="Picture 9" descr="tud_logo"/>
          <p:cNvPicPr>
            <a:picLocks noChangeAspect="1" noChangeArrowheads="1"/>
          </p:cNvPicPr>
          <p:nvPr/>
        </p:nvPicPr>
        <p:blipFill>
          <a:blip r:embed="rId2" cstate="print"/>
          <a:srcRect r="5453"/>
          <a:stretch>
            <a:fillRect/>
          </a:stretch>
        </p:blipFill>
        <p:spPr bwMode="auto">
          <a:xfrm>
            <a:off x="5364301" y="492919"/>
            <a:ext cx="1401035" cy="594122"/>
          </a:xfrm>
          <a:prstGeom prst="rect">
            <a:avLst/>
          </a:prstGeom>
          <a:noFill/>
          <a:ln w="9525">
            <a:noFill/>
            <a:miter lim="800000"/>
            <a:headEnd/>
            <a:tailEnd/>
          </a:ln>
        </p:spPr>
      </p:pic>
      <p:sp>
        <p:nvSpPr>
          <p:cNvPr id="87055" name="Line 15"/>
          <p:cNvSpPr>
            <a:spLocks noChangeShapeType="1"/>
          </p:cNvSpPr>
          <p:nvPr/>
        </p:nvSpPr>
        <p:spPr bwMode="auto">
          <a:xfrm>
            <a:off x="188784" y="4768469"/>
            <a:ext cx="6462570" cy="0"/>
          </a:xfrm>
          <a:prstGeom prst="line">
            <a:avLst/>
          </a:prstGeom>
          <a:noFill/>
          <a:ln w="7620">
            <a:solidFill>
              <a:srgbClr val="000000"/>
            </a:solidFill>
            <a:round/>
            <a:headEnd/>
            <a:tailEnd/>
          </a:ln>
        </p:spPr>
        <p:txBody>
          <a:bodyPr/>
          <a:lstStyle/>
          <a:p>
            <a:endParaRPr lang="de-DE" sz="1122"/>
          </a:p>
        </p:txBody>
      </p:sp>
      <p:sp>
        <p:nvSpPr>
          <p:cNvPr id="87058" name="Rectangle 18"/>
          <p:cNvSpPr>
            <a:spLocks noChangeArrowheads="1"/>
          </p:cNvSpPr>
          <p:nvPr/>
        </p:nvSpPr>
        <p:spPr bwMode="auto">
          <a:xfrm>
            <a:off x="187596" y="270273"/>
            <a:ext cx="6462571" cy="10715"/>
          </a:xfrm>
          <a:prstGeom prst="rect">
            <a:avLst/>
          </a:prstGeom>
          <a:solidFill>
            <a:srgbClr val="000000"/>
          </a:solidFill>
          <a:ln w="9525">
            <a:noFill/>
            <a:miter lim="800000"/>
            <a:headEnd/>
            <a:tailEnd/>
          </a:ln>
          <a:effectLst/>
        </p:spPr>
        <p:txBody>
          <a:bodyPr wrap="none" anchor="ctr"/>
          <a:lstStyle/>
          <a:p>
            <a:endParaRPr lang="de-DE" sz="1122"/>
          </a:p>
        </p:txBody>
      </p:sp>
      <p:sp>
        <p:nvSpPr>
          <p:cNvPr id="87059" name="Rectangle 19"/>
          <p:cNvSpPr>
            <a:spLocks noChangeArrowheads="1"/>
          </p:cNvSpPr>
          <p:nvPr/>
        </p:nvSpPr>
        <p:spPr bwMode="auto">
          <a:xfrm>
            <a:off x="187596" y="1843087"/>
            <a:ext cx="6462571" cy="5954"/>
          </a:xfrm>
          <a:prstGeom prst="rect">
            <a:avLst/>
          </a:prstGeom>
          <a:solidFill>
            <a:srgbClr val="000000"/>
          </a:solidFill>
          <a:ln w="9525">
            <a:noFill/>
            <a:miter lim="800000"/>
            <a:headEnd/>
            <a:tailEnd/>
          </a:ln>
          <a:effectLst/>
        </p:spPr>
        <p:txBody>
          <a:bodyPr wrap="none" anchor="ctr"/>
          <a:lstStyle/>
          <a:p>
            <a:endParaRPr lang="de-DE" sz="1122"/>
          </a:p>
        </p:txBody>
      </p:sp>
      <p:sp>
        <p:nvSpPr>
          <p:cNvPr id="12" name="Titel 11"/>
          <p:cNvSpPr>
            <a:spLocks noGrp="1"/>
          </p:cNvSpPr>
          <p:nvPr>
            <p:ph type="title"/>
          </p:nvPr>
        </p:nvSpPr>
        <p:spPr/>
        <p:txBody>
          <a:bodyPr/>
          <a:lstStyle>
            <a:lvl1pPr>
              <a:defRPr>
                <a:solidFill>
                  <a:schemeClr val="bg1"/>
                </a:solidFill>
              </a:defRPr>
            </a:lvl1pPr>
          </a:lstStyle>
          <a:p>
            <a:r>
              <a:rPr lang="de-DE" dirty="0" smtClean="0"/>
              <a:t>Titelmasterformat durch Klicken bearbeiten</a:t>
            </a:r>
            <a:endParaRPr lang="de-DE" dirty="0"/>
          </a:p>
        </p:txBody>
      </p:sp>
      <p:sp>
        <p:nvSpPr>
          <p:cNvPr id="15" name="Fußzeilenplatzhalter 3"/>
          <p:cNvSpPr txBox="1">
            <a:spLocks/>
          </p:cNvSpPr>
          <p:nvPr userDrawn="1"/>
        </p:nvSpPr>
        <p:spPr>
          <a:xfrm>
            <a:off x="188784" y="4867276"/>
            <a:ext cx="5385673" cy="173831"/>
          </a:xfrm>
          <a:prstGeom prst="rect">
            <a:avLst/>
          </a:prstGeom>
        </p:spPr>
        <p:txBody>
          <a:bodyPr/>
          <a:lstStyle>
            <a:lvl1pPr>
              <a:defRPr/>
            </a:lvl1pPr>
          </a:lstStyle>
          <a:p>
            <a:pPr marL="0" marR="0" lvl="0" indent="0" algn="l" defTabSz="683880" rtl="0" eaLnBrk="1" fontAlgn="base" latinLnBrk="0" hangingPunct="1">
              <a:lnSpc>
                <a:spcPct val="100000"/>
              </a:lnSpc>
              <a:spcBef>
                <a:spcPct val="0"/>
              </a:spcBef>
              <a:spcAft>
                <a:spcPct val="0"/>
              </a:spcAft>
              <a:buClrTx/>
              <a:buSzTx/>
              <a:buFontTx/>
              <a:buNone/>
              <a:tabLst/>
              <a:defRPr/>
            </a:pPr>
            <a:r>
              <a:rPr kumimoji="0" lang="de-DE" sz="748" b="0" i="0" u="none" strike="noStrike" kern="1200" cap="none" spc="0" normalizeH="0" baseline="0" noProof="0" dirty="0" smtClean="0">
                <a:ln>
                  <a:noFill/>
                </a:ln>
                <a:solidFill>
                  <a:schemeClr val="tx1"/>
                </a:solidFill>
                <a:effectLst/>
                <a:uLnTx/>
                <a:uFillTx/>
                <a:latin typeface="+mn-lt"/>
                <a:ea typeface="+mn-ea"/>
                <a:cs typeface="Tahoma" pitchFamily="34" charset="0"/>
              </a:rPr>
              <a:t>28.03.2019  |  Fachbereich Physik  |  Didaktik der Physik  |</a:t>
            </a:r>
          </a:p>
          <a:p>
            <a:pPr marL="0" marR="0" lvl="0" indent="0" algn="l" defTabSz="683880" rtl="0" eaLnBrk="1" fontAlgn="base" latinLnBrk="0" hangingPunct="1">
              <a:lnSpc>
                <a:spcPct val="100000"/>
              </a:lnSpc>
              <a:spcBef>
                <a:spcPct val="0"/>
              </a:spcBef>
              <a:spcAft>
                <a:spcPct val="0"/>
              </a:spcAft>
              <a:buClrTx/>
              <a:buSzTx/>
              <a:buFontTx/>
              <a:buNone/>
              <a:tabLst/>
              <a:defRPr/>
            </a:pPr>
            <a:endParaRPr kumimoji="0" lang="de-DE" sz="748" b="0" i="0" u="none" strike="noStrike" kern="1200" cap="none" spc="0" normalizeH="0" baseline="0" noProof="0" dirty="0">
              <a:ln>
                <a:noFill/>
              </a:ln>
              <a:solidFill>
                <a:schemeClr val="tx1"/>
              </a:solidFill>
              <a:effectLst/>
              <a:uLnTx/>
              <a:uFillTx/>
              <a:latin typeface="+mn-lt"/>
              <a:ea typeface="+mn-ea"/>
              <a:cs typeface="Tahoma" pitchFamily="34" charset="0"/>
            </a:endParaRPr>
          </a:p>
        </p:txBody>
      </p:sp>
    </p:spTree>
    <p:extLst>
      <p:ext uri="{BB962C8B-B14F-4D97-AF65-F5344CB8AC3E}">
        <p14:creationId xmlns:p14="http://schemas.microsoft.com/office/powerpoint/2010/main" val="38211201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 und Inhaltsfolie (Text, Grafik, Tab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Foliennummernplatzhalter 2"/>
          <p:cNvSpPr>
            <a:spLocks noGrp="1"/>
          </p:cNvSpPr>
          <p:nvPr>
            <p:ph type="sldNum" sz="quarter" idx="10"/>
          </p:nvPr>
        </p:nvSpPr>
        <p:spPr/>
        <p:txBody>
          <a:bodyPr/>
          <a:lstStyle/>
          <a:p>
            <a:endParaRPr lang="de-DE" dirty="0"/>
          </a:p>
        </p:txBody>
      </p:sp>
      <p:sp>
        <p:nvSpPr>
          <p:cNvPr id="4" name="Fußzeilenplatzhalter 3"/>
          <p:cNvSpPr>
            <a:spLocks noGrp="1"/>
          </p:cNvSpPr>
          <p:nvPr>
            <p:ph type="ftr" sz="quarter" idx="11"/>
          </p:nvPr>
        </p:nvSpPr>
        <p:spPr/>
        <p:txBody>
          <a:bodyPr/>
          <a:lstStyle/>
          <a:p>
            <a:endParaRPr lang="de-AT" dirty="0"/>
          </a:p>
        </p:txBody>
      </p:sp>
      <p:sp>
        <p:nvSpPr>
          <p:cNvPr id="6" name="Inhaltsplatzhalter 5"/>
          <p:cNvSpPr>
            <a:spLocks noGrp="1"/>
          </p:cNvSpPr>
          <p:nvPr>
            <p:ph sz="quarter" idx="12"/>
          </p:nvPr>
        </p:nvSpPr>
        <p:spPr>
          <a:xfrm>
            <a:off x="311077" y="1244601"/>
            <a:ext cx="6213234" cy="3368675"/>
          </a:xfrm>
        </p:spPr>
        <p:txBody>
          <a:bodyPr/>
          <a:lstStyle>
            <a:lvl4pPr>
              <a:lnSpc>
                <a:spcPct val="100000"/>
              </a:lnSpc>
              <a:spcBef>
                <a:spcPts val="0"/>
              </a:spcBef>
              <a:spcAft>
                <a:spcPts val="600"/>
              </a:spcAft>
              <a:defRPr/>
            </a:lvl4pPr>
            <a:lvl5pPr>
              <a:lnSpc>
                <a:spcPct val="100000"/>
              </a:lnSpc>
              <a:spcBef>
                <a:spcPts val="0"/>
              </a:spcBef>
              <a:spcAft>
                <a:spcPts val="600"/>
              </a:spcAf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695609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187596" y="276225"/>
            <a:ext cx="6463758" cy="810816"/>
          </a:xfrm>
          <a:prstGeom prst="rect">
            <a:avLst/>
          </a:prstGeom>
          <a:noFill/>
          <a:ln w="9525">
            <a:noFill/>
            <a:miter lim="800000"/>
            <a:headEnd/>
            <a:tailEnd/>
          </a:ln>
          <a:effectLst/>
        </p:spPr>
        <p:txBody>
          <a:bodyPr wrap="none" anchor="ctr"/>
          <a:lstStyle/>
          <a:p>
            <a:endParaRPr lang="de-DE" sz="1122">
              <a:latin typeface="+mn-lt"/>
              <a:cs typeface="Tahoma" pitchFamily="34" charset="0"/>
            </a:endParaRPr>
          </a:p>
        </p:txBody>
      </p:sp>
      <p:sp>
        <p:nvSpPr>
          <p:cNvPr id="1026" name="Rectangle 2"/>
          <p:cNvSpPr>
            <a:spLocks noGrp="1" noChangeArrowheads="1"/>
          </p:cNvSpPr>
          <p:nvPr>
            <p:ph type="title"/>
          </p:nvPr>
        </p:nvSpPr>
        <p:spPr bwMode="auto">
          <a:xfrm>
            <a:off x="268334" y="366713"/>
            <a:ext cx="4967750" cy="6286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smtClean="0"/>
              <a:t>Titelmasterformat durch Klicken bearbeiten</a:t>
            </a:r>
          </a:p>
        </p:txBody>
      </p:sp>
      <p:sp>
        <p:nvSpPr>
          <p:cNvPr id="1027" name="Rectangle 3"/>
          <p:cNvSpPr>
            <a:spLocks noGrp="1" noChangeArrowheads="1"/>
          </p:cNvSpPr>
          <p:nvPr>
            <p:ph type="body" idx="1"/>
          </p:nvPr>
        </p:nvSpPr>
        <p:spPr bwMode="auto">
          <a:xfrm>
            <a:off x="269250" y="1215000"/>
            <a:ext cx="4966834" cy="3429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2" name="Rectangle 8"/>
          <p:cNvSpPr>
            <a:spLocks noChangeArrowheads="1"/>
          </p:cNvSpPr>
          <p:nvPr/>
        </p:nvSpPr>
        <p:spPr bwMode="auto">
          <a:xfrm>
            <a:off x="187596" y="147638"/>
            <a:ext cx="6463758" cy="108347"/>
          </a:xfrm>
          <a:prstGeom prst="rect">
            <a:avLst/>
          </a:prstGeom>
          <a:solidFill>
            <a:srgbClr val="9C1C26"/>
          </a:solidFill>
          <a:ln w="3175">
            <a:noFill/>
            <a:miter lim="800000"/>
            <a:headEnd/>
            <a:tailEnd/>
          </a:ln>
        </p:spPr>
        <p:txBody>
          <a:bodyPr/>
          <a:lstStyle/>
          <a:p>
            <a:endParaRPr lang="de-DE" sz="1122">
              <a:latin typeface="+mn-lt"/>
              <a:cs typeface="Tahoma" pitchFamily="34" charset="0"/>
            </a:endParaRPr>
          </a:p>
        </p:txBody>
      </p:sp>
      <p:pic>
        <p:nvPicPr>
          <p:cNvPr id="1033" name="Picture 9" descr="tud_logo"/>
          <p:cNvPicPr>
            <a:picLocks noChangeAspect="1" noChangeArrowheads="1"/>
          </p:cNvPicPr>
          <p:nvPr/>
        </p:nvPicPr>
        <p:blipFill>
          <a:blip r:embed="rId4" cstate="print"/>
          <a:srcRect r="5453"/>
          <a:stretch>
            <a:fillRect/>
          </a:stretch>
        </p:blipFill>
        <p:spPr bwMode="auto">
          <a:xfrm>
            <a:off x="5360740" y="384572"/>
            <a:ext cx="1401035" cy="594122"/>
          </a:xfrm>
          <a:prstGeom prst="rect">
            <a:avLst/>
          </a:prstGeom>
          <a:noFill/>
          <a:ln w="9525">
            <a:noFill/>
            <a:miter lim="800000"/>
            <a:headEnd/>
            <a:tailEnd/>
          </a:ln>
        </p:spPr>
      </p:pic>
      <p:sp>
        <p:nvSpPr>
          <p:cNvPr id="1038" name="Line 14"/>
          <p:cNvSpPr>
            <a:spLocks noChangeShapeType="1"/>
          </p:cNvSpPr>
          <p:nvPr/>
        </p:nvSpPr>
        <p:spPr bwMode="auto">
          <a:xfrm>
            <a:off x="187596" y="1087041"/>
            <a:ext cx="6462571" cy="0"/>
          </a:xfrm>
          <a:prstGeom prst="line">
            <a:avLst/>
          </a:prstGeom>
          <a:noFill/>
          <a:ln w="7620">
            <a:solidFill>
              <a:srgbClr val="000000"/>
            </a:solidFill>
            <a:round/>
            <a:headEnd/>
            <a:tailEnd/>
          </a:ln>
        </p:spPr>
        <p:txBody>
          <a:bodyPr/>
          <a:lstStyle/>
          <a:p>
            <a:endParaRPr lang="de-DE" sz="1122">
              <a:latin typeface="+mn-lt"/>
              <a:cs typeface="Tahoma" pitchFamily="34" charset="0"/>
            </a:endParaRPr>
          </a:p>
        </p:txBody>
      </p:sp>
      <p:sp>
        <p:nvSpPr>
          <p:cNvPr id="1040" name="Rectangle 16"/>
          <p:cNvSpPr>
            <a:spLocks noChangeArrowheads="1"/>
          </p:cNvSpPr>
          <p:nvPr/>
        </p:nvSpPr>
        <p:spPr bwMode="auto">
          <a:xfrm>
            <a:off x="187596" y="275035"/>
            <a:ext cx="6462571" cy="10715"/>
          </a:xfrm>
          <a:prstGeom prst="rect">
            <a:avLst/>
          </a:prstGeom>
          <a:solidFill>
            <a:srgbClr val="000000"/>
          </a:solidFill>
          <a:ln w="9525">
            <a:noFill/>
            <a:miter lim="800000"/>
            <a:headEnd/>
            <a:tailEnd/>
          </a:ln>
          <a:effectLst/>
        </p:spPr>
        <p:txBody>
          <a:bodyPr wrap="none" anchor="ctr"/>
          <a:lstStyle/>
          <a:p>
            <a:endParaRPr lang="de-DE" sz="1122">
              <a:latin typeface="+mn-lt"/>
              <a:cs typeface="Tahoma" pitchFamily="34" charset="0"/>
            </a:endParaRPr>
          </a:p>
        </p:txBody>
      </p:sp>
      <p:sp>
        <p:nvSpPr>
          <p:cNvPr id="11" name="Line 15"/>
          <p:cNvSpPr>
            <a:spLocks noChangeShapeType="1"/>
          </p:cNvSpPr>
          <p:nvPr userDrawn="1"/>
        </p:nvSpPr>
        <p:spPr bwMode="auto">
          <a:xfrm>
            <a:off x="188784" y="4768469"/>
            <a:ext cx="6462570" cy="0"/>
          </a:xfrm>
          <a:prstGeom prst="line">
            <a:avLst/>
          </a:prstGeom>
          <a:noFill/>
          <a:ln w="7620">
            <a:solidFill>
              <a:srgbClr val="000000"/>
            </a:solidFill>
            <a:round/>
            <a:headEnd/>
            <a:tailEnd/>
          </a:ln>
        </p:spPr>
        <p:txBody>
          <a:bodyPr/>
          <a:lstStyle/>
          <a:p>
            <a:endParaRPr lang="de-DE" sz="1122">
              <a:latin typeface="+mn-lt"/>
              <a:cs typeface="Tahoma" pitchFamily="34" charset="0"/>
            </a:endParaRPr>
          </a:p>
        </p:txBody>
      </p:sp>
      <p:sp>
        <p:nvSpPr>
          <p:cNvPr id="12" name="Fußzeilenplatzhalter 3"/>
          <p:cNvSpPr txBox="1">
            <a:spLocks/>
          </p:cNvSpPr>
          <p:nvPr userDrawn="1"/>
        </p:nvSpPr>
        <p:spPr>
          <a:xfrm>
            <a:off x="188784" y="4853730"/>
            <a:ext cx="5385673" cy="173831"/>
          </a:xfrm>
          <a:prstGeom prst="rect">
            <a:avLst/>
          </a:prstGeom>
        </p:spPr>
        <p:txBody>
          <a:bodyPr/>
          <a:lstStyle>
            <a:lvl1pPr>
              <a:defRPr/>
            </a:lvl1pPr>
          </a:lstStyle>
          <a:p>
            <a:pPr marL="0" marR="0" lvl="0" indent="0" algn="l" defTabSz="683880" rtl="0" eaLnBrk="1" fontAlgn="base" latinLnBrk="0" hangingPunct="1">
              <a:lnSpc>
                <a:spcPct val="100000"/>
              </a:lnSpc>
              <a:spcBef>
                <a:spcPct val="0"/>
              </a:spcBef>
              <a:spcAft>
                <a:spcPct val="0"/>
              </a:spcAft>
              <a:buClrTx/>
              <a:buSzTx/>
              <a:buFontTx/>
              <a:buNone/>
              <a:tabLst/>
              <a:defRPr/>
            </a:pPr>
            <a:r>
              <a:rPr kumimoji="0" lang="de-DE" sz="748" b="0" i="0" u="none" strike="noStrike" kern="1200" cap="none" spc="0" normalizeH="0" baseline="0" noProof="0" dirty="0" smtClean="0">
                <a:ln>
                  <a:noFill/>
                </a:ln>
                <a:solidFill>
                  <a:schemeClr val="tx1"/>
                </a:solidFill>
                <a:effectLst/>
                <a:uLnTx/>
                <a:uFillTx/>
                <a:latin typeface="+mn-lt"/>
                <a:ea typeface="+mn-ea"/>
                <a:cs typeface="Tahoma" pitchFamily="34" charset="0"/>
              </a:rPr>
              <a:t>28.03.2019  |  Fachbereich Physik  |  Didaktik der Physik  |</a:t>
            </a:r>
          </a:p>
          <a:p>
            <a:pPr marL="0" marR="0" lvl="0" indent="0" algn="l" defTabSz="683880" rtl="0" eaLnBrk="1" fontAlgn="base" latinLnBrk="0" hangingPunct="1">
              <a:lnSpc>
                <a:spcPct val="100000"/>
              </a:lnSpc>
              <a:spcBef>
                <a:spcPct val="0"/>
              </a:spcBef>
              <a:spcAft>
                <a:spcPct val="0"/>
              </a:spcAft>
              <a:buClrTx/>
              <a:buSzTx/>
              <a:buFontTx/>
              <a:buNone/>
              <a:tabLst/>
              <a:defRPr/>
            </a:pPr>
            <a:endParaRPr kumimoji="0" lang="de-DE" sz="748" b="0" i="0" u="none" strike="noStrike" kern="1200" cap="none" spc="0" normalizeH="0" baseline="0" noProof="0" dirty="0">
              <a:ln>
                <a:noFill/>
              </a:ln>
              <a:solidFill>
                <a:schemeClr val="tx1"/>
              </a:solidFill>
              <a:effectLst/>
              <a:uLnTx/>
              <a:uFillTx/>
              <a:latin typeface="+mn-lt"/>
              <a:ea typeface="+mn-ea"/>
              <a:cs typeface="Tahoma" pitchFamily="34" charset="0"/>
            </a:endParaRPr>
          </a:p>
        </p:txBody>
      </p:sp>
    </p:spTree>
    <p:extLst>
      <p:ext uri="{BB962C8B-B14F-4D97-AF65-F5344CB8AC3E}">
        <p14:creationId xmlns:p14="http://schemas.microsoft.com/office/powerpoint/2010/main" val="3700306671"/>
      </p:ext>
    </p:extLst>
  </p:cSld>
  <p:clrMap bg1="lt1" tx1="dk1" bg2="lt2" tx2="dk2" accent1="accent1" accent2="accent2" accent3="accent3" accent4="accent4" accent5="accent5" accent6="accent6" hlink="hlink" folHlink="folHlink"/>
  <p:sldLayoutIdLst>
    <p:sldLayoutId id="2147483655" r:id="rId1"/>
    <p:sldLayoutId id="2147483661" r:id="rId2"/>
  </p:sldLayoutIdLst>
  <p:hf hdr="0"/>
  <p:txStyles>
    <p:titleStyle>
      <a:lvl1pPr algn="l" rtl="0" eaLnBrk="1" fontAlgn="base" hangingPunct="1">
        <a:spcBef>
          <a:spcPct val="0"/>
        </a:spcBef>
        <a:spcAft>
          <a:spcPct val="0"/>
        </a:spcAft>
        <a:defRPr sz="1795" b="1">
          <a:solidFill>
            <a:schemeClr val="tx1"/>
          </a:solidFill>
          <a:latin typeface="+mn-lt"/>
          <a:ea typeface="+mj-ea"/>
          <a:cs typeface="Tahoma" pitchFamily="34" charset="0"/>
        </a:defRPr>
      </a:lvl1pPr>
      <a:lvl2pPr algn="l" rtl="0" eaLnBrk="1" fontAlgn="base" hangingPunct="1">
        <a:spcBef>
          <a:spcPct val="0"/>
        </a:spcBef>
        <a:spcAft>
          <a:spcPct val="0"/>
        </a:spcAft>
        <a:defRPr sz="1795" b="1">
          <a:solidFill>
            <a:schemeClr val="tx1"/>
          </a:solidFill>
          <a:latin typeface="Arial" charset="0"/>
        </a:defRPr>
      </a:lvl2pPr>
      <a:lvl3pPr algn="l" rtl="0" eaLnBrk="1" fontAlgn="base" hangingPunct="1">
        <a:spcBef>
          <a:spcPct val="0"/>
        </a:spcBef>
        <a:spcAft>
          <a:spcPct val="0"/>
        </a:spcAft>
        <a:defRPr sz="1795" b="1">
          <a:solidFill>
            <a:schemeClr val="tx1"/>
          </a:solidFill>
          <a:latin typeface="Arial" charset="0"/>
        </a:defRPr>
      </a:lvl3pPr>
      <a:lvl4pPr algn="l" rtl="0" eaLnBrk="1" fontAlgn="base" hangingPunct="1">
        <a:spcBef>
          <a:spcPct val="0"/>
        </a:spcBef>
        <a:spcAft>
          <a:spcPct val="0"/>
        </a:spcAft>
        <a:defRPr sz="1795" b="1">
          <a:solidFill>
            <a:schemeClr val="tx1"/>
          </a:solidFill>
          <a:latin typeface="Arial" charset="0"/>
        </a:defRPr>
      </a:lvl4pPr>
      <a:lvl5pPr algn="l" rtl="0" eaLnBrk="1" fontAlgn="base" hangingPunct="1">
        <a:spcBef>
          <a:spcPct val="0"/>
        </a:spcBef>
        <a:spcAft>
          <a:spcPct val="0"/>
        </a:spcAft>
        <a:defRPr sz="1795" b="1">
          <a:solidFill>
            <a:schemeClr val="tx1"/>
          </a:solidFill>
          <a:latin typeface="Arial" charset="0"/>
        </a:defRPr>
      </a:lvl5pPr>
      <a:lvl6pPr marL="341940" algn="l" rtl="0" eaLnBrk="1" fontAlgn="base" hangingPunct="1">
        <a:spcBef>
          <a:spcPct val="0"/>
        </a:spcBef>
        <a:spcAft>
          <a:spcPct val="0"/>
        </a:spcAft>
        <a:defRPr sz="1795" b="1">
          <a:solidFill>
            <a:schemeClr val="tx1"/>
          </a:solidFill>
          <a:latin typeface="Arial" charset="0"/>
        </a:defRPr>
      </a:lvl6pPr>
      <a:lvl7pPr marL="683880" algn="l" rtl="0" eaLnBrk="1" fontAlgn="base" hangingPunct="1">
        <a:spcBef>
          <a:spcPct val="0"/>
        </a:spcBef>
        <a:spcAft>
          <a:spcPct val="0"/>
        </a:spcAft>
        <a:defRPr sz="1795" b="1">
          <a:solidFill>
            <a:schemeClr val="tx1"/>
          </a:solidFill>
          <a:latin typeface="Arial" charset="0"/>
        </a:defRPr>
      </a:lvl7pPr>
      <a:lvl8pPr marL="1025820" algn="l" rtl="0" eaLnBrk="1" fontAlgn="base" hangingPunct="1">
        <a:spcBef>
          <a:spcPct val="0"/>
        </a:spcBef>
        <a:spcAft>
          <a:spcPct val="0"/>
        </a:spcAft>
        <a:defRPr sz="1795" b="1">
          <a:solidFill>
            <a:schemeClr val="tx1"/>
          </a:solidFill>
          <a:latin typeface="Arial" charset="0"/>
        </a:defRPr>
      </a:lvl8pPr>
      <a:lvl9pPr marL="1367760" algn="l" rtl="0" eaLnBrk="1" fontAlgn="base" hangingPunct="1">
        <a:spcBef>
          <a:spcPct val="0"/>
        </a:spcBef>
        <a:spcAft>
          <a:spcPct val="0"/>
        </a:spcAft>
        <a:defRPr sz="1795" b="1">
          <a:solidFill>
            <a:schemeClr val="tx1"/>
          </a:solidFill>
          <a:latin typeface="Arial" charset="0"/>
        </a:defRPr>
      </a:lvl9pPr>
    </p:titleStyle>
    <p:bodyStyle>
      <a:lvl1pPr marL="134164" indent="-134164" algn="l" rtl="0" eaLnBrk="1" fontAlgn="base" hangingPunct="1">
        <a:lnSpc>
          <a:spcPct val="130000"/>
        </a:lnSpc>
        <a:spcBef>
          <a:spcPts val="150"/>
        </a:spcBef>
        <a:spcAft>
          <a:spcPts val="172"/>
        </a:spcAft>
        <a:buFont typeface="Wingdings" pitchFamily="2" charset="2"/>
        <a:buNone/>
        <a:defRPr sz="1496">
          <a:solidFill>
            <a:schemeClr val="tx1"/>
          </a:solidFill>
          <a:latin typeface="+mn-lt"/>
          <a:ea typeface="+mn-ea"/>
          <a:cs typeface="Tahoma" pitchFamily="34" charset="0"/>
        </a:defRPr>
      </a:lvl1pPr>
      <a:lvl2pPr marL="134164" indent="-132977" algn="l" rtl="0" eaLnBrk="1" fontAlgn="base" hangingPunct="1">
        <a:lnSpc>
          <a:spcPct val="130000"/>
        </a:lnSpc>
        <a:spcBef>
          <a:spcPts val="150"/>
        </a:spcBef>
        <a:spcAft>
          <a:spcPts val="172"/>
        </a:spcAft>
        <a:buFont typeface="Wingdings" pitchFamily="2" charset="2"/>
        <a:buChar char="§"/>
        <a:defRPr sz="1496">
          <a:solidFill>
            <a:schemeClr val="tx1"/>
          </a:solidFill>
          <a:latin typeface="+mn-lt"/>
          <a:cs typeface="Tahoma" pitchFamily="34" charset="0"/>
        </a:defRPr>
      </a:lvl2pPr>
      <a:lvl3pPr marL="402492" indent="-140100" algn="l" rtl="0" eaLnBrk="1" fontAlgn="base" hangingPunct="1">
        <a:lnSpc>
          <a:spcPct val="130000"/>
        </a:lnSpc>
        <a:spcBef>
          <a:spcPts val="150"/>
        </a:spcBef>
        <a:spcAft>
          <a:spcPts val="172"/>
        </a:spcAft>
        <a:buFont typeface="Wingdings" pitchFamily="2" charset="2"/>
        <a:buChar char="§"/>
        <a:defRPr>
          <a:solidFill>
            <a:schemeClr val="tx1"/>
          </a:solidFill>
          <a:latin typeface="+mn-lt"/>
          <a:cs typeface="Tahoma" pitchFamily="34" charset="0"/>
        </a:defRPr>
      </a:lvl3pPr>
      <a:lvl4pPr marL="536656" indent="-129415" algn="l" rtl="0" eaLnBrk="1" fontAlgn="base" hangingPunct="1">
        <a:lnSpc>
          <a:spcPct val="130000"/>
        </a:lnSpc>
        <a:spcBef>
          <a:spcPts val="150"/>
        </a:spcBef>
        <a:spcAft>
          <a:spcPts val="172"/>
        </a:spcAft>
        <a:buFont typeface="Wingdings" pitchFamily="2" charset="2"/>
        <a:buChar char="§"/>
        <a:defRPr sz="1197">
          <a:solidFill>
            <a:schemeClr val="tx1"/>
          </a:solidFill>
          <a:latin typeface="+mn-lt"/>
          <a:cs typeface="Tahoma" pitchFamily="34" charset="0"/>
        </a:defRPr>
      </a:lvl4pPr>
      <a:lvl5pPr marL="679131" indent="-141288" algn="l" rtl="0" eaLnBrk="1" fontAlgn="base" hangingPunct="1">
        <a:lnSpc>
          <a:spcPct val="130000"/>
        </a:lnSpc>
        <a:spcBef>
          <a:spcPts val="150"/>
        </a:spcBef>
        <a:spcAft>
          <a:spcPts val="172"/>
        </a:spcAft>
        <a:buFont typeface="Wingdings" pitchFamily="2" charset="2"/>
        <a:buChar char="§"/>
        <a:defRPr sz="1197">
          <a:solidFill>
            <a:schemeClr val="tx1"/>
          </a:solidFill>
          <a:latin typeface="+mn-lt"/>
          <a:cs typeface="Tahoma" pitchFamily="34" charset="0"/>
        </a:defRPr>
      </a:lvl5pPr>
      <a:lvl6pPr marL="1021070" indent="-141288" algn="l" rtl="0" eaLnBrk="1" fontAlgn="base" hangingPunct="1">
        <a:spcBef>
          <a:spcPct val="20000"/>
        </a:spcBef>
        <a:spcAft>
          <a:spcPct val="0"/>
        </a:spcAft>
        <a:buFont typeface="Wingdings" pitchFamily="2" charset="2"/>
        <a:buChar char="§"/>
        <a:defRPr sz="1197">
          <a:solidFill>
            <a:schemeClr val="tx1"/>
          </a:solidFill>
          <a:latin typeface="+mn-lt"/>
        </a:defRPr>
      </a:lvl6pPr>
      <a:lvl7pPr marL="1363010" indent="-141288" algn="l" rtl="0" eaLnBrk="1" fontAlgn="base" hangingPunct="1">
        <a:spcBef>
          <a:spcPct val="20000"/>
        </a:spcBef>
        <a:spcAft>
          <a:spcPct val="0"/>
        </a:spcAft>
        <a:buFont typeface="Wingdings" pitchFamily="2" charset="2"/>
        <a:buChar char="§"/>
        <a:defRPr sz="1197">
          <a:solidFill>
            <a:schemeClr val="tx1"/>
          </a:solidFill>
          <a:latin typeface="+mn-lt"/>
        </a:defRPr>
      </a:lvl7pPr>
      <a:lvl8pPr marL="1704950" indent="-141288" algn="l" rtl="0" eaLnBrk="1" fontAlgn="base" hangingPunct="1">
        <a:spcBef>
          <a:spcPct val="20000"/>
        </a:spcBef>
        <a:spcAft>
          <a:spcPct val="0"/>
        </a:spcAft>
        <a:buFont typeface="Wingdings" pitchFamily="2" charset="2"/>
        <a:buChar char="§"/>
        <a:defRPr sz="1197">
          <a:solidFill>
            <a:schemeClr val="tx1"/>
          </a:solidFill>
          <a:latin typeface="+mn-lt"/>
        </a:defRPr>
      </a:lvl8pPr>
      <a:lvl9pPr marL="2046890" indent="-141288" algn="l" rtl="0" eaLnBrk="1" fontAlgn="base" hangingPunct="1">
        <a:spcBef>
          <a:spcPct val="20000"/>
        </a:spcBef>
        <a:spcAft>
          <a:spcPct val="0"/>
        </a:spcAft>
        <a:buFont typeface="Wingdings" pitchFamily="2" charset="2"/>
        <a:buChar char="§"/>
        <a:defRPr sz="1197">
          <a:solidFill>
            <a:schemeClr val="tx1"/>
          </a:solidFill>
          <a:latin typeface="+mn-lt"/>
        </a:defRPr>
      </a:lvl9pPr>
    </p:bodyStyle>
    <p:otherStyle>
      <a:defPPr>
        <a:defRPr lang="de-DE"/>
      </a:defPPr>
      <a:lvl1pPr marL="0" algn="l" defTabSz="683880" rtl="0" eaLnBrk="1" latinLnBrk="0" hangingPunct="1">
        <a:defRPr sz="1346" kern="1200">
          <a:solidFill>
            <a:schemeClr val="tx1"/>
          </a:solidFill>
          <a:latin typeface="+mn-lt"/>
          <a:ea typeface="+mn-ea"/>
          <a:cs typeface="+mn-cs"/>
        </a:defRPr>
      </a:lvl1pPr>
      <a:lvl2pPr marL="341940" algn="l" defTabSz="683880" rtl="0" eaLnBrk="1" latinLnBrk="0" hangingPunct="1">
        <a:defRPr sz="1346" kern="1200">
          <a:solidFill>
            <a:schemeClr val="tx1"/>
          </a:solidFill>
          <a:latin typeface="+mn-lt"/>
          <a:ea typeface="+mn-ea"/>
          <a:cs typeface="+mn-cs"/>
        </a:defRPr>
      </a:lvl2pPr>
      <a:lvl3pPr marL="683880" algn="l" defTabSz="683880" rtl="0" eaLnBrk="1" latinLnBrk="0" hangingPunct="1">
        <a:defRPr sz="1346" kern="1200">
          <a:solidFill>
            <a:schemeClr val="tx1"/>
          </a:solidFill>
          <a:latin typeface="+mn-lt"/>
          <a:ea typeface="+mn-ea"/>
          <a:cs typeface="+mn-cs"/>
        </a:defRPr>
      </a:lvl3pPr>
      <a:lvl4pPr marL="1025820" algn="l" defTabSz="683880" rtl="0" eaLnBrk="1" latinLnBrk="0" hangingPunct="1">
        <a:defRPr sz="1346" kern="1200">
          <a:solidFill>
            <a:schemeClr val="tx1"/>
          </a:solidFill>
          <a:latin typeface="+mn-lt"/>
          <a:ea typeface="+mn-ea"/>
          <a:cs typeface="+mn-cs"/>
        </a:defRPr>
      </a:lvl4pPr>
      <a:lvl5pPr marL="1367760" algn="l" defTabSz="683880" rtl="0" eaLnBrk="1" latinLnBrk="0" hangingPunct="1">
        <a:defRPr sz="1346" kern="1200">
          <a:solidFill>
            <a:schemeClr val="tx1"/>
          </a:solidFill>
          <a:latin typeface="+mn-lt"/>
          <a:ea typeface="+mn-ea"/>
          <a:cs typeface="+mn-cs"/>
        </a:defRPr>
      </a:lvl5pPr>
      <a:lvl6pPr marL="1709699" algn="l" defTabSz="683880" rtl="0" eaLnBrk="1" latinLnBrk="0" hangingPunct="1">
        <a:defRPr sz="1346" kern="1200">
          <a:solidFill>
            <a:schemeClr val="tx1"/>
          </a:solidFill>
          <a:latin typeface="+mn-lt"/>
          <a:ea typeface="+mn-ea"/>
          <a:cs typeface="+mn-cs"/>
        </a:defRPr>
      </a:lvl6pPr>
      <a:lvl7pPr marL="2051639" algn="l" defTabSz="683880" rtl="0" eaLnBrk="1" latinLnBrk="0" hangingPunct="1">
        <a:defRPr sz="1346" kern="1200">
          <a:solidFill>
            <a:schemeClr val="tx1"/>
          </a:solidFill>
          <a:latin typeface="+mn-lt"/>
          <a:ea typeface="+mn-ea"/>
          <a:cs typeface="+mn-cs"/>
        </a:defRPr>
      </a:lvl7pPr>
      <a:lvl8pPr marL="2393579" algn="l" defTabSz="683880" rtl="0" eaLnBrk="1" latinLnBrk="0" hangingPunct="1">
        <a:defRPr sz="1346" kern="1200">
          <a:solidFill>
            <a:schemeClr val="tx1"/>
          </a:solidFill>
          <a:latin typeface="+mn-lt"/>
          <a:ea typeface="+mn-ea"/>
          <a:cs typeface="+mn-cs"/>
        </a:defRPr>
      </a:lvl8pPr>
      <a:lvl9pPr marL="2735519" algn="l" defTabSz="683880" rtl="0" eaLnBrk="1" latinLnBrk="0" hangingPunct="1">
        <a:defRPr sz="13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268333" y="396807"/>
            <a:ext cx="6244609" cy="1906438"/>
          </a:xfrm>
        </p:spPr>
        <p:txBody>
          <a:bodyPr/>
          <a:lstStyle/>
          <a:p>
            <a:endParaRPr lang="de-DE" dirty="0" smtClean="0"/>
          </a:p>
          <a:p>
            <a:pPr>
              <a:lnSpc>
                <a:spcPct val="100000"/>
              </a:lnSpc>
              <a:spcAft>
                <a:spcPts val="0"/>
              </a:spcAft>
            </a:pPr>
            <a:r>
              <a:rPr lang="en-US" sz="3200" dirty="0">
                <a:ea typeface="+mj-ea"/>
              </a:rPr>
              <a:t>Physics education: </a:t>
            </a:r>
            <a:endParaRPr lang="en-US" sz="3200" dirty="0" smtClean="0">
              <a:ea typeface="+mj-ea"/>
            </a:endParaRPr>
          </a:p>
          <a:p>
            <a:r>
              <a:rPr lang="en-US" sz="3200" dirty="0" smtClean="0">
                <a:ea typeface="+mj-ea"/>
              </a:rPr>
              <a:t>From </a:t>
            </a:r>
            <a:r>
              <a:rPr lang="en-US" sz="3200" dirty="0">
                <a:ea typeface="+mj-ea"/>
              </a:rPr>
              <a:t>SFB 1245 to high schools</a:t>
            </a:r>
            <a:endParaRPr lang="de-DE" sz="3200" dirty="0">
              <a:ea typeface="+mj-ea"/>
            </a:endParaRPr>
          </a:p>
          <a:p>
            <a:endParaRPr lang="de-DE" dirty="0"/>
          </a:p>
          <a:p>
            <a:endParaRPr lang="de-DE" dirty="0"/>
          </a:p>
        </p:txBody>
      </p:sp>
      <p:sp>
        <p:nvSpPr>
          <p:cNvPr id="3" name="Titel 2"/>
          <p:cNvSpPr>
            <a:spLocks noGrp="1"/>
          </p:cNvSpPr>
          <p:nvPr>
            <p:ph type="title"/>
          </p:nvPr>
        </p:nvSpPr>
        <p:spPr>
          <a:xfrm>
            <a:off x="268334" y="271824"/>
            <a:ext cx="4967750" cy="504555"/>
          </a:xfrm>
        </p:spPr>
        <p:txBody>
          <a:bodyPr/>
          <a:lstStyle/>
          <a:p>
            <a:r>
              <a:rPr lang="de-DE" sz="1496" b="0" dirty="0">
                <a:ea typeface="+mn-ea"/>
              </a:rPr>
              <a:t>T-Project</a:t>
            </a:r>
          </a:p>
        </p:txBody>
      </p:sp>
      <p:sp>
        <p:nvSpPr>
          <p:cNvPr id="4" name="Inhaltsplatzhalter 1"/>
          <p:cNvSpPr txBox="1">
            <a:spLocks/>
          </p:cNvSpPr>
          <p:nvPr/>
        </p:nvSpPr>
        <p:spPr>
          <a:xfrm>
            <a:off x="311076" y="1244601"/>
            <a:ext cx="6343723" cy="3390899"/>
          </a:xfrm>
          <a:prstGeom prst="rect">
            <a:avLst/>
          </a:prstGeom>
        </p:spPr>
        <p:txBody>
          <a:bodyPr/>
          <a:lstStyle>
            <a:lvl1pPr marL="134164" indent="-134164" algn="l" rtl="0" eaLnBrk="1" fontAlgn="base" hangingPunct="1">
              <a:lnSpc>
                <a:spcPct val="130000"/>
              </a:lnSpc>
              <a:spcBef>
                <a:spcPts val="150"/>
              </a:spcBef>
              <a:spcAft>
                <a:spcPts val="172"/>
              </a:spcAft>
              <a:buFont typeface="Wingdings" pitchFamily="2" charset="2"/>
              <a:buNone/>
              <a:defRPr sz="1496">
                <a:solidFill>
                  <a:schemeClr val="tx1"/>
                </a:solidFill>
                <a:latin typeface="+mn-lt"/>
                <a:ea typeface="+mn-ea"/>
                <a:cs typeface="Tahoma" pitchFamily="34" charset="0"/>
              </a:defRPr>
            </a:lvl1pPr>
            <a:lvl2pPr marL="134164" indent="-132977" algn="l" rtl="0" eaLnBrk="1" fontAlgn="base" hangingPunct="1">
              <a:lnSpc>
                <a:spcPct val="130000"/>
              </a:lnSpc>
              <a:spcBef>
                <a:spcPts val="150"/>
              </a:spcBef>
              <a:spcAft>
                <a:spcPts val="172"/>
              </a:spcAft>
              <a:buFont typeface="Wingdings" pitchFamily="2" charset="2"/>
              <a:buChar char="§"/>
              <a:defRPr sz="1496">
                <a:solidFill>
                  <a:schemeClr val="tx1"/>
                </a:solidFill>
                <a:latin typeface="+mn-lt"/>
                <a:cs typeface="Tahoma" pitchFamily="34" charset="0"/>
              </a:defRPr>
            </a:lvl2pPr>
            <a:lvl3pPr marL="402492" indent="-140100" algn="l" rtl="0" eaLnBrk="1" fontAlgn="base" hangingPunct="1">
              <a:lnSpc>
                <a:spcPct val="130000"/>
              </a:lnSpc>
              <a:spcBef>
                <a:spcPts val="150"/>
              </a:spcBef>
              <a:spcAft>
                <a:spcPts val="172"/>
              </a:spcAft>
              <a:buFont typeface="Wingdings" pitchFamily="2" charset="2"/>
              <a:buChar char="§"/>
              <a:defRPr>
                <a:solidFill>
                  <a:schemeClr val="tx1"/>
                </a:solidFill>
                <a:latin typeface="+mn-lt"/>
                <a:cs typeface="Tahoma" pitchFamily="34" charset="0"/>
              </a:defRPr>
            </a:lvl3pPr>
            <a:lvl4pPr marL="536656" indent="-129415" algn="l" rtl="0" eaLnBrk="1" fontAlgn="base" hangingPunct="1">
              <a:lnSpc>
                <a:spcPct val="130000"/>
              </a:lnSpc>
              <a:spcBef>
                <a:spcPts val="150"/>
              </a:spcBef>
              <a:spcAft>
                <a:spcPts val="172"/>
              </a:spcAft>
              <a:buFont typeface="Wingdings" pitchFamily="2" charset="2"/>
              <a:buChar char="§"/>
              <a:defRPr sz="1197">
                <a:solidFill>
                  <a:schemeClr val="tx1"/>
                </a:solidFill>
                <a:latin typeface="+mn-lt"/>
                <a:cs typeface="Tahoma" pitchFamily="34" charset="0"/>
              </a:defRPr>
            </a:lvl4pPr>
            <a:lvl5pPr marL="679131" indent="-141288" algn="l" rtl="0" eaLnBrk="1" fontAlgn="base" hangingPunct="1">
              <a:lnSpc>
                <a:spcPct val="130000"/>
              </a:lnSpc>
              <a:spcBef>
                <a:spcPts val="150"/>
              </a:spcBef>
              <a:spcAft>
                <a:spcPts val="172"/>
              </a:spcAft>
              <a:buFont typeface="Wingdings" pitchFamily="2" charset="2"/>
              <a:buChar char="§"/>
              <a:defRPr sz="1197">
                <a:solidFill>
                  <a:schemeClr val="tx1"/>
                </a:solidFill>
                <a:latin typeface="+mn-lt"/>
                <a:cs typeface="Tahoma" pitchFamily="34" charset="0"/>
              </a:defRPr>
            </a:lvl5pPr>
            <a:lvl6pPr marL="1021070" indent="-141288" algn="l" rtl="0" eaLnBrk="1" fontAlgn="base" hangingPunct="1">
              <a:spcBef>
                <a:spcPct val="20000"/>
              </a:spcBef>
              <a:spcAft>
                <a:spcPct val="0"/>
              </a:spcAft>
              <a:buFont typeface="Wingdings" pitchFamily="2" charset="2"/>
              <a:buChar char="§"/>
              <a:defRPr sz="1197">
                <a:solidFill>
                  <a:schemeClr val="tx1"/>
                </a:solidFill>
                <a:latin typeface="+mn-lt"/>
              </a:defRPr>
            </a:lvl6pPr>
            <a:lvl7pPr marL="1363010" indent="-141288" algn="l" rtl="0" eaLnBrk="1" fontAlgn="base" hangingPunct="1">
              <a:spcBef>
                <a:spcPct val="20000"/>
              </a:spcBef>
              <a:spcAft>
                <a:spcPct val="0"/>
              </a:spcAft>
              <a:buFont typeface="Wingdings" pitchFamily="2" charset="2"/>
              <a:buChar char="§"/>
              <a:defRPr sz="1197">
                <a:solidFill>
                  <a:schemeClr val="tx1"/>
                </a:solidFill>
                <a:latin typeface="+mn-lt"/>
              </a:defRPr>
            </a:lvl7pPr>
            <a:lvl8pPr marL="1704950" indent="-141288" algn="l" rtl="0" eaLnBrk="1" fontAlgn="base" hangingPunct="1">
              <a:spcBef>
                <a:spcPct val="20000"/>
              </a:spcBef>
              <a:spcAft>
                <a:spcPct val="0"/>
              </a:spcAft>
              <a:buFont typeface="Wingdings" pitchFamily="2" charset="2"/>
              <a:buChar char="§"/>
              <a:defRPr sz="1197">
                <a:solidFill>
                  <a:schemeClr val="tx1"/>
                </a:solidFill>
                <a:latin typeface="+mn-lt"/>
              </a:defRPr>
            </a:lvl8pPr>
            <a:lvl9pPr marL="2046890" indent="-141288" algn="l" rtl="0" eaLnBrk="1" fontAlgn="base" hangingPunct="1">
              <a:spcBef>
                <a:spcPct val="20000"/>
              </a:spcBef>
              <a:spcAft>
                <a:spcPct val="0"/>
              </a:spcAft>
              <a:buFont typeface="Wingdings" pitchFamily="2" charset="2"/>
              <a:buChar char="§"/>
              <a:defRPr sz="1197">
                <a:solidFill>
                  <a:schemeClr val="tx1"/>
                </a:solidFill>
                <a:latin typeface="+mn-lt"/>
              </a:defRPr>
            </a:lvl9pPr>
          </a:lstStyle>
          <a:p>
            <a:pPr defTabSz="914400"/>
            <a:endParaRPr lang="de-AT" kern="0" dirty="0" smtClean="0"/>
          </a:p>
          <a:p>
            <a:pPr defTabSz="914400"/>
            <a:endParaRPr lang="de-AT" kern="0" dirty="0" smtClean="0"/>
          </a:p>
          <a:p>
            <a:pPr defTabSz="914400">
              <a:spcAft>
                <a:spcPts val="0"/>
              </a:spcAft>
            </a:pPr>
            <a:endParaRPr lang="de-AT" sz="500" kern="0" dirty="0" smtClean="0"/>
          </a:p>
          <a:p>
            <a:pPr defTabSz="914400">
              <a:spcAft>
                <a:spcPts val="0"/>
              </a:spcAft>
            </a:pPr>
            <a:endParaRPr lang="de-AT" kern="0" dirty="0" smtClean="0"/>
          </a:p>
          <a:p>
            <a:pPr defTabSz="914400"/>
            <a:endParaRPr lang="de-AT" kern="0" dirty="0" smtClean="0"/>
          </a:p>
          <a:p>
            <a:pPr defTabSz="914400"/>
            <a:endParaRPr lang="de-AT" kern="0" dirty="0" smtClean="0"/>
          </a:p>
          <a:p>
            <a:pPr defTabSz="914400">
              <a:spcAft>
                <a:spcPts val="0"/>
              </a:spcAft>
            </a:pPr>
            <a:endParaRPr lang="de-AT" kern="0" dirty="0" smtClean="0"/>
          </a:p>
        </p:txBody>
      </p:sp>
      <p:sp>
        <p:nvSpPr>
          <p:cNvPr id="5" name="Inhaltsplatzhalter 1"/>
          <p:cNvSpPr txBox="1">
            <a:spLocks/>
          </p:cNvSpPr>
          <p:nvPr/>
        </p:nvSpPr>
        <p:spPr>
          <a:xfrm>
            <a:off x="463476" y="1964929"/>
            <a:ext cx="6343723" cy="2822971"/>
          </a:xfrm>
          <a:prstGeom prst="rect">
            <a:avLst/>
          </a:prstGeom>
        </p:spPr>
        <p:txBody>
          <a:bodyPr/>
          <a:lstStyle>
            <a:lvl1pPr marL="134164" indent="-134164" algn="l" rtl="0" eaLnBrk="1" fontAlgn="base" hangingPunct="1">
              <a:lnSpc>
                <a:spcPct val="130000"/>
              </a:lnSpc>
              <a:spcBef>
                <a:spcPts val="150"/>
              </a:spcBef>
              <a:spcAft>
                <a:spcPts val="172"/>
              </a:spcAft>
              <a:buFont typeface="Wingdings" pitchFamily="2" charset="2"/>
              <a:buNone/>
              <a:defRPr sz="1496">
                <a:solidFill>
                  <a:schemeClr val="tx1"/>
                </a:solidFill>
                <a:latin typeface="+mn-lt"/>
                <a:ea typeface="+mn-ea"/>
                <a:cs typeface="Tahoma" pitchFamily="34" charset="0"/>
              </a:defRPr>
            </a:lvl1pPr>
            <a:lvl2pPr marL="134164" indent="-132977" algn="l" rtl="0" eaLnBrk="1" fontAlgn="base" hangingPunct="1">
              <a:lnSpc>
                <a:spcPct val="130000"/>
              </a:lnSpc>
              <a:spcBef>
                <a:spcPts val="150"/>
              </a:spcBef>
              <a:spcAft>
                <a:spcPts val="172"/>
              </a:spcAft>
              <a:buFont typeface="Wingdings" pitchFamily="2" charset="2"/>
              <a:buChar char="§"/>
              <a:defRPr sz="1496">
                <a:solidFill>
                  <a:schemeClr val="tx1"/>
                </a:solidFill>
                <a:latin typeface="+mn-lt"/>
                <a:cs typeface="Tahoma" pitchFamily="34" charset="0"/>
              </a:defRPr>
            </a:lvl2pPr>
            <a:lvl3pPr marL="402492" indent="-140100" algn="l" rtl="0" eaLnBrk="1" fontAlgn="base" hangingPunct="1">
              <a:lnSpc>
                <a:spcPct val="130000"/>
              </a:lnSpc>
              <a:spcBef>
                <a:spcPts val="150"/>
              </a:spcBef>
              <a:spcAft>
                <a:spcPts val="172"/>
              </a:spcAft>
              <a:buFont typeface="Wingdings" pitchFamily="2" charset="2"/>
              <a:buChar char="§"/>
              <a:defRPr>
                <a:solidFill>
                  <a:schemeClr val="tx1"/>
                </a:solidFill>
                <a:latin typeface="+mn-lt"/>
                <a:cs typeface="Tahoma" pitchFamily="34" charset="0"/>
              </a:defRPr>
            </a:lvl3pPr>
            <a:lvl4pPr marL="536656" indent="-129415" algn="l" rtl="0" eaLnBrk="1" fontAlgn="base" hangingPunct="1">
              <a:lnSpc>
                <a:spcPct val="130000"/>
              </a:lnSpc>
              <a:spcBef>
                <a:spcPts val="150"/>
              </a:spcBef>
              <a:spcAft>
                <a:spcPts val="172"/>
              </a:spcAft>
              <a:buFont typeface="Wingdings" pitchFamily="2" charset="2"/>
              <a:buChar char="§"/>
              <a:defRPr sz="1197">
                <a:solidFill>
                  <a:schemeClr val="tx1"/>
                </a:solidFill>
                <a:latin typeface="+mn-lt"/>
                <a:cs typeface="Tahoma" pitchFamily="34" charset="0"/>
              </a:defRPr>
            </a:lvl4pPr>
            <a:lvl5pPr marL="679131" indent="-141288" algn="l" rtl="0" eaLnBrk="1" fontAlgn="base" hangingPunct="1">
              <a:lnSpc>
                <a:spcPct val="130000"/>
              </a:lnSpc>
              <a:spcBef>
                <a:spcPts val="150"/>
              </a:spcBef>
              <a:spcAft>
                <a:spcPts val="172"/>
              </a:spcAft>
              <a:buFont typeface="Wingdings" pitchFamily="2" charset="2"/>
              <a:buChar char="§"/>
              <a:defRPr sz="1197">
                <a:solidFill>
                  <a:schemeClr val="tx1"/>
                </a:solidFill>
                <a:latin typeface="+mn-lt"/>
                <a:cs typeface="Tahoma" pitchFamily="34" charset="0"/>
              </a:defRPr>
            </a:lvl5pPr>
            <a:lvl6pPr marL="1021070" indent="-141288" algn="l" rtl="0" eaLnBrk="1" fontAlgn="base" hangingPunct="1">
              <a:spcBef>
                <a:spcPct val="20000"/>
              </a:spcBef>
              <a:spcAft>
                <a:spcPct val="0"/>
              </a:spcAft>
              <a:buFont typeface="Wingdings" pitchFamily="2" charset="2"/>
              <a:buChar char="§"/>
              <a:defRPr sz="1197">
                <a:solidFill>
                  <a:schemeClr val="tx1"/>
                </a:solidFill>
                <a:latin typeface="+mn-lt"/>
              </a:defRPr>
            </a:lvl6pPr>
            <a:lvl7pPr marL="1363010" indent="-141288" algn="l" rtl="0" eaLnBrk="1" fontAlgn="base" hangingPunct="1">
              <a:spcBef>
                <a:spcPct val="20000"/>
              </a:spcBef>
              <a:spcAft>
                <a:spcPct val="0"/>
              </a:spcAft>
              <a:buFont typeface="Wingdings" pitchFamily="2" charset="2"/>
              <a:buChar char="§"/>
              <a:defRPr sz="1197">
                <a:solidFill>
                  <a:schemeClr val="tx1"/>
                </a:solidFill>
                <a:latin typeface="+mn-lt"/>
              </a:defRPr>
            </a:lvl7pPr>
            <a:lvl8pPr marL="1704950" indent="-141288" algn="l" rtl="0" eaLnBrk="1" fontAlgn="base" hangingPunct="1">
              <a:spcBef>
                <a:spcPct val="20000"/>
              </a:spcBef>
              <a:spcAft>
                <a:spcPct val="0"/>
              </a:spcAft>
              <a:buFont typeface="Wingdings" pitchFamily="2" charset="2"/>
              <a:buChar char="§"/>
              <a:defRPr sz="1197">
                <a:solidFill>
                  <a:schemeClr val="tx1"/>
                </a:solidFill>
                <a:latin typeface="+mn-lt"/>
              </a:defRPr>
            </a:lvl8pPr>
            <a:lvl9pPr marL="2046890" indent="-141288" algn="l" rtl="0" eaLnBrk="1" fontAlgn="base" hangingPunct="1">
              <a:spcBef>
                <a:spcPct val="20000"/>
              </a:spcBef>
              <a:spcAft>
                <a:spcPct val="0"/>
              </a:spcAft>
              <a:buFont typeface="Wingdings" pitchFamily="2" charset="2"/>
              <a:buChar char="§"/>
              <a:defRPr sz="1197">
                <a:solidFill>
                  <a:schemeClr val="tx1"/>
                </a:solidFill>
                <a:latin typeface="+mn-lt"/>
              </a:defRPr>
            </a:lvl9pPr>
          </a:lstStyle>
          <a:p>
            <a:pPr defTabSz="914400"/>
            <a:endParaRPr lang="de-AT" kern="0" dirty="0" smtClean="0"/>
          </a:p>
        </p:txBody>
      </p:sp>
      <p:sp>
        <p:nvSpPr>
          <p:cNvPr id="6" name="Rechteck 5"/>
          <p:cNvSpPr/>
          <p:nvPr/>
        </p:nvSpPr>
        <p:spPr>
          <a:xfrm>
            <a:off x="556347" y="2282720"/>
            <a:ext cx="3419475" cy="1862048"/>
          </a:xfrm>
          <a:prstGeom prst="rect">
            <a:avLst/>
          </a:prstGeom>
        </p:spPr>
        <p:txBody>
          <a:bodyPr>
            <a:spAutoFit/>
          </a:bodyPr>
          <a:lstStyle/>
          <a:p>
            <a:r>
              <a:rPr lang="de-DE" b="1" dirty="0" err="1" smtClean="0"/>
              <a:t>Coordinator</a:t>
            </a:r>
            <a:endParaRPr lang="de-DE" b="1" dirty="0" smtClean="0"/>
          </a:p>
          <a:p>
            <a:endParaRPr lang="de-DE" sz="500" b="1" dirty="0"/>
          </a:p>
          <a:p>
            <a:r>
              <a:rPr lang="de-DE" dirty="0"/>
              <a:t>Spatz, </a:t>
            </a:r>
            <a:r>
              <a:rPr lang="de-DE" dirty="0" smtClean="0"/>
              <a:t>Verena</a:t>
            </a:r>
          </a:p>
          <a:p>
            <a:endParaRPr lang="de-DE" dirty="0" smtClean="0"/>
          </a:p>
          <a:p>
            <a:endParaRPr lang="de-DE" dirty="0"/>
          </a:p>
          <a:p>
            <a:r>
              <a:rPr lang="de-DE" b="1" dirty="0" err="1"/>
              <a:t>Physics</a:t>
            </a:r>
            <a:r>
              <a:rPr lang="de-DE" b="1" dirty="0"/>
              <a:t> </a:t>
            </a:r>
            <a:r>
              <a:rPr lang="de-DE" b="1" dirty="0" smtClean="0"/>
              <a:t>Liaisons</a:t>
            </a:r>
          </a:p>
          <a:p>
            <a:endParaRPr lang="de-DE" sz="500" b="1" dirty="0"/>
          </a:p>
          <a:p>
            <a:r>
              <a:rPr lang="de-DE" dirty="0" err="1"/>
              <a:t>Arcones</a:t>
            </a:r>
            <a:r>
              <a:rPr lang="de-DE" dirty="0"/>
              <a:t>, </a:t>
            </a:r>
            <a:r>
              <a:rPr lang="de-DE" dirty="0" smtClean="0"/>
              <a:t>Almudena</a:t>
            </a:r>
          </a:p>
          <a:p>
            <a:r>
              <a:rPr lang="de-DE" dirty="0" err="1" smtClean="0"/>
              <a:t>Nörtershäuser</a:t>
            </a:r>
            <a:r>
              <a:rPr lang="de-DE" dirty="0"/>
              <a:t>, </a:t>
            </a:r>
            <a:r>
              <a:rPr lang="de-DE" dirty="0" smtClean="0"/>
              <a:t>Wilfried</a:t>
            </a:r>
            <a:endParaRPr lang="de-DE" dirty="0"/>
          </a:p>
        </p:txBody>
      </p:sp>
    </p:spTree>
    <p:extLst>
      <p:ext uri="{BB962C8B-B14F-4D97-AF65-F5344CB8AC3E}">
        <p14:creationId xmlns:p14="http://schemas.microsoft.com/office/powerpoint/2010/main" val="2695054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p:cNvSpPr>
            <a:spLocks noGrp="1"/>
          </p:cNvSpPr>
          <p:nvPr>
            <p:ph sz="quarter" idx="12"/>
          </p:nvPr>
        </p:nvSpPr>
        <p:spPr>
          <a:xfrm>
            <a:off x="335326" y="995364"/>
            <a:ext cx="6213234" cy="2809720"/>
          </a:xfrm>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a:p>
          <a:p>
            <a:r>
              <a:rPr lang="en-US" b="1" dirty="0" smtClean="0">
                <a:solidFill>
                  <a:srgbClr val="FF0000"/>
                </a:solidFill>
              </a:rPr>
              <a:t>→ </a:t>
            </a:r>
            <a:r>
              <a:rPr lang="en-US" sz="1600" b="1" dirty="0" smtClean="0">
                <a:solidFill>
                  <a:srgbClr val="FF0000"/>
                </a:solidFill>
              </a:rPr>
              <a:t>Lower the hurdles to </a:t>
            </a:r>
            <a:r>
              <a:rPr lang="en-US" sz="1600" b="1" dirty="0">
                <a:solidFill>
                  <a:srgbClr val="FF0000"/>
                </a:solidFill>
              </a:rPr>
              <a:t>opt for a career in </a:t>
            </a:r>
            <a:r>
              <a:rPr lang="en-US" sz="1600" b="1" dirty="0" smtClean="0">
                <a:solidFill>
                  <a:srgbClr val="FF0000"/>
                </a:solidFill>
              </a:rPr>
              <a:t>science!</a:t>
            </a:r>
            <a:endParaRPr lang="de-DE" sz="1600" b="1" dirty="0">
              <a:solidFill>
                <a:srgbClr val="FF0000"/>
              </a:solidFill>
            </a:endParaRPr>
          </a:p>
        </p:txBody>
      </p:sp>
      <p:sp>
        <p:nvSpPr>
          <p:cNvPr id="4" name="Foliennummernplatzhalter 3"/>
          <p:cNvSpPr>
            <a:spLocks noGrp="1"/>
          </p:cNvSpPr>
          <p:nvPr>
            <p:ph type="sldNum" sz="quarter" idx="10"/>
          </p:nvPr>
        </p:nvSpPr>
        <p:spPr/>
        <p:txBody>
          <a:bodyPr/>
          <a:lstStyle/>
          <a:p>
            <a:fld id="{20166E51-7DC7-7047-B811-A7233D3B7FD6}" type="slidenum">
              <a:rPr lang="de-DE" smtClean="0"/>
              <a:pPr/>
              <a:t>10</a:t>
            </a:fld>
            <a:endParaRPr lang="de-DE" dirty="0"/>
          </a:p>
        </p:txBody>
      </p:sp>
      <p:sp>
        <p:nvSpPr>
          <p:cNvPr id="2" name="Titel 1"/>
          <p:cNvSpPr>
            <a:spLocks noGrp="1"/>
          </p:cNvSpPr>
          <p:nvPr>
            <p:ph type="title"/>
          </p:nvPr>
        </p:nvSpPr>
        <p:spPr/>
        <p:txBody>
          <a:bodyPr/>
          <a:lstStyle/>
          <a:p>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687" y="1555422"/>
            <a:ext cx="2413263" cy="24132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5888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20166E51-7DC7-7047-B811-A7233D3B7FD6}" type="slidenum">
              <a:rPr lang="de-DE" smtClean="0"/>
              <a:pPr/>
              <a:t>11</a:t>
            </a:fld>
            <a:endParaRPr lang="de-DE" dirty="0"/>
          </a:p>
        </p:txBody>
      </p:sp>
      <p:sp>
        <p:nvSpPr>
          <p:cNvPr id="2" name="Titel 1"/>
          <p:cNvSpPr>
            <a:spLocks noGrp="1"/>
          </p:cNvSpPr>
          <p:nvPr>
            <p:ph type="title"/>
          </p:nvPr>
        </p:nvSpPr>
        <p:spPr/>
        <p:txBody>
          <a:bodyPr/>
          <a:lstStyle/>
          <a:p>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032" y="1271910"/>
            <a:ext cx="4469518" cy="3265453"/>
          </a:xfrm>
          <a:prstGeom prst="rect">
            <a:avLst/>
          </a:prstGeom>
        </p:spPr>
      </p:pic>
      <p:sp>
        <p:nvSpPr>
          <p:cNvPr id="9" name="Textfeld 8"/>
          <p:cNvSpPr txBox="1"/>
          <p:nvPr/>
        </p:nvSpPr>
        <p:spPr>
          <a:xfrm>
            <a:off x="268334" y="4388579"/>
            <a:ext cx="2052079" cy="276999"/>
          </a:xfrm>
          <a:prstGeom prst="rect">
            <a:avLst/>
          </a:prstGeom>
          <a:noFill/>
        </p:spPr>
        <p:txBody>
          <a:bodyPr wrap="square" rtlCol="0">
            <a:spAutoFit/>
          </a:bodyPr>
          <a:lstStyle/>
          <a:p>
            <a:r>
              <a:rPr lang="de-DE" sz="1200" dirty="0" err="1" smtClean="0"/>
              <a:t>Sjøberg</a:t>
            </a:r>
            <a:r>
              <a:rPr lang="de-DE" sz="1200" dirty="0" smtClean="0"/>
              <a:t> &amp; Schreiner, 2010</a:t>
            </a:r>
            <a:endParaRPr lang="de-DE" sz="1200" dirty="0"/>
          </a:p>
        </p:txBody>
      </p:sp>
    </p:spTree>
    <p:extLst>
      <p:ext uri="{BB962C8B-B14F-4D97-AF65-F5344CB8AC3E}">
        <p14:creationId xmlns:p14="http://schemas.microsoft.com/office/powerpoint/2010/main" val="69080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20166E51-7DC7-7047-B811-A7233D3B7FD6}" type="slidenum">
              <a:rPr lang="de-DE" smtClean="0"/>
              <a:pPr/>
              <a:t>12</a:t>
            </a:fld>
            <a:endParaRPr lang="de-DE" dirty="0"/>
          </a:p>
        </p:txBody>
      </p:sp>
      <p:sp>
        <p:nvSpPr>
          <p:cNvPr id="2" name="Titel 1"/>
          <p:cNvSpPr>
            <a:spLocks noGrp="1"/>
          </p:cNvSpPr>
          <p:nvPr>
            <p:ph type="title"/>
          </p:nvPr>
        </p:nvSpPr>
        <p:spPr/>
        <p:txBody>
          <a:bodyPr/>
          <a:lstStyle/>
          <a:p>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673" y="1253507"/>
            <a:ext cx="4545724" cy="3475021"/>
          </a:xfrm>
          <a:prstGeom prst="rect">
            <a:avLst/>
          </a:prstGeom>
        </p:spPr>
      </p:pic>
      <p:sp>
        <p:nvSpPr>
          <p:cNvPr id="6" name="Textfeld 5"/>
          <p:cNvSpPr txBox="1"/>
          <p:nvPr/>
        </p:nvSpPr>
        <p:spPr>
          <a:xfrm>
            <a:off x="268334" y="4388579"/>
            <a:ext cx="2052079" cy="276999"/>
          </a:xfrm>
          <a:prstGeom prst="rect">
            <a:avLst/>
          </a:prstGeom>
          <a:noFill/>
        </p:spPr>
        <p:txBody>
          <a:bodyPr wrap="square" rtlCol="0">
            <a:spAutoFit/>
          </a:bodyPr>
          <a:lstStyle/>
          <a:p>
            <a:r>
              <a:rPr lang="de-DE" sz="1200" dirty="0" err="1" smtClean="0"/>
              <a:t>Sjøberg</a:t>
            </a:r>
            <a:r>
              <a:rPr lang="de-DE" sz="1200" dirty="0" smtClean="0"/>
              <a:t> &amp; Schreiner, 2010</a:t>
            </a:r>
            <a:endParaRPr lang="de-DE" sz="1200" dirty="0"/>
          </a:p>
        </p:txBody>
      </p:sp>
    </p:spTree>
    <p:extLst>
      <p:ext uri="{BB962C8B-B14F-4D97-AF65-F5344CB8AC3E}">
        <p14:creationId xmlns:p14="http://schemas.microsoft.com/office/powerpoint/2010/main" val="831015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20166E51-7DC7-7047-B811-A7233D3B7FD6}" type="slidenum">
              <a:rPr lang="de-DE" smtClean="0"/>
              <a:pPr/>
              <a:t>13</a:t>
            </a:fld>
            <a:endParaRPr lang="de-DE" dirty="0"/>
          </a:p>
        </p:txBody>
      </p:sp>
      <p:sp>
        <p:nvSpPr>
          <p:cNvPr id="2" name="Titel 1"/>
          <p:cNvSpPr>
            <a:spLocks noGrp="1"/>
          </p:cNvSpPr>
          <p:nvPr>
            <p:ph type="title"/>
          </p:nvPr>
        </p:nvSpPr>
        <p:spPr/>
        <p:txBody>
          <a:bodyPr/>
          <a:lstStyle/>
          <a:p>
            <a:endParaRPr lang="de-DE"/>
          </a:p>
        </p:txBody>
      </p:sp>
      <p:sp>
        <p:nvSpPr>
          <p:cNvPr id="7" name="Textfeld 6"/>
          <p:cNvSpPr txBox="1"/>
          <p:nvPr/>
        </p:nvSpPr>
        <p:spPr>
          <a:xfrm>
            <a:off x="268334" y="4388579"/>
            <a:ext cx="2052079" cy="276999"/>
          </a:xfrm>
          <a:prstGeom prst="rect">
            <a:avLst/>
          </a:prstGeom>
          <a:noFill/>
        </p:spPr>
        <p:txBody>
          <a:bodyPr wrap="square" rtlCol="0">
            <a:spAutoFit/>
          </a:bodyPr>
          <a:lstStyle/>
          <a:p>
            <a:r>
              <a:rPr lang="de-DE" sz="1200" dirty="0" err="1" smtClean="0"/>
              <a:t>Sjøberg</a:t>
            </a:r>
            <a:r>
              <a:rPr lang="de-DE" sz="1200" dirty="0" smtClean="0"/>
              <a:t> &amp; Schreiner, 2010</a:t>
            </a:r>
            <a:endParaRPr lang="de-DE" sz="1200" dirty="0"/>
          </a:p>
        </p:txBody>
      </p:sp>
      <p:pic>
        <p:nvPicPr>
          <p:cNvPr id="3" name="Grafik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388" y="1153949"/>
            <a:ext cx="4610500" cy="3402625"/>
          </a:xfrm>
          <a:prstGeom prst="rect">
            <a:avLst/>
          </a:prstGeom>
        </p:spPr>
      </p:pic>
    </p:spTree>
    <p:extLst>
      <p:ext uri="{BB962C8B-B14F-4D97-AF65-F5344CB8AC3E}">
        <p14:creationId xmlns:p14="http://schemas.microsoft.com/office/powerpoint/2010/main" val="2916928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0"/>
          </p:nvPr>
        </p:nvSpPr>
        <p:spPr/>
        <p:txBody>
          <a:bodyPr/>
          <a:lstStyle/>
          <a:p>
            <a:fld id="{20166E51-7DC7-7047-B811-A7233D3B7FD6}" type="slidenum">
              <a:rPr lang="de-DE" smtClean="0"/>
              <a:pPr/>
              <a:t>14</a:t>
            </a:fld>
            <a:endParaRPr lang="de-DE" dirty="0"/>
          </a:p>
        </p:txBody>
      </p:sp>
      <p:sp>
        <p:nvSpPr>
          <p:cNvPr id="4" name="Fußzeilenplatzhalter 3"/>
          <p:cNvSpPr>
            <a:spLocks noGrp="1"/>
          </p:cNvSpPr>
          <p:nvPr>
            <p:ph type="ftr" sz="quarter" idx="11"/>
          </p:nvPr>
        </p:nvSpPr>
        <p:spPr/>
        <p:txBody>
          <a:bodyPr/>
          <a:lstStyle/>
          <a:p>
            <a:r>
              <a:rPr lang="de-AT" smtClean="0"/>
              <a:t>Max Mustermann</a:t>
            </a:r>
            <a:endParaRPr lang="de-AT" dirty="0"/>
          </a:p>
        </p:txBody>
      </p:sp>
      <p:pic>
        <p:nvPicPr>
          <p:cNvPr id="7" name="Inhaltsplatzhalter 6"/>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255669" y="1136445"/>
            <a:ext cx="4206605" cy="3276884"/>
          </a:xfrm>
        </p:spPr>
      </p:pic>
      <p:sp>
        <p:nvSpPr>
          <p:cNvPr id="8" name="Inhaltsplatzhalter 4"/>
          <p:cNvSpPr txBox="1">
            <a:spLocks/>
          </p:cNvSpPr>
          <p:nvPr/>
        </p:nvSpPr>
        <p:spPr bwMode="auto">
          <a:xfrm>
            <a:off x="335326" y="995364"/>
            <a:ext cx="6213234" cy="315385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34164" indent="-134164" algn="l" rtl="0" eaLnBrk="1" fontAlgn="base" hangingPunct="1">
              <a:lnSpc>
                <a:spcPct val="130000"/>
              </a:lnSpc>
              <a:spcBef>
                <a:spcPts val="150"/>
              </a:spcBef>
              <a:spcAft>
                <a:spcPts val="172"/>
              </a:spcAft>
              <a:buFont typeface="Wingdings" pitchFamily="2" charset="2"/>
              <a:buNone/>
              <a:defRPr sz="1496">
                <a:solidFill>
                  <a:schemeClr val="tx1"/>
                </a:solidFill>
                <a:latin typeface="+mn-lt"/>
                <a:ea typeface="+mn-ea"/>
                <a:cs typeface="Tahoma" pitchFamily="34" charset="0"/>
              </a:defRPr>
            </a:lvl1pPr>
            <a:lvl2pPr marL="134164" indent="-132977" algn="l" rtl="0" eaLnBrk="1" fontAlgn="base" hangingPunct="1">
              <a:lnSpc>
                <a:spcPct val="130000"/>
              </a:lnSpc>
              <a:spcBef>
                <a:spcPts val="150"/>
              </a:spcBef>
              <a:spcAft>
                <a:spcPts val="172"/>
              </a:spcAft>
              <a:buFont typeface="Wingdings" pitchFamily="2" charset="2"/>
              <a:buChar char="§"/>
              <a:defRPr sz="1496">
                <a:solidFill>
                  <a:schemeClr val="tx1"/>
                </a:solidFill>
                <a:latin typeface="+mn-lt"/>
                <a:cs typeface="Tahoma" pitchFamily="34" charset="0"/>
              </a:defRPr>
            </a:lvl2pPr>
            <a:lvl3pPr marL="402492" indent="-140100" algn="l" rtl="0" eaLnBrk="1" fontAlgn="base" hangingPunct="1">
              <a:lnSpc>
                <a:spcPct val="130000"/>
              </a:lnSpc>
              <a:spcBef>
                <a:spcPts val="150"/>
              </a:spcBef>
              <a:spcAft>
                <a:spcPts val="172"/>
              </a:spcAft>
              <a:buFont typeface="Wingdings" pitchFamily="2" charset="2"/>
              <a:buChar char="§"/>
              <a:defRPr>
                <a:solidFill>
                  <a:schemeClr val="tx1"/>
                </a:solidFill>
                <a:latin typeface="+mn-lt"/>
                <a:cs typeface="Tahoma" pitchFamily="34" charset="0"/>
              </a:defRPr>
            </a:lvl3pPr>
            <a:lvl4pPr marL="536656" indent="-129415" algn="l" rtl="0" eaLnBrk="1" fontAlgn="base" hangingPunct="1">
              <a:lnSpc>
                <a:spcPct val="100000"/>
              </a:lnSpc>
              <a:spcBef>
                <a:spcPts val="0"/>
              </a:spcBef>
              <a:spcAft>
                <a:spcPts val="600"/>
              </a:spcAft>
              <a:buFont typeface="Wingdings" pitchFamily="2" charset="2"/>
              <a:buChar char="§"/>
              <a:defRPr sz="1197">
                <a:solidFill>
                  <a:schemeClr val="tx1"/>
                </a:solidFill>
                <a:latin typeface="+mn-lt"/>
                <a:cs typeface="Tahoma" pitchFamily="34" charset="0"/>
              </a:defRPr>
            </a:lvl4pPr>
            <a:lvl5pPr marL="679131" indent="-141288" algn="l" rtl="0" eaLnBrk="1" fontAlgn="base" hangingPunct="1">
              <a:lnSpc>
                <a:spcPct val="100000"/>
              </a:lnSpc>
              <a:spcBef>
                <a:spcPts val="0"/>
              </a:spcBef>
              <a:spcAft>
                <a:spcPts val="600"/>
              </a:spcAft>
              <a:buFont typeface="Wingdings" pitchFamily="2" charset="2"/>
              <a:buChar char="§"/>
              <a:defRPr sz="1197">
                <a:solidFill>
                  <a:schemeClr val="tx1"/>
                </a:solidFill>
                <a:latin typeface="+mn-lt"/>
                <a:cs typeface="Tahoma" pitchFamily="34" charset="0"/>
              </a:defRPr>
            </a:lvl5pPr>
            <a:lvl6pPr marL="1021070" indent="-141288" algn="l" rtl="0" eaLnBrk="1" fontAlgn="base" hangingPunct="1">
              <a:spcBef>
                <a:spcPct val="20000"/>
              </a:spcBef>
              <a:spcAft>
                <a:spcPct val="0"/>
              </a:spcAft>
              <a:buFont typeface="Wingdings" pitchFamily="2" charset="2"/>
              <a:buChar char="§"/>
              <a:defRPr sz="1197">
                <a:solidFill>
                  <a:schemeClr val="tx1"/>
                </a:solidFill>
                <a:latin typeface="+mn-lt"/>
              </a:defRPr>
            </a:lvl6pPr>
            <a:lvl7pPr marL="1363010" indent="-141288" algn="l" rtl="0" eaLnBrk="1" fontAlgn="base" hangingPunct="1">
              <a:spcBef>
                <a:spcPct val="20000"/>
              </a:spcBef>
              <a:spcAft>
                <a:spcPct val="0"/>
              </a:spcAft>
              <a:buFont typeface="Wingdings" pitchFamily="2" charset="2"/>
              <a:buChar char="§"/>
              <a:defRPr sz="1197">
                <a:solidFill>
                  <a:schemeClr val="tx1"/>
                </a:solidFill>
                <a:latin typeface="+mn-lt"/>
              </a:defRPr>
            </a:lvl7pPr>
            <a:lvl8pPr marL="1704950" indent="-141288" algn="l" rtl="0" eaLnBrk="1" fontAlgn="base" hangingPunct="1">
              <a:spcBef>
                <a:spcPct val="20000"/>
              </a:spcBef>
              <a:spcAft>
                <a:spcPct val="0"/>
              </a:spcAft>
              <a:buFont typeface="Wingdings" pitchFamily="2" charset="2"/>
              <a:buChar char="§"/>
              <a:defRPr sz="1197">
                <a:solidFill>
                  <a:schemeClr val="tx1"/>
                </a:solidFill>
                <a:latin typeface="+mn-lt"/>
              </a:defRPr>
            </a:lvl8pPr>
            <a:lvl9pPr marL="2046890" indent="-141288" algn="l" rtl="0" eaLnBrk="1" fontAlgn="base" hangingPunct="1">
              <a:spcBef>
                <a:spcPct val="20000"/>
              </a:spcBef>
              <a:spcAft>
                <a:spcPct val="0"/>
              </a:spcAft>
              <a:buFont typeface="Wingdings" pitchFamily="2" charset="2"/>
              <a:buChar char="§"/>
              <a:defRPr sz="1197">
                <a:solidFill>
                  <a:schemeClr val="tx1"/>
                </a:solidFill>
                <a:latin typeface="+mn-lt"/>
              </a:defRPr>
            </a:lvl9pPr>
          </a:lstStyle>
          <a:p>
            <a:pPr defTabSz="914400"/>
            <a:endParaRPr lang="de-DE" kern="0" dirty="0" smtClean="0"/>
          </a:p>
          <a:p>
            <a:pPr defTabSz="914400"/>
            <a:endParaRPr lang="de-DE" kern="0" dirty="0" smtClean="0"/>
          </a:p>
          <a:p>
            <a:pPr defTabSz="914400"/>
            <a:endParaRPr lang="de-DE" kern="0" dirty="0" smtClean="0"/>
          </a:p>
          <a:p>
            <a:pPr defTabSz="914400"/>
            <a:endParaRPr lang="de-DE" kern="0" dirty="0" smtClean="0"/>
          </a:p>
          <a:p>
            <a:pPr defTabSz="914400"/>
            <a:endParaRPr lang="de-DE" kern="0" dirty="0" smtClean="0"/>
          </a:p>
          <a:p>
            <a:pPr defTabSz="914400"/>
            <a:endParaRPr lang="de-DE" kern="0" dirty="0" smtClean="0"/>
          </a:p>
          <a:p>
            <a:pPr defTabSz="914400"/>
            <a:endParaRPr lang="de-DE" kern="0" dirty="0" smtClean="0"/>
          </a:p>
          <a:p>
            <a:pPr defTabSz="914400"/>
            <a:endParaRPr lang="de-DE" kern="0" dirty="0" smtClean="0"/>
          </a:p>
          <a:p>
            <a:pPr defTabSz="914400"/>
            <a:endParaRPr lang="de-DE" kern="0" dirty="0" smtClean="0"/>
          </a:p>
          <a:p>
            <a:pPr defTabSz="914400"/>
            <a:endParaRPr lang="en-US" b="1" kern="0" dirty="0" smtClean="0">
              <a:solidFill>
                <a:srgbClr val="FF0000"/>
              </a:solidFill>
            </a:endParaRPr>
          </a:p>
        </p:txBody>
      </p:sp>
      <p:sp>
        <p:nvSpPr>
          <p:cNvPr id="11" name="Textfeld 10"/>
          <p:cNvSpPr txBox="1"/>
          <p:nvPr/>
        </p:nvSpPr>
        <p:spPr>
          <a:xfrm>
            <a:off x="268334" y="4388579"/>
            <a:ext cx="2052079" cy="276999"/>
          </a:xfrm>
          <a:prstGeom prst="rect">
            <a:avLst/>
          </a:prstGeom>
          <a:noFill/>
        </p:spPr>
        <p:txBody>
          <a:bodyPr wrap="square" rtlCol="0">
            <a:spAutoFit/>
          </a:bodyPr>
          <a:lstStyle/>
          <a:p>
            <a:r>
              <a:rPr lang="de-DE" sz="1200" dirty="0" err="1" smtClean="0"/>
              <a:t>Sjøberg</a:t>
            </a:r>
            <a:r>
              <a:rPr lang="de-DE" sz="1200" dirty="0" smtClean="0"/>
              <a:t> &amp; Schreiner, 2010</a:t>
            </a:r>
            <a:endParaRPr lang="de-DE" sz="1200" dirty="0"/>
          </a:p>
        </p:txBody>
      </p:sp>
    </p:spTree>
    <p:extLst>
      <p:ext uri="{BB962C8B-B14F-4D97-AF65-F5344CB8AC3E}">
        <p14:creationId xmlns:p14="http://schemas.microsoft.com/office/powerpoint/2010/main" val="1378964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2"/>
          </p:nvPr>
        </p:nvSpPr>
        <p:spPr/>
        <p:txBody>
          <a:bodyPr/>
          <a:lstStyle/>
          <a:p>
            <a:endParaRPr lang="de-DE" dirty="0"/>
          </a:p>
        </p:txBody>
      </p:sp>
      <p:sp>
        <p:nvSpPr>
          <p:cNvPr id="8" name="Inhaltsplatzhalter 4"/>
          <p:cNvSpPr txBox="1">
            <a:spLocks/>
          </p:cNvSpPr>
          <p:nvPr/>
        </p:nvSpPr>
        <p:spPr bwMode="auto">
          <a:xfrm>
            <a:off x="335326" y="995364"/>
            <a:ext cx="6213234" cy="315385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34164" indent="-134164" algn="l" rtl="0" eaLnBrk="1" fontAlgn="base" hangingPunct="1">
              <a:lnSpc>
                <a:spcPct val="130000"/>
              </a:lnSpc>
              <a:spcBef>
                <a:spcPts val="150"/>
              </a:spcBef>
              <a:spcAft>
                <a:spcPts val="172"/>
              </a:spcAft>
              <a:buFont typeface="Wingdings" pitchFamily="2" charset="2"/>
              <a:buNone/>
              <a:defRPr sz="1496">
                <a:solidFill>
                  <a:schemeClr val="tx1"/>
                </a:solidFill>
                <a:latin typeface="+mn-lt"/>
                <a:ea typeface="+mn-ea"/>
                <a:cs typeface="Tahoma" pitchFamily="34" charset="0"/>
              </a:defRPr>
            </a:lvl1pPr>
            <a:lvl2pPr marL="134164" indent="-132977" algn="l" rtl="0" eaLnBrk="1" fontAlgn="base" hangingPunct="1">
              <a:lnSpc>
                <a:spcPct val="130000"/>
              </a:lnSpc>
              <a:spcBef>
                <a:spcPts val="150"/>
              </a:spcBef>
              <a:spcAft>
                <a:spcPts val="172"/>
              </a:spcAft>
              <a:buFont typeface="Wingdings" pitchFamily="2" charset="2"/>
              <a:buChar char="§"/>
              <a:defRPr sz="1496">
                <a:solidFill>
                  <a:schemeClr val="tx1"/>
                </a:solidFill>
                <a:latin typeface="+mn-lt"/>
                <a:cs typeface="Tahoma" pitchFamily="34" charset="0"/>
              </a:defRPr>
            </a:lvl2pPr>
            <a:lvl3pPr marL="402492" indent="-140100" algn="l" rtl="0" eaLnBrk="1" fontAlgn="base" hangingPunct="1">
              <a:lnSpc>
                <a:spcPct val="130000"/>
              </a:lnSpc>
              <a:spcBef>
                <a:spcPts val="150"/>
              </a:spcBef>
              <a:spcAft>
                <a:spcPts val="172"/>
              </a:spcAft>
              <a:buFont typeface="Wingdings" pitchFamily="2" charset="2"/>
              <a:buChar char="§"/>
              <a:defRPr>
                <a:solidFill>
                  <a:schemeClr val="tx1"/>
                </a:solidFill>
                <a:latin typeface="+mn-lt"/>
                <a:cs typeface="Tahoma" pitchFamily="34" charset="0"/>
              </a:defRPr>
            </a:lvl3pPr>
            <a:lvl4pPr marL="536656" indent="-129415" algn="l" rtl="0" eaLnBrk="1" fontAlgn="base" hangingPunct="1">
              <a:lnSpc>
                <a:spcPct val="100000"/>
              </a:lnSpc>
              <a:spcBef>
                <a:spcPts val="0"/>
              </a:spcBef>
              <a:spcAft>
                <a:spcPts val="600"/>
              </a:spcAft>
              <a:buFont typeface="Wingdings" pitchFamily="2" charset="2"/>
              <a:buChar char="§"/>
              <a:defRPr sz="1197">
                <a:solidFill>
                  <a:schemeClr val="tx1"/>
                </a:solidFill>
                <a:latin typeface="+mn-lt"/>
                <a:cs typeface="Tahoma" pitchFamily="34" charset="0"/>
              </a:defRPr>
            </a:lvl4pPr>
            <a:lvl5pPr marL="679131" indent="-141288" algn="l" rtl="0" eaLnBrk="1" fontAlgn="base" hangingPunct="1">
              <a:lnSpc>
                <a:spcPct val="100000"/>
              </a:lnSpc>
              <a:spcBef>
                <a:spcPts val="0"/>
              </a:spcBef>
              <a:spcAft>
                <a:spcPts val="600"/>
              </a:spcAft>
              <a:buFont typeface="Wingdings" pitchFamily="2" charset="2"/>
              <a:buChar char="§"/>
              <a:defRPr sz="1197">
                <a:solidFill>
                  <a:schemeClr val="tx1"/>
                </a:solidFill>
                <a:latin typeface="+mn-lt"/>
                <a:cs typeface="Tahoma" pitchFamily="34" charset="0"/>
              </a:defRPr>
            </a:lvl5pPr>
            <a:lvl6pPr marL="1021070" indent="-141288" algn="l" rtl="0" eaLnBrk="1" fontAlgn="base" hangingPunct="1">
              <a:spcBef>
                <a:spcPct val="20000"/>
              </a:spcBef>
              <a:spcAft>
                <a:spcPct val="0"/>
              </a:spcAft>
              <a:buFont typeface="Wingdings" pitchFamily="2" charset="2"/>
              <a:buChar char="§"/>
              <a:defRPr sz="1197">
                <a:solidFill>
                  <a:schemeClr val="tx1"/>
                </a:solidFill>
                <a:latin typeface="+mn-lt"/>
              </a:defRPr>
            </a:lvl6pPr>
            <a:lvl7pPr marL="1363010" indent="-141288" algn="l" rtl="0" eaLnBrk="1" fontAlgn="base" hangingPunct="1">
              <a:spcBef>
                <a:spcPct val="20000"/>
              </a:spcBef>
              <a:spcAft>
                <a:spcPct val="0"/>
              </a:spcAft>
              <a:buFont typeface="Wingdings" pitchFamily="2" charset="2"/>
              <a:buChar char="§"/>
              <a:defRPr sz="1197">
                <a:solidFill>
                  <a:schemeClr val="tx1"/>
                </a:solidFill>
                <a:latin typeface="+mn-lt"/>
              </a:defRPr>
            </a:lvl7pPr>
            <a:lvl8pPr marL="1704950" indent="-141288" algn="l" rtl="0" eaLnBrk="1" fontAlgn="base" hangingPunct="1">
              <a:spcBef>
                <a:spcPct val="20000"/>
              </a:spcBef>
              <a:spcAft>
                <a:spcPct val="0"/>
              </a:spcAft>
              <a:buFont typeface="Wingdings" pitchFamily="2" charset="2"/>
              <a:buChar char="§"/>
              <a:defRPr sz="1197">
                <a:solidFill>
                  <a:schemeClr val="tx1"/>
                </a:solidFill>
                <a:latin typeface="+mn-lt"/>
              </a:defRPr>
            </a:lvl8pPr>
            <a:lvl9pPr marL="2046890" indent="-141288" algn="l" rtl="0" eaLnBrk="1" fontAlgn="base" hangingPunct="1">
              <a:spcBef>
                <a:spcPct val="20000"/>
              </a:spcBef>
              <a:spcAft>
                <a:spcPct val="0"/>
              </a:spcAft>
              <a:buFont typeface="Wingdings" pitchFamily="2" charset="2"/>
              <a:buChar char="§"/>
              <a:defRPr sz="1197">
                <a:solidFill>
                  <a:schemeClr val="tx1"/>
                </a:solidFill>
                <a:latin typeface="+mn-lt"/>
              </a:defRPr>
            </a:lvl9pPr>
          </a:lstStyle>
          <a:p>
            <a:pPr defTabSz="914400"/>
            <a:endParaRPr lang="de-DE" kern="0" dirty="0" smtClean="0"/>
          </a:p>
          <a:p>
            <a:pPr defTabSz="914400"/>
            <a:endParaRPr lang="de-DE" kern="0" dirty="0" smtClean="0"/>
          </a:p>
          <a:p>
            <a:pPr defTabSz="914400"/>
            <a:endParaRPr lang="de-DE" kern="0" dirty="0" smtClean="0"/>
          </a:p>
          <a:p>
            <a:pPr defTabSz="914400"/>
            <a:endParaRPr lang="de-DE" kern="0" dirty="0" smtClean="0"/>
          </a:p>
        </p:txBody>
      </p:sp>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0"/>
          </p:nvPr>
        </p:nvSpPr>
        <p:spPr/>
        <p:txBody>
          <a:bodyPr/>
          <a:lstStyle/>
          <a:p>
            <a:fld id="{20166E51-7DC7-7047-B811-A7233D3B7FD6}" type="slidenum">
              <a:rPr lang="de-DE" smtClean="0"/>
              <a:pPr/>
              <a:t>15</a:t>
            </a:fld>
            <a:endParaRPr lang="de-DE" dirty="0"/>
          </a:p>
        </p:txBody>
      </p:sp>
      <p:sp>
        <p:nvSpPr>
          <p:cNvPr id="4" name="Fußzeilenplatzhalter 3"/>
          <p:cNvSpPr>
            <a:spLocks noGrp="1"/>
          </p:cNvSpPr>
          <p:nvPr>
            <p:ph type="ftr" sz="quarter" idx="11"/>
          </p:nvPr>
        </p:nvSpPr>
        <p:spPr/>
        <p:txBody>
          <a:bodyPr/>
          <a:lstStyle/>
          <a:p>
            <a:r>
              <a:rPr lang="de-AT" smtClean="0"/>
              <a:t>Max Mustermann</a:t>
            </a:r>
            <a:endParaRPr lang="de-AT" dirty="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224" y="1352794"/>
            <a:ext cx="2796420" cy="27964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3996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2"/>
          </p:nvPr>
        </p:nvSpPr>
        <p:spPr/>
        <p:txBody>
          <a:bodyPr/>
          <a:lstStyle/>
          <a:p>
            <a:endParaRPr lang="de-DE" dirty="0"/>
          </a:p>
        </p:txBody>
      </p:sp>
      <p:sp>
        <p:nvSpPr>
          <p:cNvPr id="8" name="Inhaltsplatzhalter 4"/>
          <p:cNvSpPr txBox="1">
            <a:spLocks/>
          </p:cNvSpPr>
          <p:nvPr/>
        </p:nvSpPr>
        <p:spPr bwMode="auto">
          <a:xfrm>
            <a:off x="335326" y="995364"/>
            <a:ext cx="6213234" cy="315385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34164" indent="-134164" algn="l" rtl="0" eaLnBrk="1" fontAlgn="base" hangingPunct="1">
              <a:lnSpc>
                <a:spcPct val="130000"/>
              </a:lnSpc>
              <a:spcBef>
                <a:spcPts val="150"/>
              </a:spcBef>
              <a:spcAft>
                <a:spcPts val="172"/>
              </a:spcAft>
              <a:buFont typeface="Wingdings" pitchFamily="2" charset="2"/>
              <a:buNone/>
              <a:defRPr sz="1496">
                <a:solidFill>
                  <a:schemeClr val="tx1"/>
                </a:solidFill>
                <a:latin typeface="+mn-lt"/>
                <a:ea typeface="+mn-ea"/>
                <a:cs typeface="Tahoma" pitchFamily="34" charset="0"/>
              </a:defRPr>
            </a:lvl1pPr>
            <a:lvl2pPr marL="134164" indent="-132977" algn="l" rtl="0" eaLnBrk="1" fontAlgn="base" hangingPunct="1">
              <a:lnSpc>
                <a:spcPct val="130000"/>
              </a:lnSpc>
              <a:spcBef>
                <a:spcPts val="150"/>
              </a:spcBef>
              <a:spcAft>
                <a:spcPts val="172"/>
              </a:spcAft>
              <a:buFont typeface="Wingdings" pitchFamily="2" charset="2"/>
              <a:buChar char="§"/>
              <a:defRPr sz="1496">
                <a:solidFill>
                  <a:schemeClr val="tx1"/>
                </a:solidFill>
                <a:latin typeface="+mn-lt"/>
                <a:cs typeface="Tahoma" pitchFamily="34" charset="0"/>
              </a:defRPr>
            </a:lvl2pPr>
            <a:lvl3pPr marL="402492" indent="-140100" algn="l" rtl="0" eaLnBrk="1" fontAlgn="base" hangingPunct="1">
              <a:lnSpc>
                <a:spcPct val="130000"/>
              </a:lnSpc>
              <a:spcBef>
                <a:spcPts val="150"/>
              </a:spcBef>
              <a:spcAft>
                <a:spcPts val="172"/>
              </a:spcAft>
              <a:buFont typeface="Wingdings" pitchFamily="2" charset="2"/>
              <a:buChar char="§"/>
              <a:defRPr>
                <a:solidFill>
                  <a:schemeClr val="tx1"/>
                </a:solidFill>
                <a:latin typeface="+mn-lt"/>
                <a:cs typeface="Tahoma" pitchFamily="34" charset="0"/>
              </a:defRPr>
            </a:lvl3pPr>
            <a:lvl4pPr marL="536656" indent="-129415" algn="l" rtl="0" eaLnBrk="1" fontAlgn="base" hangingPunct="1">
              <a:lnSpc>
                <a:spcPct val="100000"/>
              </a:lnSpc>
              <a:spcBef>
                <a:spcPts val="0"/>
              </a:spcBef>
              <a:spcAft>
                <a:spcPts val="600"/>
              </a:spcAft>
              <a:buFont typeface="Wingdings" pitchFamily="2" charset="2"/>
              <a:buChar char="§"/>
              <a:defRPr sz="1197">
                <a:solidFill>
                  <a:schemeClr val="tx1"/>
                </a:solidFill>
                <a:latin typeface="+mn-lt"/>
                <a:cs typeface="Tahoma" pitchFamily="34" charset="0"/>
              </a:defRPr>
            </a:lvl4pPr>
            <a:lvl5pPr marL="679131" indent="-141288" algn="l" rtl="0" eaLnBrk="1" fontAlgn="base" hangingPunct="1">
              <a:lnSpc>
                <a:spcPct val="100000"/>
              </a:lnSpc>
              <a:spcBef>
                <a:spcPts val="0"/>
              </a:spcBef>
              <a:spcAft>
                <a:spcPts val="600"/>
              </a:spcAft>
              <a:buFont typeface="Wingdings" pitchFamily="2" charset="2"/>
              <a:buChar char="§"/>
              <a:defRPr sz="1197">
                <a:solidFill>
                  <a:schemeClr val="tx1"/>
                </a:solidFill>
                <a:latin typeface="+mn-lt"/>
                <a:cs typeface="Tahoma" pitchFamily="34" charset="0"/>
              </a:defRPr>
            </a:lvl5pPr>
            <a:lvl6pPr marL="1021070" indent="-141288" algn="l" rtl="0" eaLnBrk="1" fontAlgn="base" hangingPunct="1">
              <a:spcBef>
                <a:spcPct val="20000"/>
              </a:spcBef>
              <a:spcAft>
                <a:spcPct val="0"/>
              </a:spcAft>
              <a:buFont typeface="Wingdings" pitchFamily="2" charset="2"/>
              <a:buChar char="§"/>
              <a:defRPr sz="1197">
                <a:solidFill>
                  <a:schemeClr val="tx1"/>
                </a:solidFill>
                <a:latin typeface="+mn-lt"/>
              </a:defRPr>
            </a:lvl6pPr>
            <a:lvl7pPr marL="1363010" indent="-141288" algn="l" rtl="0" eaLnBrk="1" fontAlgn="base" hangingPunct="1">
              <a:spcBef>
                <a:spcPct val="20000"/>
              </a:spcBef>
              <a:spcAft>
                <a:spcPct val="0"/>
              </a:spcAft>
              <a:buFont typeface="Wingdings" pitchFamily="2" charset="2"/>
              <a:buChar char="§"/>
              <a:defRPr sz="1197">
                <a:solidFill>
                  <a:schemeClr val="tx1"/>
                </a:solidFill>
                <a:latin typeface="+mn-lt"/>
              </a:defRPr>
            </a:lvl7pPr>
            <a:lvl8pPr marL="1704950" indent="-141288" algn="l" rtl="0" eaLnBrk="1" fontAlgn="base" hangingPunct="1">
              <a:spcBef>
                <a:spcPct val="20000"/>
              </a:spcBef>
              <a:spcAft>
                <a:spcPct val="0"/>
              </a:spcAft>
              <a:buFont typeface="Wingdings" pitchFamily="2" charset="2"/>
              <a:buChar char="§"/>
              <a:defRPr sz="1197">
                <a:solidFill>
                  <a:schemeClr val="tx1"/>
                </a:solidFill>
                <a:latin typeface="+mn-lt"/>
              </a:defRPr>
            </a:lvl8pPr>
            <a:lvl9pPr marL="2046890" indent="-141288" algn="l" rtl="0" eaLnBrk="1" fontAlgn="base" hangingPunct="1">
              <a:spcBef>
                <a:spcPct val="20000"/>
              </a:spcBef>
              <a:spcAft>
                <a:spcPct val="0"/>
              </a:spcAft>
              <a:buFont typeface="Wingdings" pitchFamily="2" charset="2"/>
              <a:buChar char="§"/>
              <a:defRPr sz="1197">
                <a:solidFill>
                  <a:schemeClr val="tx1"/>
                </a:solidFill>
                <a:latin typeface="+mn-lt"/>
              </a:defRPr>
            </a:lvl9pPr>
          </a:lstStyle>
          <a:p>
            <a:pPr defTabSz="914400"/>
            <a:endParaRPr lang="de-DE" kern="0" dirty="0" smtClean="0"/>
          </a:p>
          <a:p>
            <a:pPr defTabSz="914400"/>
            <a:endParaRPr lang="de-DE" kern="0" dirty="0" smtClean="0"/>
          </a:p>
          <a:p>
            <a:pPr defTabSz="914400"/>
            <a:endParaRPr lang="de-DE" kern="0" dirty="0" smtClean="0"/>
          </a:p>
          <a:p>
            <a:pPr defTabSz="914400"/>
            <a:endParaRPr lang="de-DE" kern="0" dirty="0" smtClean="0"/>
          </a:p>
          <a:p>
            <a:pPr defTabSz="914400"/>
            <a:endParaRPr lang="de-DE" kern="0" dirty="0" smtClean="0"/>
          </a:p>
          <a:p>
            <a:pPr defTabSz="914400"/>
            <a:endParaRPr lang="de-DE" kern="0" dirty="0" smtClean="0"/>
          </a:p>
          <a:p>
            <a:pPr defTabSz="914400"/>
            <a:endParaRPr lang="de-DE" kern="0" dirty="0" smtClean="0"/>
          </a:p>
          <a:p>
            <a:pPr defTabSz="914400"/>
            <a:endParaRPr lang="de-DE" kern="0" dirty="0" smtClean="0"/>
          </a:p>
          <a:p>
            <a:pPr defTabSz="914400"/>
            <a:endParaRPr lang="en-US" b="1" kern="0" dirty="0" smtClean="0">
              <a:solidFill>
                <a:srgbClr val="FF0000"/>
              </a:solidFill>
            </a:endParaRPr>
          </a:p>
          <a:p>
            <a:pPr defTabSz="914400"/>
            <a:r>
              <a:rPr lang="en-US" b="1" kern="0" dirty="0" smtClean="0">
                <a:solidFill>
                  <a:srgbClr val="FF0000"/>
                </a:solidFill>
              </a:rPr>
              <a:t>→ </a:t>
            </a:r>
            <a:r>
              <a:rPr lang="en-US" sz="1600" b="1" kern="0" dirty="0" smtClean="0">
                <a:solidFill>
                  <a:srgbClr val="FF0000"/>
                </a:solidFill>
              </a:rPr>
              <a:t>Open students’ eyes for new and exciting jobs in physics!</a:t>
            </a:r>
            <a:endParaRPr lang="de-DE" sz="1600" b="1" kern="0" dirty="0">
              <a:solidFill>
                <a:srgbClr val="FF0000"/>
              </a:solidFill>
            </a:endParaRPr>
          </a:p>
        </p:txBody>
      </p:sp>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0"/>
          </p:nvPr>
        </p:nvSpPr>
        <p:spPr/>
        <p:txBody>
          <a:bodyPr/>
          <a:lstStyle/>
          <a:p>
            <a:fld id="{20166E51-7DC7-7047-B811-A7233D3B7FD6}" type="slidenum">
              <a:rPr lang="de-DE" smtClean="0"/>
              <a:pPr/>
              <a:t>16</a:t>
            </a:fld>
            <a:endParaRPr lang="de-DE" dirty="0"/>
          </a:p>
        </p:txBody>
      </p:sp>
      <p:sp>
        <p:nvSpPr>
          <p:cNvPr id="4" name="Fußzeilenplatzhalter 3"/>
          <p:cNvSpPr>
            <a:spLocks noGrp="1"/>
          </p:cNvSpPr>
          <p:nvPr>
            <p:ph type="ftr" sz="quarter" idx="11"/>
          </p:nvPr>
        </p:nvSpPr>
        <p:spPr/>
        <p:txBody>
          <a:bodyPr/>
          <a:lstStyle/>
          <a:p>
            <a:r>
              <a:rPr lang="de-AT" smtClean="0"/>
              <a:t>Max Mustermann</a:t>
            </a:r>
            <a:endParaRPr lang="de-AT" dirty="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224" y="1352794"/>
            <a:ext cx="2796420" cy="27964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24731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Interest</a:t>
            </a:r>
            <a:endParaRPr lang="de-DE"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17</a:t>
            </a:fld>
            <a:endParaRPr lang="de-DE" dirty="0"/>
          </a:p>
        </p:txBody>
      </p:sp>
      <p:sp>
        <p:nvSpPr>
          <p:cNvPr id="4" name="Fußzeilenplatzhalter 3"/>
          <p:cNvSpPr>
            <a:spLocks noGrp="1"/>
          </p:cNvSpPr>
          <p:nvPr>
            <p:ph type="ftr" sz="quarter" idx="11"/>
          </p:nvPr>
        </p:nvSpPr>
        <p:spPr/>
        <p:txBody>
          <a:bodyPr/>
          <a:lstStyle/>
          <a:p>
            <a:r>
              <a:rPr lang="de-AT" smtClean="0"/>
              <a:t>Max Mustermann</a:t>
            </a:r>
            <a:endParaRPr lang="de-AT" dirty="0"/>
          </a:p>
        </p:txBody>
      </p:sp>
      <p:sp>
        <p:nvSpPr>
          <p:cNvPr id="5" name="Inhaltsplatzhalter 4"/>
          <p:cNvSpPr>
            <a:spLocks noGrp="1"/>
          </p:cNvSpPr>
          <p:nvPr>
            <p:ph sz="quarter" idx="12"/>
          </p:nvPr>
        </p:nvSpPr>
        <p:spPr/>
        <p:txBody>
          <a:bodyPr/>
          <a:lstStyle/>
          <a:p>
            <a:pPr marL="0" lvl="0" indent="0" defTabSz="389626" fontAlgn="auto">
              <a:lnSpc>
                <a:spcPct val="100000"/>
              </a:lnSpc>
              <a:spcBef>
                <a:spcPts val="0"/>
              </a:spcBef>
              <a:spcAft>
                <a:spcPts val="0"/>
              </a:spcAft>
              <a:defRPr/>
            </a:pPr>
            <a:r>
              <a:rPr lang="en-US" sz="1600" kern="1200" dirty="0" smtClean="0"/>
              <a:t>ROSE survey / PISA survey:</a:t>
            </a:r>
          </a:p>
          <a:p>
            <a:pPr marL="0" lvl="0" indent="0" defTabSz="389626" fontAlgn="auto">
              <a:lnSpc>
                <a:spcPct val="100000"/>
              </a:lnSpc>
              <a:spcBef>
                <a:spcPts val="0"/>
              </a:spcBef>
              <a:spcAft>
                <a:spcPts val="0"/>
              </a:spcAft>
              <a:defRPr/>
            </a:pPr>
            <a:r>
              <a:rPr lang="en-US" sz="1600" kern="1200" dirty="0" smtClean="0"/>
              <a:t>students are interested in learning science</a:t>
            </a:r>
          </a:p>
          <a:p>
            <a:pPr marL="0" lvl="0" indent="0" defTabSz="389626" fontAlgn="auto">
              <a:lnSpc>
                <a:spcPct val="100000"/>
              </a:lnSpc>
              <a:spcBef>
                <a:spcPts val="0"/>
              </a:spcBef>
              <a:spcAft>
                <a:spcPts val="0"/>
              </a:spcAft>
              <a:defRPr/>
            </a:pPr>
            <a:endParaRPr lang="en-US" sz="1600" kern="1200" dirty="0" smtClean="0"/>
          </a:p>
          <a:p>
            <a:pPr marL="0" lvl="0" indent="0" defTabSz="389626" fontAlgn="auto">
              <a:lnSpc>
                <a:spcPct val="100000"/>
              </a:lnSpc>
              <a:spcBef>
                <a:spcPts val="0"/>
              </a:spcBef>
              <a:spcAft>
                <a:spcPts val="0"/>
              </a:spcAft>
              <a:defRPr/>
            </a:pPr>
            <a:endParaRPr lang="en-US" sz="1600" kern="1200" dirty="0"/>
          </a:p>
          <a:p>
            <a:pPr marL="0" lvl="0" indent="0" defTabSz="389626" fontAlgn="auto">
              <a:lnSpc>
                <a:spcPct val="100000"/>
              </a:lnSpc>
              <a:spcBef>
                <a:spcPts val="0"/>
              </a:spcBef>
              <a:spcAft>
                <a:spcPts val="0"/>
              </a:spcAft>
              <a:defRPr/>
            </a:pPr>
            <a:r>
              <a:rPr lang="en-US" sz="1600" kern="1200" dirty="0" smtClean="0"/>
              <a:t>BUT: gender differences are greater than the OECD average</a:t>
            </a:r>
            <a:endParaRPr lang="de-DE" sz="1600" dirty="0"/>
          </a:p>
        </p:txBody>
      </p:sp>
      <p:sp>
        <p:nvSpPr>
          <p:cNvPr id="6" name="Textfeld 5"/>
          <p:cNvSpPr txBox="1"/>
          <p:nvPr/>
        </p:nvSpPr>
        <p:spPr>
          <a:xfrm>
            <a:off x="268335" y="2890682"/>
            <a:ext cx="6407768" cy="276999"/>
          </a:xfrm>
          <a:prstGeom prst="rect">
            <a:avLst/>
          </a:prstGeom>
          <a:noFill/>
        </p:spPr>
        <p:txBody>
          <a:bodyPr wrap="square" rtlCol="0">
            <a:spAutoFit/>
          </a:bodyPr>
          <a:lstStyle/>
          <a:p>
            <a:r>
              <a:rPr lang="de-DE" sz="1200" dirty="0" err="1" smtClean="0"/>
              <a:t>Sjøberg</a:t>
            </a:r>
            <a:r>
              <a:rPr lang="de-DE" sz="1200" dirty="0" smtClean="0"/>
              <a:t> &amp; Schreiner, </a:t>
            </a:r>
            <a:r>
              <a:rPr lang="de-DE" sz="1200" dirty="0"/>
              <a:t>2010; </a:t>
            </a:r>
            <a:r>
              <a:rPr lang="de-DE" sz="1200" dirty="0" err="1"/>
              <a:t>Holstermann</a:t>
            </a:r>
            <a:r>
              <a:rPr lang="de-DE" sz="1200" dirty="0"/>
              <a:t> </a:t>
            </a:r>
            <a:r>
              <a:rPr lang="de-DE" sz="1200" dirty="0" smtClean="0"/>
              <a:t>&amp; </a:t>
            </a:r>
            <a:r>
              <a:rPr lang="de-DE" sz="1200" dirty="0" err="1" smtClean="0"/>
              <a:t>Bögeholz</a:t>
            </a:r>
            <a:r>
              <a:rPr lang="de-DE" sz="1200" dirty="0" smtClean="0"/>
              <a:t>, 2007; Elster, 2007; OECD, 2016</a:t>
            </a:r>
            <a:endParaRPr lang="de-DE" sz="1200" dirty="0"/>
          </a:p>
        </p:txBody>
      </p:sp>
    </p:spTree>
    <p:extLst>
      <p:ext uri="{BB962C8B-B14F-4D97-AF65-F5344CB8AC3E}">
        <p14:creationId xmlns:p14="http://schemas.microsoft.com/office/powerpoint/2010/main" val="3806747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20166E51-7DC7-7047-B811-A7233D3B7FD6}" type="slidenum">
              <a:rPr lang="de-DE" smtClean="0"/>
              <a:pPr/>
              <a:t>18</a:t>
            </a:fld>
            <a:endParaRPr lang="de-DE" dirty="0"/>
          </a:p>
        </p:txBody>
      </p:sp>
      <p:sp>
        <p:nvSpPr>
          <p:cNvPr id="2" name="Titel 1"/>
          <p:cNvSpPr>
            <a:spLocks noGrp="1"/>
          </p:cNvSpPr>
          <p:nvPr>
            <p:ph type="title"/>
          </p:nvPr>
        </p:nvSpPr>
        <p:spPr/>
        <p:txBody>
          <a:bodyPr/>
          <a:lstStyle/>
          <a:p>
            <a:r>
              <a:rPr lang="de-DE" dirty="0" smtClean="0"/>
              <a:t>Interest</a:t>
            </a:r>
            <a:endParaRPr lang="de-DE" dirty="0"/>
          </a:p>
        </p:txBody>
      </p:sp>
      <p:sp>
        <p:nvSpPr>
          <p:cNvPr id="8" name="Rechteck 7"/>
          <p:cNvSpPr/>
          <p:nvPr/>
        </p:nvSpPr>
        <p:spPr>
          <a:xfrm>
            <a:off x="268334" y="1357910"/>
            <a:ext cx="6026140" cy="1677382"/>
          </a:xfrm>
          <a:prstGeom prst="rect">
            <a:avLst/>
          </a:prstGeom>
        </p:spPr>
        <p:txBody>
          <a:bodyPr wrap="square">
            <a:spAutoFit/>
          </a:bodyPr>
          <a:lstStyle/>
          <a:p>
            <a:r>
              <a:rPr lang="en-US" sz="1600" dirty="0" smtClean="0"/>
              <a:t>Boys </a:t>
            </a:r>
            <a:r>
              <a:rPr lang="en-US" sz="1600" dirty="0"/>
              <a:t>are more </a:t>
            </a:r>
            <a:r>
              <a:rPr lang="en-US" sz="1600" dirty="0" smtClean="0"/>
              <a:t>interested in physics </a:t>
            </a:r>
            <a:r>
              <a:rPr lang="en-US" sz="1600" dirty="0"/>
              <a:t>and </a:t>
            </a:r>
            <a:r>
              <a:rPr lang="en-US" sz="1600" dirty="0" smtClean="0"/>
              <a:t>chemistry, </a:t>
            </a:r>
          </a:p>
          <a:p>
            <a:r>
              <a:rPr lang="en-US" sz="1600" dirty="0" smtClean="0"/>
              <a:t>girls prefer biology. </a:t>
            </a:r>
          </a:p>
          <a:p>
            <a:r>
              <a:rPr lang="de-DE" sz="1200" dirty="0" smtClean="0"/>
              <a:t>								</a:t>
            </a:r>
            <a:r>
              <a:rPr lang="de-DE" sz="1200" dirty="0" err="1" smtClean="0"/>
              <a:t>Duit</a:t>
            </a:r>
            <a:r>
              <a:rPr lang="de-DE" sz="1200" dirty="0"/>
              <a:t>, </a:t>
            </a:r>
            <a:r>
              <a:rPr lang="de-DE" sz="1200" dirty="0" smtClean="0"/>
              <a:t>1997</a:t>
            </a:r>
            <a:r>
              <a:rPr lang="de-DE" sz="1200" dirty="0"/>
              <a:t>;</a:t>
            </a:r>
            <a:r>
              <a:rPr lang="de-DE" sz="1200" dirty="0" smtClean="0"/>
              <a:t> Krapp</a:t>
            </a:r>
            <a:r>
              <a:rPr lang="de-DE" sz="1200" dirty="0"/>
              <a:t>, </a:t>
            </a:r>
            <a:r>
              <a:rPr lang="de-DE" sz="1200" dirty="0" smtClean="0"/>
              <a:t>1998 </a:t>
            </a:r>
            <a:endParaRPr lang="en-US" sz="1200" dirty="0" smtClean="0"/>
          </a:p>
          <a:p>
            <a:endParaRPr lang="en-US" sz="1600" dirty="0"/>
          </a:p>
          <a:p>
            <a:r>
              <a:rPr lang="en-US" sz="1600" dirty="0"/>
              <a:t>T</a:t>
            </a:r>
            <a:r>
              <a:rPr lang="en-US" sz="1600" dirty="0" smtClean="0"/>
              <a:t>heir interest is </a:t>
            </a:r>
            <a:r>
              <a:rPr lang="en-US" sz="1600" dirty="0"/>
              <a:t>decreasing </a:t>
            </a:r>
            <a:r>
              <a:rPr lang="en-US" sz="1600" dirty="0" smtClean="0"/>
              <a:t>during their school history.</a:t>
            </a:r>
          </a:p>
          <a:p>
            <a:r>
              <a:rPr lang="de-DE" sz="1200" dirty="0" smtClean="0"/>
              <a:t>								Hoffmann &amp; </a:t>
            </a:r>
            <a:r>
              <a:rPr lang="de-DE" sz="1200" dirty="0" err="1"/>
              <a:t>Lehrke</a:t>
            </a:r>
            <a:r>
              <a:rPr lang="de-DE" sz="1200" dirty="0"/>
              <a:t>, </a:t>
            </a:r>
            <a:r>
              <a:rPr lang="de-DE" sz="1200" dirty="0" smtClean="0"/>
              <a:t>1986, </a:t>
            </a:r>
            <a:r>
              <a:rPr lang="de-DE" sz="1200" dirty="0"/>
              <a:t>Elster, </a:t>
            </a:r>
            <a:r>
              <a:rPr lang="de-DE" sz="1200" dirty="0" smtClean="0"/>
              <a:t>2005 </a:t>
            </a:r>
            <a:endParaRPr lang="en-US" sz="1200" dirty="0" smtClean="0"/>
          </a:p>
          <a:p>
            <a:endParaRPr lang="en-US" dirty="0"/>
          </a:p>
        </p:txBody>
      </p:sp>
    </p:spTree>
    <p:extLst>
      <p:ext uri="{BB962C8B-B14F-4D97-AF65-F5344CB8AC3E}">
        <p14:creationId xmlns:p14="http://schemas.microsoft.com/office/powerpoint/2010/main" val="219188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Interest</a:t>
            </a:r>
            <a:endParaRPr lang="de-DE"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19</a:t>
            </a:fld>
            <a:endParaRPr lang="de-DE" dirty="0"/>
          </a:p>
        </p:txBody>
      </p:sp>
      <p:sp>
        <p:nvSpPr>
          <p:cNvPr id="4" name="Fußzeilenplatzhalter 3"/>
          <p:cNvSpPr>
            <a:spLocks noGrp="1"/>
          </p:cNvSpPr>
          <p:nvPr>
            <p:ph type="ftr" sz="quarter" idx="11"/>
          </p:nvPr>
        </p:nvSpPr>
        <p:spPr/>
        <p:txBody>
          <a:bodyPr/>
          <a:lstStyle/>
          <a:p>
            <a:endParaRPr lang="de-AT" dirty="0"/>
          </a:p>
        </p:txBody>
      </p:sp>
      <p:sp>
        <p:nvSpPr>
          <p:cNvPr id="5" name="Inhaltsplatzhalter 4"/>
          <p:cNvSpPr>
            <a:spLocks noGrp="1"/>
          </p:cNvSpPr>
          <p:nvPr>
            <p:ph sz="quarter" idx="12"/>
          </p:nvPr>
        </p:nvSpPr>
        <p:spPr>
          <a:xfrm>
            <a:off x="311077" y="1170173"/>
            <a:ext cx="6213234" cy="2030227"/>
          </a:xfrm>
        </p:spPr>
        <p:txBody>
          <a:bodyPr/>
          <a:lstStyle/>
          <a:p>
            <a:r>
              <a:rPr lang="en-US" sz="1600" dirty="0"/>
              <a:t>The challenge for teaching is to </a:t>
            </a:r>
            <a:r>
              <a:rPr lang="en-US" sz="1600" dirty="0" smtClean="0"/>
              <a:t>catch </a:t>
            </a:r>
            <a:r>
              <a:rPr lang="en-US" sz="1600" dirty="0"/>
              <a:t>"situational interest" and "hold" </a:t>
            </a:r>
            <a:r>
              <a:rPr lang="en-US" sz="1600" dirty="0" smtClean="0"/>
              <a:t>it for so </a:t>
            </a:r>
            <a:r>
              <a:rPr lang="en-US" sz="1600" dirty="0"/>
              <a:t>long that </a:t>
            </a:r>
            <a:r>
              <a:rPr lang="en-US" sz="1600" dirty="0" smtClean="0"/>
              <a:t>“individual interest” in science (in class, as well as in </a:t>
            </a:r>
            <a:r>
              <a:rPr lang="en-US" sz="1600" dirty="0"/>
              <a:t>further </a:t>
            </a:r>
            <a:r>
              <a:rPr lang="en-US" sz="1600" dirty="0" smtClean="0"/>
              <a:t>education and </a:t>
            </a:r>
            <a:r>
              <a:rPr lang="en-US" sz="1600" dirty="0"/>
              <a:t>professions</a:t>
            </a:r>
            <a:r>
              <a:rPr lang="en-US" sz="1600" dirty="0" smtClean="0"/>
              <a:t>)</a:t>
            </a:r>
            <a:r>
              <a:rPr lang="en-US" sz="1600" dirty="0"/>
              <a:t> can </a:t>
            </a:r>
            <a:r>
              <a:rPr lang="en-US" sz="1600" dirty="0" smtClean="0"/>
              <a:t>arises. </a:t>
            </a:r>
            <a:endParaRPr lang="en-US" sz="1600" dirty="0"/>
          </a:p>
          <a:p>
            <a:r>
              <a:rPr lang="de-DE" sz="1200" dirty="0" smtClean="0"/>
              <a:t>					Krapp 2002; </a:t>
            </a:r>
            <a:r>
              <a:rPr lang="de-DE" sz="1200" dirty="0"/>
              <a:t>Alexander &amp; </a:t>
            </a:r>
            <a:r>
              <a:rPr lang="de-DE" sz="1200" dirty="0" err="1"/>
              <a:t>Jetton</a:t>
            </a:r>
            <a:r>
              <a:rPr lang="de-DE" sz="1200" dirty="0"/>
              <a:t> </a:t>
            </a:r>
            <a:r>
              <a:rPr lang="de-DE" sz="1200" dirty="0" smtClean="0"/>
              <a:t>1996</a:t>
            </a:r>
          </a:p>
          <a:p>
            <a:endParaRPr lang="de-DE" dirty="0"/>
          </a:p>
          <a:p>
            <a:endParaRPr lang="de-DE" dirty="0" smtClean="0"/>
          </a:p>
          <a:p>
            <a:endParaRPr lang="de-DE" dirty="0"/>
          </a:p>
          <a:p>
            <a:endParaRPr lang="de-DE" dirty="0" smtClean="0"/>
          </a:p>
          <a:p>
            <a:endParaRPr lang="de-DE" dirty="0" smtClean="0"/>
          </a:p>
          <a:p>
            <a:r>
              <a:rPr lang="de-DE" dirty="0" smtClean="0"/>
              <a:t>						      </a:t>
            </a:r>
            <a:r>
              <a:rPr lang="de-DE" sz="1200" dirty="0" smtClean="0"/>
              <a:t>Krapp, 2002</a:t>
            </a:r>
            <a:endParaRPr lang="de-DE" sz="1200" dirty="0"/>
          </a:p>
        </p:txBody>
      </p:sp>
      <p:sp>
        <p:nvSpPr>
          <p:cNvPr id="8" name="Textfeld 7"/>
          <p:cNvSpPr txBox="1"/>
          <p:nvPr/>
        </p:nvSpPr>
        <p:spPr>
          <a:xfrm>
            <a:off x="546755" y="2611225"/>
            <a:ext cx="1696824" cy="55399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de-DE" dirty="0" smtClean="0">
                <a:ln w="0"/>
                <a:solidFill>
                  <a:schemeClr val="tx1"/>
                </a:solidFill>
                <a:effectLst>
                  <a:outerShdw blurRad="38100" dist="19050" dir="2700000" algn="tl" rotWithShape="0">
                    <a:schemeClr val="dk1">
                      <a:alpha val="40000"/>
                    </a:schemeClr>
                  </a:outerShdw>
                </a:effectLst>
              </a:rPr>
              <a:t>Interest </a:t>
            </a:r>
            <a:r>
              <a:rPr lang="de-DE" dirty="0" err="1" smtClean="0">
                <a:ln w="0"/>
                <a:solidFill>
                  <a:schemeClr val="tx1"/>
                </a:solidFill>
                <a:effectLst>
                  <a:outerShdw blurRad="38100" dist="19050" dir="2700000" algn="tl" rotWithShape="0">
                    <a:schemeClr val="dk1">
                      <a:alpha val="40000"/>
                    </a:schemeClr>
                  </a:outerShdw>
                </a:effectLst>
              </a:rPr>
              <a:t>of</a:t>
            </a:r>
            <a:r>
              <a:rPr lang="de-DE" dirty="0" smtClean="0">
                <a:ln w="0"/>
                <a:solidFill>
                  <a:schemeClr val="tx1"/>
                </a:solidFill>
                <a:effectLst>
                  <a:outerShdw blurRad="38100" dist="19050" dir="2700000" algn="tl" rotWithShape="0">
                    <a:schemeClr val="dk1">
                      <a:alpha val="40000"/>
                    </a:schemeClr>
                  </a:outerShdw>
                </a:effectLst>
              </a:rPr>
              <a:t> </a:t>
            </a:r>
            <a:r>
              <a:rPr lang="de-DE" dirty="0" err="1" smtClean="0">
                <a:ln w="0"/>
                <a:solidFill>
                  <a:schemeClr val="tx1"/>
                </a:solidFill>
                <a:effectLst>
                  <a:outerShdw blurRad="38100" dist="19050" dir="2700000" algn="tl" rotWithShape="0">
                    <a:schemeClr val="dk1">
                      <a:alpha val="40000"/>
                    </a:schemeClr>
                  </a:outerShdw>
                </a:effectLst>
              </a:rPr>
              <a:t>the</a:t>
            </a:r>
            <a:r>
              <a:rPr lang="de-DE" dirty="0" smtClean="0">
                <a:ln w="0"/>
                <a:solidFill>
                  <a:schemeClr val="tx1"/>
                </a:solidFill>
                <a:effectLst>
                  <a:outerShdw blurRad="38100" dist="19050" dir="2700000" algn="tl" rotWithShape="0">
                    <a:schemeClr val="dk1">
                      <a:alpha val="40000"/>
                    </a:schemeClr>
                  </a:outerShdw>
                </a:effectLst>
              </a:rPr>
              <a:t> </a:t>
            </a:r>
            <a:r>
              <a:rPr lang="de-DE" dirty="0" err="1" smtClean="0">
                <a:ln w="0"/>
                <a:solidFill>
                  <a:schemeClr val="tx1"/>
                </a:solidFill>
                <a:effectLst>
                  <a:outerShdw blurRad="38100" dist="19050" dir="2700000" algn="tl" rotWithShape="0">
                    <a:schemeClr val="dk1">
                      <a:alpha val="40000"/>
                    </a:schemeClr>
                  </a:outerShdw>
                </a:effectLst>
              </a:rPr>
              <a:t>student</a:t>
            </a:r>
            <a:endParaRPr lang="de-DE" dirty="0">
              <a:ln w="0"/>
              <a:solidFill>
                <a:schemeClr val="tx1"/>
              </a:solidFill>
              <a:effectLst>
                <a:outerShdw blurRad="38100" dist="19050" dir="2700000" algn="tl" rotWithShape="0">
                  <a:schemeClr val="dk1">
                    <a:alpha val="40000"/>
                  </a:schemeClr>
                </a:outerShdw>
              </a:effectLst>
            </a:endParaRPr>
          </a:p>
        </p:txBody>
      </p:sp>
      <p:sp>
        <p:nvSpPr>
          <p:cNvPr id="9" name="Textfeld 8"/>
          <p:cNvSpPr txBox="1"/>
          <p:nvPr/>
        </p:nvSpPr>
        <p:spPr>
          <a:xfrm>
            <a:off x="546755" y="3608446"/>
            <a:ext cx="1696824" cy="7848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de-DE" dirty="0" err="1" smtClean="0">
                <a:ln w="0"/>
                <a:solidFill>
                  <a:schemeClr val="tx1"/>
                </a:solidFill>
                <a:effectLst>
                  <a:outerShdw blurRad="38100" dist="19050" dir="2700000" algn="tl" rotWithShape="0">
                    <a:schemeClr val="dk1">
                      <a:alpha val="40000"/>
                    </a:schemeClr>
                  </a:outerShdw>
                </a:effectLst>
              </a:rPr>
              <a:t>Interestingness</a:t>
            </a:r>
            <a:r>
              <a:rPr lang="de-DE" dirty="0" smtClean="0">
                <a:ln w="0"/>
                <a:solidFill>
                  <a:schemeClr val="tx1"/>
                </a:solidFill>
                <a:effectLst>
                  <a:outerShdw blurRad="38100" dist="19050" dir="2700000" algn="tl" rotWithShape="0">
                    <a:schemeClr val="dk1">
                      <a:alpha val="40000"/>
                    </a:schemeClr>
                  </a:outerShdw>
                </a:effectLst>
              </a:rPr>
              <a:t> </a:t>
            </a:r>
            <a:r>
              <a:rPr lang="de-DE" dirty="0" err="1" smtClean="0">
                <a:ln w="0"/>
                <a:solidFill>
                  <a:schemeClr val="tx1"/>
                </a:solidFill>
                <a:effectLst>
                  <a:outerShdw blurRad="38100" dist="19050" dir="2700000" algn="tl" rotWithShape="0">
                    <a:schemeClr val="dk1">
                      <a:alpha val="40000"/>
                    </a:schemeClr>
                  </a:outerShdw>
                </a:effectLst>
              </a:rPr>
              <a:t>of</a:t>
            </a:r>
            <a:r>
              <a:rPr lang="de-DE" dirty="0" smtClean="0">
                <a:ln w="0"/>
                <a:solidFill>
                  <a:schemeClr val="tx1"/>
                </a:solidFill>
                <a:effectLst>
                  <a:outerShdw blurRad="38100" dist="19050" dir="2700000" algn="tl" rotWithShape="0">
                    <a:schemeClr val="dk1">
                      <a:alpha val="40000"/>
                    </a:schemeClr>
                  </a:outerShdw>
                </a:effectLst>
              </a:rPr>
              <a:t> </a:t>
            </a:r>
            <a:r>
              <a:rPr lang="de-DE" dirty="0" err="1" smtClean="0">
                <a:ln w="0"/>
                <a:solidFill>
                  <a:schemeClr val="tx1"/>
                </a:solidFill>
                <a:effectLst>
                  <a:outerShdw blurRad="38100" dist="19050" dir="2700000" algn="tl" rotWithShape="0">
                    <a:schemeClr val="dk1">
                      <a:alpha val="40000"/>
                    </a:schemeClr>
                  </a:outerShdw>
                </a:effectLst>
              </a:rPr>
              <a:t>the</a:t>
            </a:r>
            <a:r>
              <a:rPr lang="de-DE" dirty="0" smtClean="0">
                <a:ln w="0"/>
                <a:solidFill>
                  <a:schemeClr val="tx1"/>
                </a:solidFill>
                <a:effectLst>
                  <a:outerShdw blurRad="38100" dist="19050" dir="2700000" algn="tl" rotWithShape="0">
                    <a:schemeClr val="dk1">
                      <a:alpha val="40000"/>
                    </a:schemeClr>
                  </a:outerShdw>
                </a:effectLst>
              </a:rPr>
              <a:t> </a:t>
            </a:r>
            <a:r>
              <a:rPr lang="de-DE" dirty="0" err="1" smtClean="0">
                <a:ln w="0"/>
                <a:solidFill>
                  <a:schemeClr val="tx1"/>
                </a:solidFill>
                <a:effectLst>
                  <a:outerShdw blurRad="38100" dist="19050" dir="2700000" algn="tl" rotWithShape="0">
                    <a:schemeClr val="dk1">
                      <a:alpha val="40000"/>
                    </a:schemeClr>
                  </a:outerShdw>
                </a:effectLst>
              </a:rPr>
              <a:t>subject</a:t>
            </a:r>
            <a:endParaRPr lang="de-DE" dirty="0" smtClean="0">
              <a:ln w="0"/>
              <a:solidFill>
                <a:schemeClr val="tx1"/>
              </a:solidFill>
              <a:effectLst>
                <a:outerShdw blurRad="38100" dist="19050" dir="2700000" algn="tl" rotWithShape="0">
                  <a:schemeClr val="dk1">
                    <a:alpha val="40000"/>
                  </a:schemeClr>
                </a:outerShdw>
              </a:effectLst>
            </a:endParaRPr>
          </a:p>
          <a:p>
            <a:r>
              <a:rPr lang="de-DE" dirty="0" smtClean="0">
                <a:ln w="0"/>
                <a:solidFill>
                  <a:schemeClr val="tx1"/>
                </a:solidFill>
                <a:effectLst>
                  <a:outerShdw blurRad="38100" dist="19050" dir="2700000" algn="tl" rotWithShape="0">
                    <a:schemeClr val="dk1">
                      <a:alpha val="40000"/>
                    </a:schemeClr>
                  </a:outerShdw>
                </a:effectLst>
              </a:rPr>
              <a:t>(</a:t>
            </a:r>
            <a:r>
              <a:rPr lang="de-DE" dirty="0" err="1" smtClean="0">
                <a:ln w="0"/>
                <a:solidFill>
                  <a:schemeClr val="tx1"/>
                </a:solidFill>
                <a:effectLst>
                  <a:outerShdw blurRad="38100" dist="19050" dir="2700000" algn="tl" rotWithShape="0">
                    <a:schemeClr val="dk1">
                      <a:alpha val="40000"/>
                    </a:schemeClr>
                  </a:outerShdw>
                </a:effectLst>
              </a:rPr>
              <a:t>content</a:t>
            </a:r>
            <a:r>
              <a:rPr lang="de-DE" dirty="0" smtClean="0">
                <a:ln w="0"/>
                <a:solidFill>
                  <a:schemeClr val="tx1"/>
                </a:solidFill>
                <a:effectLst>
                  <a:outerShdw blurRad="38100" dist="19050" dir="2700000" algn="tl" rotWithShape="0">
                    <a:schemeClr val="dk1">
                      <a:alpha val="40000"/>
                    </a:schemeClr>
                  </a:outerShdw>
                </a:effectLst>
              </a:rPr>
              <a:t>, </a:t>
            </a:r>
            <a:r>
              <a:rPr lang="de-DE" dirty="0" err="1" smtClean="0">
                <a:ln w="0"/>
                <a:solidFill>
                  <a:schemeClr val="tx1"/>
                </a:solidFill>
                <a:effectLst>
                  <a:outerShdw blurRad="38100" dist="19050" dir="2700000" algn="tl" rotWithShape="0">
                    <a:schemeClr val="dk1">
                      <a:alpha val="40000"/>
                    </a:schemeClr>
                  </a:outerShdw>
                </a:effectLst>
              </a:rPr>
              <a:t>context</a:t>
            </a:r>
            <a:r>
              <a:rPr lang="de-DE" dirty="0" smtClean="0">
                <a:ln w="0"/>
                <a:solidFill>
                  <a:schemeClr val="tx1"/>
                </a:solidFill>
                <a:effectLst>
                  <a:outerShdw blurRad="38100" dist="19050" dir="2700000" algn="tl" rotWithShape="0">
                    <a:schemeClr val="dk1">
                      <a:alpha val="40000"/>
                    </a:schemeClr>
                  </a:outerShdw>
                </a:effectLst>
              </a:rPr>
              <a:t>)</a:t>
            </a:r>
            <a:endParaRPr lang="de-DE" dirty="0">
              <a:ln w="0"/>
              <a:solidFill>
                <a:schemeClr val="tx1"/>
              </a:solidFill>
              <a:effectLst>
                <a:outerShdw blurRad="38100" dist="19050" dir="2700000" algn="tl" rotWithShape="0">
                  <a:schemeClr val="dk1">
                    <a:alpha val="40000"/>
                  </a:schemeClr>
                </a:outerShdw>
              </a:effectLst>
            </a:endParaRPr>
          </a:p>
        </p:txBody>
      </p:sp>
      <p:sp>
        <p:nvSpPr>
          <p:cNvPr id="10" name="Textfeld 9"/>
          <p:cNvSpPr txBox="1"/>
          <p:nvPr/>
        </p:nvSpPr>
        <p:spPr>
          <a:xfrm>
            <a:off x="2810757" y="3048482"/>
            <a:ext cx="1271048" cy="55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dirty="0" err="1" smtClean="0">
                <a:ln w="0"/>
                <a:solidFill>
                  <a:schemeClr val="tx1"/>
                </a:solidFill>
                <a:effectLst>
                  <a:outerShdw blurRad="38100" dist="19050" dir="2700000" algn="tl" rotWithShape="0">
                    <a:schemeClr val="dk1">
                      <a:alpha val="40000"/>
                    </a:schemeClr>
                  </a:outerShdw>
                </a:effectLst>
              </a:rPr>
              <a:t>Situational</a:t>
            </a:r>
            <a:r>
              <a:rPr lang="de-DE" dirty="0" smtClean="0">
                <a:ln w="0"/>
                <a:solidFill>
                  <a:schemeClr val="tx1"/>
                </a:solidFill>
                <a:effectLst>
                  <a:outerShdw blurRad="38100" dist="19050" dir="2700000" algn="tl" rotWithShape="0">
                    <a:schemeClr val="dk1">
                      <a:alpha val="40000"/>
                    </a:schemeClr>
                  </a:outerShdw>
                </a:effectLst>
              </a:rPr>
              <a:t> </a:t>
            </a:r>
            <a:r>
              <a:rPr lang="de-DE" dirty="0" err="1" smtClean="0">
                <a:ln w="0"/>
                <a:solidFill>
                  <a:schemeClr val="tx1"/>
                </a:solidFill>
                <a:effectLst>
                  <a:outerShdw blurRad="38100" dist="19050" dir="2700000" algn="tl" rotWithShape="0">
                    <a:schemeClr val="dk1">
                      <a:alpha val="40000"/>
                    </a:schemeClr>
                  </a:outerShdw>
                </a:effectLst>
              </a:rPr>
              <a:t>interest</a:t>
            </a:r>
            <a:endParaRPr lang="de-DE" dirty="0">
              <a:ln w="0"/>
              <a:solidFill>
                <a:schemeClr val="tx1"/>
              </a:solidFill>
              <a:effectLst>
                <a:outerShdw blurRad="38100" dist="19050" dir="2700000" algn="tl" rotWithShape="0">
                  <a:schemeClr val="dk1">
                    <a:alpha val="40000"/>
                  </a:schemeClr>
                </a:outerShdw>
              </a:effectLst>
            </a:endParaRPr>
          </a:p>
        </p:txBody>
      </p:sp>
      <p:sp>
        <p:nvSpPr>
          <p:cNvPr id="11" name="Textfeld 10"/>
          <p:cNvSpPr txBox="1"/>
          <p:nvPr/>
        </p:nvSpPr>
        <p:spPr>
          <a:xfrm>
            <a:off x="5035493" y="3048482"/>
            <a:ext cx="1271048" cy="55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dirty="0" smtClean="0">
                <a:ln w="0"/>
                <a:solidFill>
                  <a:schemeClr val="tx1"/>
                </a:solidFill>
                <a:effectLst>
                  <a:outerShdw blurRad="38100" dist="19050" dir="2700000" algn="tl" rotWithShape="0">
                    <a:schemeClr val="dk1">
                      <a:alpha val="40000"/>
                    </a:schemeClr>
                  </a:outerShdw>
                </a:effectLst>
              </a:rPr>
              <a:t>Individual </a:t>
            </a:r>
            <a:r>
              <a:rPr lang="de-DE" dirty="0" err="1" smtClean="0">
                <a:ln w="0"/>
                <a:solidFill>
                  <a:schemeClr val="tx1"/>
                </a:solidFill>
                <a:effectLst>
                  <a:outerShdw blurRad="38100" dist="19050" dir="2700000" algn="tl" rotWithShape="0">
                    <a:schemeClr val="dk1">
                      <a:alpha val="40000"/>
                    </a:schemeClr>
                  </a:outerShdw>
                </a:effectLst>
              </a:rPr>
              <a:t>interest</a:t>
            </a:r>
            <a:endParaRPr lang="de-DE" dirty="0">
              <a:ln w="0"/>
              <a:solidFill>
                <a:schemeClr val="tx1"/>
              </a:solidFill>
              <a:effectLst>
                <a:outerShdw blurRad="38100" dist="19050" dir="2700000" algn="tl" rotWithShape="0">
                  <a:schemeClr val="dk1">
                    <a:alpha val="40000"/>
                  </a:schemeClr>
                </a:outerShdw>
              </a:effectLst>
            </a:endParaRPr>
          </a:p>
        </p:txBody>
      </p:sp>
      <p:cxnSp>
        <p:nvCxnSpPr>
          <p:cNvPr id="13" name="Gekrümmter Verbinder 12"/>
          <p:cNvCxnSpPr>
            <a:stCxn id="8" idx="2"/>
            <a:endCxn id="10" idx="1"/>
          </p:cNvCxnSpPr>
          <p:nvPr/>
        </p:nvCxnSpPr>
        <p:spPr>
          <a:xfrm rot="16200000" flipH="1">
            <a:off x="2022833" y="2537557"/>
            <a:ext cx="160258" cy="1415590"/>
          </a:xfrm>
          <a:prstGeom prst="curvedConnector2">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8" name="Gekrümmter Verbinder 17"/>
          <p:cNvCxnSpPr/>
          <p:nvPr/>
        </p:nvCxnSpPr>
        <p:spPr>
          <a:xfrm rot="5400000" flipH="1" flipV="1">
            <a:off x="2029117" y="2817221"/>
            <a:ext cx="169685" cy="1415590"/>
          </a:xfrm>
          <a:prstGeom prst="curvedConnector2">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9" name="Gekrümmter Verbinder 18"/>
          <p:cNvCxnSpPr/>
          <p:nvPr/>
        </p:nvCxnSpPr>
        <p:spPr>
          <a:xfrm flipV="1">
            <a:off x="4081806" y="3330194"/>
            <a:ext cx="953687" cy="1"/>
          </a:xfrm>
          <a:prstGeom prst="curvedConnector3">
            <a:avLst>
              <a:gd name="adj1" fmla="val 50000"/>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51919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0"/>
          </p:nvPr>
        </p:nvSpPr>
        <p:spPr/>
        <p:txBody>
          <a:bodyPr/>
          <a:lstStyle/>
          <a:p>
            <a:fld id="{20166E51-7DC7-7047-B811-A7233D3B7FD6}" type="slidenum">
              <a:rPr lang="de-DE" smtClean="0"/>
              <a:pPr/>
              <a:t>2</a:t>
            </a:fld>
            <a:endParaRPr lang="de-DE" dirty="0"/>
          </a:p>
        </p:txBody>
      </p:sp>
      <p:sp>
        <p:nvSpPr>
          <p:cNvPr id="4" name="Fußzeilenplatzhalter 3"/>
          <p:cNvSpPr>
            <a:spLocks noGrp="1"/>
          </p:cNvSpPr>
          <p:nvPr>
            <p:ph type="ftr" sz="quarter" idx="11"/>
          </p:nvPr>
        </p:nvSpPr>
        <p:spPr/>
        <p:txBody>
          <a:bodyPr/>
          <a:lstStyle/>
          <a:p>
            <a:endParaRPr lang="de-AT" dirty="0"/>
          </a:p>
        </p:txBody>
      </p:sp>
      <p:sp>
        <p:nvSpPr>
          <p:cNvPr id="5" name="Inhaltsplatzhalter 4"/>
          <p:cNvSpPr>
            <a:spLocks noGrp="1"/>
          </p:cNvSpPr>
          <p:nvPr>
            <p:ph sz="quarter" idx="12"/>
          </p:nvPr>
        </p:nvSpPr>
        <p:spPr/>
        <p:txBody>
          <a:bodyPr/>
          <a:lstStyle/>
          <a:p>
            <a:endParaRPr lang="de-DE" dirty="0" smtClean="0"/>
          </a:p>
          <a:p>
            <a:endParaRPr lang="de-DE" dirty="0"/>
          </a:p>
          <a:p>
            <a:endParaRPr lang="de-DE" dirty="0" smtClean="0"/>
          </a:p>
          <a:p>
            <a:endParaRPr lang="de-DE" dirty="0"/>
          </a:p>
        </p:txBody>
      </p:sp>
      <p:sp>
        <p:nvSpPr>
          <p:cNvPr id="7" name="Textfeld 6"/>
          <p:cNvSpPr txBox="1"/>
          <p:nvPr/>
        </p:nvSpPr>
        <p:spPr>
          <a:xfrm>
            <a:off x="268334" y="4388579"/>
            <a:ext cx="2052079" cy="276999"/>
          </a:xfrm>
          <a:prstGeom prst="rect">
            <a:avLst/>
          </a:prstGeom>
          <a:noFill/>
        </p:spPr>
        <p:txBody>
          <a:bodyPr wrap="square" rtlCol="0">
            <a:spAutoFit/>
          </a:bodyPr>
          <a:lstStyle/>
          <a:p>
            <a:r>
              <a:rPr lang="de-DE" sz="1200" dirty="0" err="1" smtClean="0"/>
              <a:t>Sjøberg</a:t>
            </a:r>
            <a:r>
              <a:rPr lang="de-DE" sz="1200" dirty="0" smtClean="0"/>
              <a:t> &amp; Schreiner, 2010</a:t>
            </a:r>
            <a:endParaRPr lang="de-DE" sz="1200" dirty="0"/>
          </a:p>
        </p:txBody>
      </p:sp>
      <p:pic>
        <p:nvPicPr>
          <p:cNvPr id="8" name="Grafik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3733" y="1187549"/>
            <a:ext cx="4648603" cy="3600762"/>
          </a:xfrm>
          <a:prstGeom prst="rect">
            <a:avLst/>
          </a:prstGeom>
        </p:spPr>
      </p:pic>
    </p:spTree>
    <p:extLst>
      <p:ext uri="{BB962C8B-B14F-4D97-AF65-F5344CB8AC3E}">
        <p14:creationId xmlns:p14="http://schemas.microsoft.com/office/powerpoint/2010/main" val="3661874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20166E51-7DC7-7047-B811-A7233D3B7FD6}" type="slidenum">
              <a:rPr lang="de-DE" smtClean="0"/>
              <a:pPr/>
              <a:t>20</a:t>
            </a:fld>
            <a:endParaRPr lang="de-DE" dirty="0"/>
          </a:p>
        </p:txBody>
      </p:sp>
      <p:sp>
        <p:nvSpPr>
          <p:cNvPr id="2" name="Titel 1"/>
          <p:cNvSpPr>
            <a:spLocks noGrp="1"/>
          </p:cNvSpPr>
          <p:nvPr>
            <p:ph type="title"/>
          </p:nvPr>
        </p:nvSpPr>
        <p:spPr/>
        <p:txBody>
          <a:bodyPr/>
          <a:lstStyle/>
          <a:p>
            <a:r>
              <a:rPr lang="de-DE" dirty="0" smtClean="0"/>
              <a:t>Interest</a:t>
            </a:r>
            <a:endParaRPr lang="de-DE" dirty="0"/>
          </a:p>
        </p:txBody>
      </p:sp>
      <p:sp>
        <p:nvSpPr>
          <p:cNvPr id="8" name="Rechteck 7"/>
          <p:cNvSpPr/>
          <p:nvPr/>
        </p:nvSpPr>
        <p:spPr>
          <a:xfrm>
            <a:off x="268334" y="1357910"/>
            <a:ext cx="6026140" cy="2231380"/>
          </a:xfrm>
          <a:prstGeom prst="rect">
            <a:avLst/>
          </a:prstGeom>
        </p:spPr>
        <p:txBody>
          <a:bodyPr wrap="square">
            <a:spAutoFit/>
          </a:bodyPr>
          <a:lstStyle/>
          <a:p>
            <a:r>
              <a:rPr lang="en-US" sz="1600" dirty="0" smtClean="0"/>
              <a:t>combination of content </a:t>
            </a:r>
            <a:r>
              <a:rPr lang="en-US" sz="1600" dirty="0"/>
              <a:t>and context as </a:t>
            </a:r>
            <a:r>
              <a:rPr lang="en-US" sz="1600" dirty="0" smtClean="0"/>
              <a:t>a key factor :</a:t>
            </a:r>
          </a:p>
          <a:p>
            <a:endParaRPr lang="en-US" sz="1600" dirty="0" smtClean="0"/>
          </a:p>
          <a:p>
            <a:r>
              <a:rPr lang="en-US" sz="1600" dirty="0"/>
              <a:t>Scientific contents can once again be brought into the focus of the learners, if they are embedded in </a:t>
            </a:r>
            <a:r>
              <a:rPr lang="en-US" sz="1600" dirty="0" smtClean="0"/>
              <a:t>contexts </a:t>
            </a:r>
            <a:r>
              <a:rPr lang="en-US" sz="1600" dirty="0"/>
              <a:t>that are interesting and relevant for them.</a:t>
            </a:r>
          </a:p>
          <a:p>
            <a:endParaRPr lang="en-US" sz="1600" dirty="0" smtClean="0"/>
          </a:p>
          <a:p>
            <a:endParaRPr lang="en-US" dirty="0"/>
          </a:p>
          <a:p>
            <a:r>
              <a:rPr lang="en-US" sz="1200" dirty="0" err="1" smtClean="0"/>
              <a:t>Sjøberg</a:t>
            </a:r>
            <a:r>
              <a:rPr lang="en-US" sz="1200" dirty="0" smtClean="0"/>
              <a:t>, 2000; </a:t>
            </a:r>
            <a:r>
              <a:rPr lang="de-DE" sz="1200" dirty="0" smtClean="0"/>
              <a:t>Hoffmann, Häußler, Lehrke,1998; </a:t>
            </a:r>
            <a:r>
              <a:rPr lang="de-DE" sz="1200" dirty="0" err="1"/>
              <a:t>Sjøberg</a:t>
            </a:r>
            <a:r>
              <a:rPr lang="de-DE" sz="1200" dirty="0"/>
              <a:t> &amp; Schreiner, 2010</a:t>
            </a:r>
            <a:endParaRPr lang="de-DE" sz="1200" dirty="0" smtClean="0"/>
          </a:p>
          <a:p>
            <a:endParaRPr lang="de-DE" sz="1600" dirty="0"/>
          </a:p>
        </p:txBody>
      </p:sp>
    </p:spTree>
    <p:extLst>
      <p:ext uri="{BB962C8B-B14F-4D97-AF65-F5344CB8AC3E}">
        <p14:creationId xmlns:p14="http://schemas.microsoft.com/office/powerpoint/2010/main" val="2618090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20166E51-7DC7-7047-B811-A7233D3B7FD6}" type="slidenum">
              <a:rPr lang="de-DE" smtClean="0"/>
              <a:pPr/>
              <a:t>21</a:t>
            </a:fld>
            <a:endParaRPr lang="de-DE" dirty="0"/>
          </a:p>
        </p:txBody>
      </p:sp>
      <p:sp>
        <p:nvSpPr>
          <p:cNvPr id="2" name="Titel 1"/>
          <p:cNvSpPr>
            <a:spLocks noGrp="1"/>
          </p:cNvSpPr>
          <p:nvPr>
            <p:ph type="title"/>
          </p:nvPr>
        </p:nvSpPr>
        <p:spPr/>
        <p:txBody>
          <a:bodyPr/>
          <a:lstStyle/>
          <a:p>
            <a:r>
              <a:rPr lang="de-DE" dirty="0" smtClean="0"/>
              <a:t>Interest</a:t>
            </a:r>
            <a:endParaRPr lang="de-DE" dirty="0"/>
          </a:p>
        </p:txBody>
      </p:sp>
      <p:sp>
        <p:nvSpPr>
          <p:cNvPr id="8" name="Rechteck 7"/>
          <p:cNvSpPr/>
          <p:nvPr/>
        </p:nvSpPr>
        <p:spPr>
          <a:xfrm>
            <a:off x="268334" y="1357910"/>
            <a:ext cx="6026140" cy="1261884"/>
          </a:xfrm>
          <a:prstGeom prst="rect">
            <a:avLst/>
          </a:prstGeom>
        </p:spPr>
        <p:txBody>
          <a:bodyPr wrap="square">
            <a:spAutoFit/>
          </a:bodyPr>
          <a:lstStyle/>
          <a:p>
            <a:endParaRPr lang="de-DE" dirty="0" smtClean="0"/>
          </a:p>
          <a:p>
            <a:endParaRPr lang="de-DE" dirty="0" smtClean="0"/>
          </a:p>
          <a:p>
            <a:r>
              <a:rPr lang="de-DE" sz="1600" b="1" dirty="0" err="1" smtClean="0"/>
              <a:t>Which</a:t>
            </a:r>
            <a:r>
              <a:rPr lang="de-DE" sz="1600" b="1" dirty="0" smtClean="0"/>
              <a:t> </a:t>
            </a:r>
            <a:r>
              <a:rPr lang="de-DE" sz="1600" b="1" dirty="0" err="1" smtClean="0"/>
              <a:t>are</a:t>
            </a:r>
            <a:r>
              <a:rPr lang="de-DE" sz="1600" b="1" dirty="0"/>
              <a:t> </a:t>
            </a:r>
            <a:r>
              <a:rPr lang="de-DE" sz="1600" b="1" dirty="0" smtClean="0"/>
              <a:t>such </a:t>
            </a:r>
            <a:r>
              <a:rPr lang="de-DE" sz="1600" b="1" dirty="0" err="1" smtClean="0"/>
              <a:t>interesting</a:t>
            </a:r>
            <a:r>
              <a:rPr lang="de-DE" sz="1600" b="1" dirty="0" smtClean="0"/>
              <a:t> </a:t>
            </a:r>
            <a:r>
              <a:rPr lang="de-DE" sz="1600" b="1" dirty="0" err="1" smtClean="0"/>
              <a:t>and</a:t>
            </a:r>
            <a:r>
              <a:rPr lang="de-DE" sz="1600" b="1" dirty="0" smtClean="0"/>
              <a:t> relevant </a:t>
            </a:r>
            <a:r>
              <a:rPr lang="de-DE" sz="1600" b="1" dirty="0" err="1" smtClean="0"/>
              <a:t>contexts</a:t>
            </a:r>
            <a:r>
              <a:rPr lang="de-DE" sz="1600" b="1" dirty="0" smtClean="0"/>
              <a:t>?</a:t>
            </a:r>
          </a:p>
          <a:p>
            <a:endParaRPr lang="en-US" dirty="0" smtClean="0"/>
          </a:p>
          <a:p>
            <a:endParaRPr lang="de-DE" dirty="0"/>
          </a:p>
        </p:txBody>
      </p:sp>
    </p:spTree>
    <p:extLst>
      <p:ext uri="{BB962C8B-B14F-4D97-AF65-F5344CB8AC3E}">
        <p14:creationId xmlns:p14="http://schemas.microsoft.com/office/powerpoint/2010/main" val="3211254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11"/>
          <p:cNvSpPr/>
          <p:nvPr/>
        </p:nvSpPr>
        <p:spPr>
          <a:xfrm>
            <a:off x="4044099" y="3555652"/>
            <a:ext cx="2055043" cy="714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4044099" y="2441605"/>
            <a:ext cx="2055043" cy="714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p:cNvSpPr/>
          <p:nvPr/>
        </p:nvSpPr>
        <p:spPr>
          <a:xfrm>
            <a:off x="4044099" y="1359599"/>
            <a:ext cx="2055043" cy="714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0"/>
          </p:nvPr>
        </p:nvSpPr>
        <p:spPr/>
        <p:txBody>
          <a:bodyPr/>
          <a:lstStyle/>
          <a:p>
            <a:fld id="{20166E51-7DC7-7047-B811-A7233D3B7FD6}" type="slidenum">
              <a:rPr lang="de-DE" smtClean="0"/>
              <a:pPr/>
              <a:t>22</a:t>
            </a:fld>
            <a:endParaRPr lang="de-DE" dirty="0"/>
          </a:p>
        </p:txBody>
      </p:sp>
      <p:sp>
        <p:nvSpPr>
          <p:cNvPr id="7" name="Titel 1"/>
          <p:cNvSpPr>
            <a:spLocks noGrp="1"/>
          </p:cNvSpPr>
          <p:nvPr>
            <p:ph type="title"/>
          </p:nvPr>
        </p:nvSpPr>
        <p:spPr>
          <a:xfrm>
            <a:off x="268334" y="366713"/>
            <a:ext cx="4967750" cy="628650"/>
          </a:xfrm>
        </p:spPr>
        <p:txBody>
          <a:bodyPr/>
          <a:lstStyle/>
          <a:p>
            <a:r>
              <a:rPr lang="de-DE" dirty="0" smtClean="0"/>
              <a:t>IPN </a:t>
            </a:r>
            <a:r>
              <a:rPr lang="de-DE" dirty="0" err="1" smtClean="0"/>
              <a:t>interest</a:t>
            </a:r>
            <a:r>
              <a:rPr lang="de-DE" dirty="0" smtClean="0"/>
              <a:t> </a:t>
            </a:r>
            <a:r>
              <a:rPr lang="de-DE" dirty="0" err="1" smtClean="0"/>
              <a:t>study</a:t>
            </a:r>
            <a:endParaRPr lang="de-DE" dirty="0"/>
          </a:p>
        </p:txBody>
      </p:sp>
      <p:sp>
        <p:nvSpPr>
          <p:cNvPr id="8" name="Textfeld 7"/>
          <p:cNvSpPr txBox="1"/>
          <p:nvPr/>
        </p:nvSpPr>
        <p:spPr>
          <a:xfrm>
            <a:off x="4044099" y="1359599"/>
            <a:ext cx="1941922" cy="2862322"/>
          </a:xfrm>
          <a:prstGeom prst="rect">
            <a:avLst/>
          </a:prstGeom>
          <a:noFill/>
        </p:spPr>
        <p:txBody>
          <a:bodyPr wrap="square" rtlCol="0">
            <a:spAutoFit/>
          </a:bodyPr>
          <a:lstStyle/>
          <a:p>
            <a:r>
              <a:rPr lang="de-DE" dirty="0" err="1" smtClean="0"/>
              <a:t>Physics</a:t>
            </a:r>
            <a:r>
              <a:rPr lang="de-DE" dirty="0" smtClean="0"/>
              <a:t> </a:t>
            </a:r>
            <a:r>
              <a:rPr lang="de-DE" dirty="0" err="1" smtClean="0"/>
              <a:t>and</a:t>
            </a:r>
            <a:r>
              <a:rPr lang="de-DE" dirty="0" smtClean="0"/>
              <a:t> Technology</a:t>
            </a:r>
            <a:endParaRPr lang="de-DE" dirty="0"/>
          </a:p>
          <a:p>
            <a:endParaRPr lang="de-DE" dirty="0" smtClean="0"/>
          </a:p>
          <a:p>
            <a:endParaRPr lang="de-DE" dirty="0" smtClean="0"/>
          </a:p>
          <a:p>
            <a:endParaRPr lang="de-DE" dirty="0"/>
          </a:p>
          <a:p>
            <a:r>
              <a:rPr lang="de-DE" dirty="0" err="1" smtClean="0"/>
              <a:t>Humans</a:t>
            </a:r>
            <a:r>
              <a:rPr lang="de-DE" dirty="0" smtClean="0"/>
              <a:t> </a:t>
            </a:r>
            <a:r>
              <a:rPr lang="de-DE" dirty="0" err="1" smtClean="0"/>
              <a:t>and</a:t>
            </a:r>
            <a:r>
              <a:rPr lang="de-DE" dirty="0" smtClean="0"/>
              <a:t> Nature</a:t>
            </a:r>
          </a:p>
          <a:p>
            <a:endParaRPr lang="de-DE" dirty="0"/>
          </a:p>
          <a:p>
            <a:endParaRPr lang="de-DE" dirty="0" smtClean="0"/>
          </a:p>
          <a:p>
            <a:endParaRPr lang="de-DE" dirty="0" smtClean="0"/>
          </a:p>
          <a:p>
            <a:endParaRPr lang="de-DE" dirty="0"/>
          </a:p>
          <a:p>
            <a:r>
              <a:rPr lang="de-DE" dirty="0" smtClean="0"/>
              <a:t>Society</a:t>
            </a:r>
          </a:p>
          <a:p>
            <a:endParaRPr lang="de-DE" dirty="0"/>
          </a:p>
        </p:txBody>
      </p:sp>
    </p:spTree>
    <p:extLst>
      <p:ext uri="{BB962C8B-B14F-4D97-AF65-F5344CB8AC3E}">
        <p14:creationId xmlns:p14="http://schemas.microsoft.com/office/powerpoint/2010/main" val="152466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11"/>
          <p:cNvSpPr/>
          <p:nvPr/>
        </p:nvSpPr>
        <p:spPr>
          <a:xfrm>
            <a:off x="4044099" y="3555652"/>
            <a:ext cx="2055043" cy="714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4044099" y="2441605"/>
            <a:ext cx="2055043" cy="714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p:cNvSpPr/>
          <p:nvPr/>
        </p:nvSpPr>
        <p:spPr>
          <a:xfrm>
            <a:off x="4044099" y="1359599"/>
            <a:ext cx="2055043" cy="714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0"/>
          </p:nvPr>
        </p:nvSpPr>
        <p:spPr/>
        <p:txBody>
          <a:bodyPr/>
          <a:lstStyle/>
          <a:p>
            <a:fld id="{20166E51-7DC7-7047-B811-A7233D3B7FD6}" type="slidenum">
              <a:rPr lang="de-DE" smtClean="0"/>
              <a:pPr/>
              <a:t>23</a:t>
            </a:fld>
            <a:endParaRPr lang="de-DE" dirty="0"/>
          </a:p>
        </p:txBody>
      </p:sp>
      <p:sp>
        <p:nvSpPr>
          <p:cNvPr id="7" name="Titel 1"/>
          <p:cNvSpPr>
            <a:spLocks noGrp="1"/>
          </p:cNvSpPr>
          <p:nvPr>
            <p:ph type="title"/>
          </p:nvPr>
        </p:nvSpPr>
        <p:spPr>
          <a:xfrm>
            <a:off x="268334" y="366713"/>
            <a:ext cx="4967750" cy="628650"/>
          </a:xfrm>
        </p:spPr>
        <p:txBody>
          <a:bodyPr/>
          <a:lstStyle/>
          <a:p>
            <a:r>
              <a:rPr lang="de-DE" dirty="0" smtClean="0"/>
              <a:t>IPN </a:t>
            </a:r>
            <a:r>
              <a:rPr lang="de-DE" dirty="0" err="1" smtClean="0"/>
              <a:t>interest</a:t>
            </a:r>
            <a:r>
              <a:rPr lang="de-DE" dirty="0" smtClean="0"/>
              <a:t> </a:t>
            </a:r>
            <a:r>
              <a:rPr lang="de-DE" dirty="0" err="1" smtClean="0"/>
              <a:t>study</a:t>
            </a:r>
            <a:endParaRPr lang="de-DE" dirty="0"/>
          </a:p>
        </p:txBody>
      </p:sp>
      <p:sp>
        <p:nvSpPr>
          <p:cNvPr id="5" name="Textfeld 4"/>
          <p:cNvSpPr txBox="1"/>
          <p:nvPr/>
        </p:nvSpPr>
        <p:spPr>
          <a:xfrm>
            <a:off x="735290" y="1300004"/>
            <a:ext cx="2526383" cy="1477328"/>
          </a:xfrm>
          <a:prstGeom prst="rect">
            <a:avLst/>
          </a:prstGeom>
          <a:noFill/>
        </p:spPr>
        <p:txBody>
          <a:bodyPr wrap="square" rtlCol="0">
            <a:spAutoFit/>
          </a:bodyPr>
          <a:lstStyle/>
          <a:p>
            <a:r>
              <a:rPr lang="de-DE" dirty="0" smtClean="0"/>
              <a:t>Type A</a:t>
            </a:r>
          </a:p>
          <a:p>
            <a:r>
              <a:rPr lang="de-DE" dirty="0" smtClean="0"/>
              <a:t>20%, </a:t>
            </a:r>
            <a:r>
              <a:rPr lang="de-DE" dirty="0" err="1" smtClean="0"/>
              <a:t>mostly</a:t>
            </a:r>
            <a:r>
              <a:rPr lang="de-DE" dirty="0" smtClean="0"/>
              <a:t> </a:t>
            </a:r>
            <a:r>
              <a:rPr lang="de-DE" dirty="0" err="1" smtClean="0"/>
              <a:t>males</a:t>
            </a:r>
            <a:endParaRPr lang="de-DE" dirty="0" smtClean="0"/>
          </a:p>
          <a:p>
            <a:endParaRPr lang="de-DE" dirty="0"/>
          </a:p>
          <a:p>
            <a:endParaRPr lang="de-DE" dirty="0" smtClean="0"/>
          </a:p>
          <a:p>
            <a:endParaRPr lang="de-DE" dirty="0"/>
          </a:p>
          <a:p>
            <a:endParaRPr lang="de-DE" dirty="0"/>
          </a:p>
        </p:txBody>
      </p:sp>
      <p:sp>
        <p:nvSpPr>
          <p:cNvPr id="8" name="Textfeld 7"/>
          <p:cNvSpPr txBox="1"/>
          <p:nvPr/>
        </p:nvSpPr>
        <p:spPr>
          <a:xfrm>
            <a:off x="4044099" y="1359599"/>
            <a:ext cx="1941922" cy="2862322"/>
          </a:xfrm>
          <a:prstGeom prst="rect">
            <a:avLst/>
          </a:prstGeom>
          <a:noFill/>
        </p:spPr>
        <p:txBody>
          <a:bodyPr wrap="square" rtlCol="0">
            <a:spAutoFit/>
          </a:bodyPr>
          <a:lstStyle/>
          <a:p>
            <a:r>
              <a:rPr lang="de-DE" dirty="0" err="1" smtClean="0"/>
              <a:t>Physics</a:t>
            </a:r>
            <a:r>
              <a:rPr lang="de-DE" dirty="0" smtClean="0"/>
              <a:t> </a:t>
            </a:r>
            <a:r>
              <a:rPr lang="de-DE" dirty="0" err="1" smtClean="0"/>
              <a:t>and</a:t>
            </a:r>
            <a:r>
              <a:rPr lang="de-DE" dirty="0" smtClean="0"/>
              <a:t> Technology</a:t>
            </a:r>
            <a:endParaRPr lang="de-DE" dirty="0"/>
          </a:p>
          <a:p>
            <a:endParaRPr lang="de-DE" dirty="0" smtClean="0"/>
          </a:p>
          <a:p>
            <a:endParaRPr lang="de-DE" dirty="0" smtClean="0"/>
          </a:p>
          <a:p>
            <a:endParaRPr lang="de-DE" dirty="0"/>
          </a:p>
          <a:p>
            <a:r>
              <a:rPr lang="de-DE" dirty="0" err="1" smtClean="0"/>
              <a:t>Humans</a:t>
            </a:r>
            <a:r>
              <a:rPr lang="de-DE" dirty="0" smtClean="0"/>
              <a:t> </a:t>
            </a:r>
            <a:r>
              <a:rPr lang="de-DE" dirty="0" err="1" smtClean="0"/>
              <a:t>and</a:t>
            </a:r>
            <a:r>
              <a:rPr lang="de-DE" dirty="0" smtClean="0"/>
              <a:t> Nature</a:t>
            </a:r>
          </a:p>
          <a:p>
            <a:endParaRPr lang="de-DE" dirty="0"/>
          </a:p>
          <a:p>
            <a:endParaRPr lang="de-DE" dirty="0" smtClean="0"/>
          </a:p>
          <a:p>
            <a:endParaRPr lang="de-DE" dirty="0" smtClean="0"/>
          </a:p>
          <a:p>
            <a:endParaRPr lang="de-DE" dirty="0"/>
          </a:p>
          <a:p>
            <a:r>
              <a:rPr lang="de-DE" dirty="0" smtClean="0"/>
              <a:t>Society</a:t>
            </a:r>
          </a:p>
          <a:p>
            <a:endParaRPr lang="de-DE" dirty="0"/>
          </a:p>
        </p:txBody>
      </p:sp>
      <p:sp>
        <p:nvSpPr>
          <p:cNvPr id="10" name="Ellipse 9"/>
          <p:cNvSpPr/>
          <p:nvPr/>
        </p:nvSpPr>
        <p:spPr>
          <a:xfrm>
            <a:off x="534179" y="1070674"/>
            <a:ext cx="2218030" cy="111320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p:cNvCxnSpPr>
            <a:stCxn id="10" idx="6"/>
          </p:cNvCxnSpPr>
          <p:nvPr/>
        </p:nvCxnSpPr>
        <p:spPr>
          <a:xfrm flipV="1">
            <a:off x="2752209" y="1627277"/>
            <a:ext cx="1291890"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2780490" y="1652690"/>
            <a:ext cx="1263609" cy="11141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a:stCxn id="10" idx="6"/>
            <a:endCxn id="12" idx="1"/>
          </p:cNvCxnSpPr>
          <p:nvPr/>
        </p:nvCxnSpPr>
        <p:spPr>
          <a:xfrm>
            <a:off x="2752209" y="1627278"/>
            <a:ext cx="1291890" cy="228552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30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11"/>
          <p:cNvSpPr/>
          <p:nvPr/>
        </p:nvSpPr>
        <p:spPr>
          <a:xfrm>
            <a:off x="4044099" y="3555652"/>
            <a:ext cx="2055043" cy="714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4044099" y="2441605"/>
            <a:ext cx="2055043" cy="714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p:cNvSpPr/>
          <p:nvPr/>
        </p:nvSpPr>
        <p:spPr>
          <a:xfrm>
            <a:off x="4044099" y="1359599"/>
            <a:ext cx="2055043" cy="714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0"/>
          </p:nvPr>
        </p:nvSpPr>
        <p:spPr/>
        <p:txBody>
          <a:bodyPr/>
          <a:lstStyle/>
          <a:p>
            <a:fld id="{20166E51-7DC7-7047-B811-A7233D3B7FD6}" type="slidenum">
              <a:rPr lang="de-DE" smtClean="0"/>
              <a:pPr/>
              <a:t>24</a:t>
            </a:fld>
            <a:endParaRPr lang="de-DE" dirty="0"/>
          </a:p>
        </p:txBody>
      </p:sp>
      <p:sp>
        <p:nvSpPr>
          <p:cNvPr id="7" name="Titel 1"/>
          <p:cNvSpPr>
            <a:spLocks noGrp="1"/>
          </p:cNvSpPr>
          <p:nvPr>
            <p:ph type="title"/>
          </p:nvPr>
        </p:nvSpPr>
        <p:spPr>
          <a:xfrm>
            <a:off x="268334" y="366713"/>
            <a:ext cx="4967750" cy="628650"/>
          </a:xfrm>
        </p:spPr>
        <p:txBody>
          <a:bodyPr/>
          <a:lstStyle/>
          <a:p>
            <a:r>
              <a:rPr lang="de-DE" dirty="0" smtClean="0"/>
              <a:t>IPN </a:t>
            </a:r>
            <a:r>
              <a:rPr lang="de-DE" dirty="0" err="1" smtClean="0"/>
              <a:t>interest</a:t>
            </a:r>
            <a:r>
              <a:rPr lang="de-DE" dirty="0" smtClean="0"/>
              <a:t> </a:t>
            </a:r>
            <a:r>
              <a:rPr lang="de-DE" dirty="0" err="1" smtClean="0"/>
              <a:t>study</a:t>
            </a:r>
            <a:endParaRPr lang="de-DE" dirty="0"/>
          </a:p>
        </p:txBody>
      </p:sp>
      <p:sp>
        <p:nvSpPr>
          <p:cNvPr id="5" name="Textfeld 4"/>
          <p:cNvSpPr txBox="1"/>
          <p:nvPr/>
        </p:nvSpPr>
        <p:spPr>
          <a:xfrm>
            <a:off x="735290" y="1300004"/>
            <a:ext cx="2526383" cy="2400657"/>
          </a:xfrm>
          <a:prstGeom prst="rect">
            <a:avLst/>
          </a:prstGeom>
          <a:noFill/>
        </p:spPr>
        <p:txBody>
          <a:bodyPr wrap="square" rtlCol="0">
            <a:spAutoFit/>
          </a:bodyPr>
          <a:lstStyle/>
          <a:p>
            <a:r>
              <a:rPr lang="de-DE" dirty="0" smtClean="0"/>
              <a:t>Type A</a:t>
            </a:r>
          </a:p>
          <a:p>
            <a:r>
              <a:rPr lang="de-DE" dirty="0" smtClean="0"/>
              <a:t>20%, </a:t>
            </a:r>
            <a:r>
              <a:rPr lang="de-DE" dirty="0" err="1" smtClean="0"/>
              <a:t>mostly</a:t>
            </a:r>
            <a:r>
              <a:rPr lang="de-DE" dirty="0" smtClean="0"/>
              <a:t> </a:t>
            </a:r>
            <a:r>
              <a:rPr lang="de-DE" dirty="0" err="1" smtClean="0"/>
              <a:t>males</a:t>
            </a:r>
            <a:endParaRPr lang="de-DE" dirty="0" smtClean="0"/>
          </a:p>
          <a:p>
            <a:endParaRPr lang="de-DE" dirty="0"/>
          </a:p>
          <a:p>
            <a:endParaRPr lang="de-DE" dirty="0" smtClean="0"/>
          </a:p>
          <a:p>
            <a:endParaRPr lang="de-DE" dirty="0"/>
          </a:p>
          <a:p>
            <a:r>
              <a:rPr lang="de-DE" dirty="0" smtClean="0"/>
              <a:t>Type B</a:t>
            </a:r>
          </a:p>
          <a:p>
            <a:r>
              <a:rPr lang="de-DE" dirty="0" smtClean="0"/>
              <a:t>55%, </a:t>
            </a:r>
            <a:r>
              <a:rPr lang="de-DE" dirty="0" err="1" smtClean="0"/>
              <a:t>males</a:t>
            </a:r>
            <a:r>
              <a:rPr lang="de-DE" dirty="0" smtClean="0"/>
              <a:t> a. </a:t>
            </a:r>
            <a:r>
              <a:rPr lang="de-DE" dirty="0" err="1" smtClean="0"/>
              <a:t>females</a:t>
            </a:r>
            <a:endParaRPr lang="de-DE" dirty="0" smtClean="0"/>
          </a:p>
          <a:p>
            <a:endParaRPr lang="de-DE" dirty="0"/>
          </a:p>
          <a:p>
            <a:endParaRPr lang="de-DE" dirty="0" smtClean="0"/>
          </a:p>
          <a:p>
            <a:endParaRPr lang="de-DE" dirty="0"/>
          </a:p>
        </p:txBody>
      </p:sp>
      <p:sp>
        <p:nvSpPr>
          <p:cNvPr id="8" name="Textfeld 7"/>
          <p:cNvSpPr txBox="1"/>
          <p:nvPr/>
        </p:nvSpPr>
        <p:spPr>
          <a:xfrm>
            <a:off x="4044099" y="1359599"/>
            <a:ext cx="1941922" cy="2862322"/>
          </a:xfrm>
          <a:prstGeom prst="rect">
            <a:avLst/>
          </a:prstGeom>
          <a:noFill/>
        </p:spPr>
        <p:txBody>
          <a:bodyPr wrap="square" rtlCol="0">
            <a:spAutoFit/>
          </a:bodyPr>
          <a:lstStyle/>
          <a:p>
            <a:r>
              <a:rPr lang="de-DE" dirty="0" err="1" smtClean="0"/>
              <a:t>Physics</a:t>
            </a:r>
            <a:r>
              <a:rPr lang="de-DE" dirty="0" smtClean="0"/>
              <a:t> </a:t>
            </a:r>
            <a:r>
              <a:rPr lang="de-DE" dirty="0" err="1" smtClean="0"/>
              <a:t>and</a:t>
            </a:r>
            <a:r>
              <a:rPr lang="de-DE" dirty="0" smtClean="0"/>
              <a:t> Technology</a:t>
            </a:r>
            <a:endParaRPr lang="de-DE" dirty="0"/>
          </a:p>
          <a:p>
            <a:endParaRPr lang="de-DE" dirty="0" smtClean="0"/>
          </a:p>
          <a:p>
            <a:endParaRPr lang="de-DE" dirty="0" smtClean="0"/>
          </a:p>
          <a:p>
            <a:endParaRPr lang="de-DE" dirty="0"/>
          </a:p>
          <a:p>
            <a:r>
              <a:rPr lang="de-DE" dirty="0" err="1" smtClean="0"/>
              <a:t>Humans</a:t>
            </a:r>
            <a:r>
              <a:rPr lang="de-DE" dirty="0" smtClean="0"/>
              <a:t> </a:t>
            </a:r>
            <a:r>
              <a:rPr lang="de-DE" dirty="0" err="1" smtClean="0"/>
              <a:t>and</a:t>
            </a:r>
            <a:r>
              <a:rPr lang="de-DE" dirty="0" smtClean="0"/>
              <a:t> Nature</a:t>
            </a:r>
          </a:p>
          <a:p>
            <a:endParaRPr lang="de-DE" dirty="0"/>
          </a:p>
          <a:p>
            <a:endParaRPr lang="de-DE" dirty="0" smtClean="0"/>
          </a:p>
          <a:p>
            <a:endParaRPr lang="de-DE" dirty="0" smtClean="0"/>
          </a:p>
          <a:p>
            <a:endParaRPr lang="de-DE" dirty="0"/>
          </a:p>
          <a:p>
            <a:r>
              <a:rPr lang="de-DE" dirty="0" smtClean="0"/>
              <a:t>Society</a:t>
            </a:r>
          </a:p>
          <a:p>
            <a:endParaRPr lang="de-DE" dirty="0"/>
          </a:p>
        </p:txBody>
      </p:sp>
      <p:sp>
        <p:nvSpPr>
          <p:cNvPr id="10" name="Ellipse 9"/>
          <p:cNvSpPr/>
          <p:nvPr/>
        </p:nvSpPr>
        <p:spPr>
          <a:xfrm>
            <a:off x="534179" y="1070674"/>
            <a:ext cx="2218030" cy="111320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590740" y="2204591"/>
            <a:ext cx="2218030" cy="111320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p:cNvCxnSpPr>
            <a:stCxn id="10" idx="6"/>
          </p:cNvCxnSpPr>
          <p:nvPr/>
        </p:nvCxnSpPr>
        <p:spPr>
          <a:xfrm flipV="1">
            <a:off x="2752209" y="1627277"/>
            <a:ext cx="1291890"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2780490" y="1652690"/>
            <a:ext cx="1263609" cy="11141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a:stCxn id="10" idx="6"/>
            <a:endCxn id="12" idx="1"/>
          </p:cNvCxnSpPr>
          <p:nvPr/>
        </p:nvCxnSpPr>
        <p:spPr>
          <a:xfrm>
            <a:off x="2752209" y="1627278"/>
            <a:ext cx="1291890" cy="228552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a:stCxn id="15" idx="6"/>
          </p:cNvCxnSpPr>
          <p:nvPr/>
        </p:nvCxnSpPr>
        <p:spPr>
          <a:xfrm flipV="1">
            <a:off x="2808770" y="2757486"/>
            <a:ext cx="1235329" cy="370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a:off x="2822910" y="2784753"/>
            <a:ext cx="1209289" cy="1133145"/>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17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11"/>
          <p:cNvSpPr/>
          <p:nvPr/>
        </p:nvSpPr>
        <p:spPr>
          <a:xfrm>
            <a:off x="4044099" y="3555652"/>
            <a:ext cx="2055043" cy="714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4044099" y="2441605"/>
            <a:ext cx="2055043" cy="714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p:cNvSpPr/>
          <p:nvPr/>
        </p:nvSpPr>
        <p:spPr>
          <a:xfrm>
            <a:off x="4044099" y="1359599"/>
            <a:ext cx="2055043" cy="714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0"/>
          </p:nvPr>
        </p:nvSpPr>
        <p:spPr/>
        <p:txBody>
          <a:bodyPr/>
          <a:lstStyle/>
          <a:p>
            <a:fld id="{20166E51-7DC7-7047-B811-A7233D3B7FD6}" type="slidenum">
              <a:rPr lang="de-DE" smtClean="0"/>
              <a:pPr/>
              <a:t>25</a:t>
            </a:fld>
            <a:endParaRPr lang="de-DE" dirty="0"/>
          </a:p>
        </p:txBody>
      </p:sp>
      <p:sp>
        <p:nvSpPr>
          <p:cNvPr id="7" name="Titel 1"/>
          <p:cNvSpPr>
            <a:spLocks noGrp="1"/>
          </p:cNvSpPr>
          <p:nvPr>
            <p:ph type="title"/>
          </p:nvPr>
        </p:nvSpPr>
        <p:spPr>
          <a:xfrm>
            <a:off x="268334" y="366713"/>
            <a:ext cx="4967750" cy="628650"/>
          </a:xfrm>
        </p:spPr>
        <p:txBody>
          <a:bodyPr/>
          <a:lstStyle/>
          <a:p>
            <a:r>
              <a:rPr lang="de-DE" dirty="0" smtClean="0"/>
              <a:t>IPN </a:t>
            </a:r>
            <a:r>
              <a:rPr lang="de-DE" dirty="0" err="1" smtClean="0"/>
              <a:t>interest</a:t>
            </a:r>
            <a:r>
              <a:rPr lang="de-DE" dirty="0" smtClean="0"/>
              <a:t> </a:t>
            </a:r>
            <a:r>
              <a:rPr lang="de-DE" dirty="0" err="1" smtClean="0"/>
              <a:t>study</a:t>
            </a:r>
            <a:endParaRPr lang="de-DE" dirty="0"/>
          </a:p>
        </p:txBody>
      </p:sp>
      <p:sp>
        <p:nvSpPr>
          <p:cNvPr id="5" name="Textfeld 4"/>
          <p:cNvSpPr txBox="1"/>
          <p:nvPr/>
        </p:nvSpPr>
        <p:spPr>
          <a:xfrm>
            <a:off x="735290" y="1300004"/>
            <a:ext cx="2526383" cy="3093154"/>
          </a:xfrm>
          <a:prstGeom prst="rect">
            <a:avLst/>
          </a:prstGeom>
          <a:noFill/>
        </p:spPr>
        <p:txBody>
          <a:bodyPr wrap="square" rtlCol="0">
            <a:spAutoFit/>
          </a:bodyPr>
          <a:lstStyle/>
          <a:p>
            <a:r>
              <a:rPr lang="de-DE" dirty="0" smtClean="0"/>
              <a:t>Type A</a:t>
            </a:r>
          </a:p>
          <a:p>
            <a:r>
              <a:rPr lang="de-DE" dirty="0" smtClean="0"/>
              <a:t>20%, </a:t>
            </a:r>
            <a:r>
              <a:rPr lang="de-DE" dirty="0" err="1" smtClean="0"/>
              <a:t>mostly</a:t>
            </a:r>
            <a:r>
              <a:rPr lang="de-DE" dirty="0" smtClean="0"/>
              <a:t> </a:t>
            </a:r>
            <a:r>
              <a:rPr lang="de-DE" dirty="0" err="1" smtClean="0"/>
              <a:t>males</a:t>
            </a:r>
            <a:endParaRPr lang="de-DE" dirty="0" smtClean="0"/>
          </a:p>
          <a:p>
            <a:endParaRPr lang="de-DE" dirty="0"/>
          </a:p>
          <a:p>
            <a:endParaRPr lang="de-DE" dirty="0" smtClean="0"/>
          </a:p>
          <a:p>
            <a:endParaRPr lang="de-DE" dirty="0"/>
          </a:p>
          <a:p>
            <a:r>
              <a:rPr lang="de-DE" dirty="0" smtClean="0"/>
              <a:t>Type B</a:t>
            </a:r>
          </a:p>
          <a:p>
            <a:r>
              <a:rPr lang="de-DE" dirty="0" smtClean="0"/>
              <a:t>55%, </a:t>
            </a:r>
            <a:r>
              <a:rPr lang="de-DE" dirty="0" err="1" smtClean="0"/>
              <a:t>males</a:t>
            </a:r>
            <a:r>
              <a:rPr lang="de-DE" dirty="0" smtClean="0"/>
              <a:t> a. </a:t>
            </a:r>
            <a:r>
              <a:rPr lang="de-DE" dirty="0" err="1" smtClean="0"/>
              <a:t>females</a:t>
            </a:r>
            <a:endParaRPr lang="de-DE" dirty="0" smtClean="0"/>
          </a:p>
          <a:p>
            <a:endParaRPr lang="de-DE" dirty="0"/>
          </a:p>
          <a:p>
            <a:endParaRPr lang="de-DE" dirty="0" smtClean="0"/>
          </a:p>
          <a:p>
            <a:endParaRPr lang="de-DE" dirty="0"/>
          </a:p>
          <a:p>
            <a:r>
              <a:rPr lang="de-DE" dirty="0" smtClean="0"/>
              <a:t>Type C</a:t>
            </a:r>
          </a:p>
          <a:p>
            <a:r>
              <a:rPr lang="de-DE" dirty="0" smtClean="0"/>
              <a:t>25%, </a:t>
            </a:r>
            <a:r>
              <a:rPr lang="de-DE" dirty="0" err="1" smtClean="0"/>
              <a:t>mostly</a:t>
            </a:r>
            <a:r>
              <a:rPr lang="de-DE" dirty="0" smtClean="0"/>
              <a:t> </a:t>
            </a:r>
            <a:r>
              <a:rPr lang="de-DE" dirty="0" err="1" smtClean="0"/>
              <a:t>females</a:t>
            </a:r>
            <a:endParaRPr lang="de-DE" dirty="0" smtClean="0"/>
          </a:p>
          <a:p>
            <a:endParaRPr lang="de-DE" dirty="0"/>
          </a:p>
        </p:txBody>
      </p:sp>
      <p:sp>
        <p:nvSpPr>
          <p:cNvPr id="8" name="Textfeld 7"/>
          <p:cNvSpPr txBox="1"/>
          <p:nvPr/>
        </p:nvSpPr>
        <p:spPr>
          <a:xfrm>
            <a:off x="4044099" y="1359599"/>
            <a:ext cx="1941922" cy="2862322"/>
          </a:xfrm>
          <a:prstGeom prst="rect">
            <a:avLst/>
          </a:prstGeom>
          <a:noFill/>
        </p:spPr>
        <p:txBody>
          <a:bodyPr wrap="square" rtlCol="0">
            <a:spAutoFit/>
          </a:bodyPr>
          <a:lstStyle/>
          <a:p>
            <a:r>
              <a:rPr lang="de-DE" dirty="0" err="1" smtClean="0"/>
              <a:t>Physics</a:t>
            </a:r>
            <a:r>
              <a:rPr lang="de-DE" dirty="0" smtClean="0"/>
              <a:t> </a:t>
            </a:r>
            <a:r>
              <a:rPr lang="de-DE" dirty="0" err="1" smtClean="0"/>
              <a:t>and</a:t>
            </a:r>
            <a:r>
              <a:rPr lang="de-DE" dirty="0" smtClean="0"/>
              <a:t> Technology</a:t>
            </a:r>
            <a:endParaRPr lang="de-DE" dirty="0"/>
          </a:p>
          <a:p>
            <a:endParaRPr lang="de-DE" dirty="0" smtClean="0"/>
          </a:p>
          <a:p>
            <a:endParaRPr lang="de-DE" dirty="0" smtClean="0"/>
          </a:p>
          <a:p>
            <a:endParaRPr lang="de-DE" dirty="0"/>
          </a:p>
          <a:p>
            <a:r>
              <a:rPr lang="de-DE" dirty="0" err="1" smtClean="0"/>
              <a:t>Humans</a:t>
            </a:r>
            <a:r>
              <a:rPr lang="de-DE" dirty="0" smtClean="0"/>
              <a:t> </a:t>
            </a:r>
            <a:r>
              <a:rPr lang="de-DE" dirty="0" err="1" smtClean="0"/>
              <a:t>and</a:t>
            </a:r>
            <a:r>
              <a:rPr lang="de-DE" dirty="0" smtClean="0"/>
              <a:t> Nature</a:t>
            </a:r>
          </a:p>
          <a:p>
            <a:endParaRPr lang="de-DE" dirty="0"/>
          </a:p>
          <a:p>
            <a:endParaRPr lang="de-DE" dirty="0" smtClean="0"/>
          </a:p>
          <a:p>
            <a:endParaRPr lang="de-DE" dirty="0" smtClean="0"/>
          </a:p>
          <a:p>
            <a:endParaRPr lang="de-DE" dirty="0"/>
          </a:p>
          <a:p>
            <a:r>
              <a:rPr lang="de-DE" dirty="0" smtClean="0"/>
              <a:t>Society</a:t>
            </a:r>
          </a:p>
          <a:p>
            <a:endParaRPr lang="de-DE" dirty="0"/>
          </a:p>
        </p:txBody>
      </p:sp>
      <p:sp>
        <p:nvSpPr>
          <p:cNvPr id="10" name="Ellipse 9"/>
          <p:cNvSpPr/>
          <p:nvPr/>
        </p:nvSpPr>
        <p:spPr>
          <a:xfrm>
            <a:off x="534179" y="1070674"/>
            <a:ext cx="2218030" cy="111320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590740" y="2204591"/>
            <a:ext cx="2218030" cy="111320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590740" y="3339546"/>
            <a:ext cx="2218030" cy="1113207"/>
          </a:xfrm>
          <a:prstGeom prst="ellipse">
            <a:avLst/>
          </a:prstGeom>
          <a:no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p:cNvCxnSpPr>
            <a:stCxn id="10" idx="6"/>
          </p:cNvCxnSpPr>
          <p:nvPr/>
        </p:nvCxnSpPr>
        <p:spPr>
          <a:xfrm flipV="1">
            <a:off x="2752209" y="1627277"/>
            <a:ext cx="1291890"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2780490" y="1652690"/>
            <a:ext cx="1263609" cy="11141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a:stCxn id="10" idx="6"/>
            <a:endCxn id="12" idx="1"/>
          </p:cNvCxnSpPr>
          <p:nvPr/>
        </p:nvCxnSpPr>
        <p:spPr>
          <a:xfrm>
            <a:off x="2752209" y="1627278"/>
            <a:ext cx="1291890" cy="228552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a:stCxn id="15" idx="6"/>
          </p:cNvCxnSpPr>
          <p:nvPr/>
        </p:nvCxnSpPr>
        <p:spPr>
          <a:xfrm flipV="1">
            <a:off x="2808770" y="2757486"/>
            <a:ext cx="1235329" cy="370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a:off x="2822910" y="2784753"/>
            <a:ext cx="1209289" cy="1133145"/>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flipV="1">
            <a:off x="2796870" y="3895824"/>
            <a:ext cx="1235329" cy="3709"/>
          </a:xfrm>
          <a:prstGeom prst="line">
            <a:avLst/>
          </a:prstGeom>
          <a:ln w="28575">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a:stCxn id="16" idx="6"/>
          </p:cNvCxnSpPr>
          <p:nvPr/>
        </p:nvCxnSpPr>
        <p:spPr>
          <a:xfrm flipV="1">
            <a:off x="2808770" y="2782943"/>
            <a:ext cx="1223429" cy="1113207"/>
          </a:xfrm>
          <a:prstGeom prst="line">
            <a:avLst/>
          </a:prstGeom>
          <a:ln w="28575">
            <a:solidFill>
              <a:srgbClr val="70AD47"/>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57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20166E51-7DC7-7047-B811-A7233D3B7FD6}" type="slidenum">
              <a:rPr lang="de-DE" smtClean="0"/>
              <a:pPr/>
              <a:t>26</a:t>
            </a:fld>
            <a:endParaRPr lang="de-DE" dirty="0"/>
          </a:p>
        </p:txBody>
      </p:sp>
      <p:sp>
        <p:nvSpPr>
          <p:cNvPr id="8" name="Rechteck 7"/>
          <p:cNvSpPr/>
          <p:nvPr/>
        </p:nvSpPr>
        <p:spPr>
          <a:xfrm>
            <a:off x="268334" y="1357910"/>
            <a:ext cx="6026140" cy="3323987"/>
          </a:xfrm>
          <a:prstGeom prst="rect">
            <a:avLst/>
          </a:prstGeom>
        </p:spPr>
        <p:txBody>
          <a:bodyPr wrap="square">
            <a:spAutoFit/>
          </a:bodyPr>
          <a:lstStyle/>
          <a:p>
            <a:endParaRPr lang="de-DE" b="1" dirty="0"/>
          </a:p>
          <a:p>
            <a:endParaRPr lang="de-DE" b="1" dirty="0" smtClean="0"/>
          </a:p>
          <a:p>
            <a:endParaRPr lang="de-DE" b="1" dirty="0"/>
          </a:p>
          <a:p>
            <a:endParaRPr lang="de-DE" b="1" dirty="0" smtClean="0"/>
          </a:p>
          <a:p>
            <a:endParaRPr lang="de-DE" b="1" dirty="0"/>
          </a:p>
          <a:p>
            <a:endParaRPr lang="de-DE" b="1" dirty="0" smtClean="0"/>
          </a:p>
          <a:p>
            <a:endParaRPr lang="de-DE" b="1" dirty="0"/>
          </a:p>
          <a:p>
            <a:endParaRPr lang="de-DE" b="1" dirty="0" smtClean="0"/>
          </a:p>
          <a:p>
            <a:endParaRPr lang="de-DE" b="1" dirty="0"/>
          </a:p>
          <a:p>
            <a:endParaRPr lang="de-DE" b="1" dirty="0" smtClean="0"/>
          </a:p>
          <a:p>
            <a:endParaRPr lang="de-DE" b="1" dirty="0"/>
          </a:p>
          <a:p>
            <a:endParaRPr lang="de-DE" b="1" dirty="0" smtClean="0"/>
          </a:p>
          <a:p>
            <a:endParaRPr lang="de-DE" b="1" dirty="0"/>
          </a:p>
          <a:p>
            <a:r>
              <a:rPr lang="de-DE" b="1" dirty="0" err="1" smtClean="0"/>
              <a:t>Ref</a:t>
            </a:r>
            <a:r>
              <a:rPr lang="de-DE" b="1" dirty="0" smtClean="0"/>
              <a:t>. </a:t>
            </a:r>
            <a:r>
              <a:rPr lang="de-DE" b="1" dirty="0" err="1" smtClean="0"/>
              <a:t>ZfdN</a:t>
            </a:r>
            <a:r>
              <a:rPr lang="de-DE" b="1" dirty="0" smtClean="0"/>
              <a:t> ROSE </a:t>
            </a:r>
            <a:r>
              <a:rPr lang="de-DE" b="1" dirty="0" err="1" smtClean="0"/>
              <a:t>paper</a:t>
            </a:r>
            <a:endParaRPr lang="de-DE" b="1" dirty="0" smtClean="0"/>
          </a:p>
        </p:txBody>
      </p:sp>
      <p:sp>
        <p:nvSpPr>
          <p:cNvPr id="7" name="Titel 1"/>
          <p:cNvSpPr>
            <a:spLocks noGrp="1"/>
          </p:cNvSpPr>
          <p:nvPr>
            <p:ph type="title"/>
          </p:nvPr>
        </p:nvSpPr>
        <p:spPr>
          <a:xfrm>
            <a:off x="268334" y="366713"/>
            <a:ext cx="4967750" cy="628650"/>
          </a:xfrm>
        </p:spPr>
        <p:txBody>
          <a:bodyPr/>
          <a:lstStyle/>
          <a:p>
            <a:r>
              <a:rPr lang="de-DE" dirty="0" smtClean="0"/>
              <a:t>ROSE </a:t>
            </a:r>
            <a:r>
              <a:rPr lang="de-DE" dirty="0" err="1" smtClean="0"/>
              <a:t>study</a:t>
            </a:r>
            <a:endParaRPr lang="de-DE" dirty="0"/>
          </a:p>
        </p:txBody>
      </p:sp>
      <p:grpSp>
        <p:nvGrpSpPr>
          <p:cNvPr id="11" name="Group 4"/>
          <p:cNvGrpSpPr>
            <a:grpSpLocks noChangeAspect="1"/>
          </p:cNvGrpSpPr>
          <p:nvPr/>
        </p:nvGrpSpPr>
        <p:grpSpPr bwMode="auto">
          <a:xfrm>
            <a:off x="361950" y="1092200"/>
            <a:ext cx="4779963" cy="3521075"/>
            <a:chOff x="228" y="688"/>
            <a:chExt cx="3011" cy="2218"/>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 y="688"/>
              <a:ext cx="3014" cy="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
            <p:cNvSpPr>
              <a:spLocks noChangeAspect="1" noChangeArrowheads="1" noTextEdit="1"/>
            </p:cNvSpPr>
            <p:nvPr/>
          </p:nvSpPr>
          <p:spPr bwMode="auto">
            <a:xfrm>
              <a:off x="228" y="688"/>
              <a:ext cx="3011" cy="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3" name="Textfeld 2"/>
          <p:cNvSpPr txBox="1"/>
          <p:nvPr/>
        </p:nvSpPr>
        <p:spPr>
          <a:xfrm>
            <a:off x="763021" y="3525192"/>
            <a:ext cx="4308872" cy="1618308"/>
          </a:xfrm>
          <a:prstGeom prst="rect">
            <a:avLst/>
          </a:prstGeom>
          <a:solidFill>
            <a:schemeClr val="bg1"/>
          </a:solidFill>
          <a:ln>
            <a:noFill/>
          </a:ln>
        </p:spPr>
        <p:txBody>
          <a:bodyPr vert="vert270" wrap="square" rtlCol="0">
            <a:spAutoFit/>
          </a:bodyPr>
          <a:lstStyle/>
          <a:p>
            <a:pPr algn="r"/>
            <a:r>
              <a:rPr lang="de-DE" sz="1100" dirty="0" err="1" smtClean="0"/>
              <a:t>Ilnesses</a:t>
            </a:r>
            <a:r>
              <a:rPr lang="de-DE" sz="1100" dirty="0" smtClean="0"/>
              <a:t> </a:t>
            </a:r>
            <a:r>
              <a:rPr lang="de-DE" sz="1100" dirty="0" err="1" smtClean="0"/>
              <a:t>and</a:t>
            </a:r>
            <a:r>
              <a:rPr lang="de-DE" sz="1100" dirty="0" smtClean="0"/>
              <a:t> </a:t>
            </a:r>
            <a:r>
              <a:rPr lang="de-DE" sz="1100" dirty="0" err="1"/>
              <a:t>E</a:t>
            </a:r>
            <a:r>
              <a:rPr lang="de-DE" sz="1100" dirty="0" err="1" smtClean="0"/>
              <a:t>pidemics</a:t>
            </a:r>
            <a:endParaRPr lang="de-DE" sz="1100" dirty="0" smtClean="0"/>
          </a:p>
          <a:p>
            <a:pPr algn="r"/>
            <a:endParaRPr lang="de-DE" sz="1000" dirty="0" smtClean="0"/>
          </a:p>
          <a:p>
            <a:pPr algn="r"/>
            <a:r>
              <a:rPr lang="de-DE" sz="1100" dirty="0" err="1" smtClean="0"/>
              <a:t>Bodily</a:t>
            </a:r>
            <a:r>
              <a:rPr lang="de-DE" sz="1100" dirty="0" smtClean="0"/>
              <a:t> </a:t>
            </a:r>
            <a:r>
              <a:rPr lang="de-DE" sz="1100" dirty="0" err="1" smtClean="0"/>
              <a:t>functions</a:t>
            </a:r>
            <a:endParaRPr lang="de-DE" sz="1100" dirty="0" smtClean="0"/>
          </a:p>
          <a:p>
            <a:pPr algn="r"/>
            <a:endParaRPr lang="de-DE" sz="1000" dirty="0" smtClean="0"/>
          </a:p>
          <a:p>
            <a:pPr algn="r"/>
            <a:r>
              <a:rPr lang="de-DE" sz="1100" dirty="0" smtClean="0"/>
              <a:t>Body </a:t>
            </a:r>
            <a:r>
              <a:rPr lang="de-DE" sz="1100" dirty="0" err="1" smtClean="0"/>
              <a:t>awareness</a:t>
            </a:r>
            <a:endParaRPr lang="de-DE" sz="1100" dirty="0" smtClean="0"/>
          </a:p>
          <a:p>
            <a:pPr algn="r"/>
            <a:endParaRPr lang="de-DE" sz="1000" dirty="0" smtClean="0"/>
          </a:p>
          <a:p>
            <a:pPr algn="r"/>
            <a:r>
              <a:rPr lang="de-DE" sz="1100" dirty="0" err="1" smtClean="0"/>
              <a:t>Damages</a:t>
            </a:r>
            <a:r>
              <a:rPr lang="de-DE" sz="1100" dirty="0" smtClean="0"/>
              <a:t> </a:t>
            </a:r>
            <a:r>
              <a:rPr lang="de-DE" sz="1100" dirty="0" err="1" smtClean="0"/>
              <a:t>of</a:t>
            </a:r>
            <a:r>
              <a:rPr lang="de-DE" sz="1100" dirty="0" smtClean="0"/>
              <a:t> </a:t>
            </a:r>
            <a:r>
              <a:rPr lang="de-DE" sz="1100" dirty="0" err="1" smtClean="0"/>
              <a:t>the</a:t>
            </a:r>
            <a:r>
              <a:rPr lang="de-DE" sz="1100" dirty="0" smtClean="0"/>
              <a:t> </a:t>
            </a:r>
            <a:r>
              <a:rPr lang="de-DE" sz="1100" dirty="0" err="1" smtClean="0"/>
              <a:t>body</a:t>
            </a:r>
            <a:endParaRPr lang="de-DE" sz="1100" dirty="0" smtClean="0"/>
          </a:p>
          <a:p>
            <a:pPr algn="r"/>
            <a:endParaRPr lang="de-DE" sz="1000" dirty="0" smtClean="0"/>
          </a:p>
          <a:p>
            <a:pPr algn="r"/>
            <a:r>
              <a:rPr lang="de-DE" sz="1100" dirty="0" smtClean="0"/>
              <a:t>Paranormal </a:t>
            </a:r>
            <a:r>
              <a:rPr lang="de-DE" sz="1100" dirty="0" err="1" smtClean="0"/>
              <a:t>phenomena</a:t>
            </a:r>
            <a:endParaRPr lang="de-DE" sz="1100" dirty="0" smtClean="0"/>
          </a:p>
          <a:p>
            <a:pPr algn="r"/>
            <a:endParaRPr lang="de-DE" sz="1000" dirty="0" smtClean="0"/>
          </a:p>
          <a:p>
            <a:pPr algn="r"/>
            <a:r>
              <a:rPr lang="de-DE" sz="1100" dirty="0" smtClean="0"/>
              <a:t>Space</a:t>
            </a:r>
          </a:p>
          <a:p>
            <a:pPr algn="r"/>
            <a:endParaRPr lang="de-DE" sz="1000" dirty="0" smtClean="0"/>
          </a:p>
          <a:p>
            <a:pPr algn="r"/>
            <a:r>
              <a:rPr lang="de-DE" sz="1100" dirty="0" smtClean="0"/>
              <a:t>Natural </a:t>
            </a:r>
            <a:r>
              <a:rPr lang="de-DE" sz="1100" dirty="0" err="1" smtClean="0"/>
              <a:t>phenomena</a:t>
            </a:r>
            <a:endParaRPr lang="de-DE" sz="1100" dirty="0" smtClean="0"/>
          </a:p>
          <a:p>
            <a:pPr algn="r"/>
            <a:endParaRPr lang="de-DE" sz="1000" dirty="0" smtClean="0"/>
          </a:p>
          <a:p>
            <a:pPr algn="r"/>
            <a:r>
              <a:rPr lang="de-DE" sz="1100" dirty="0" smtClean="0"/>
              <a:t>Animals</a:t>
            </a:r>
          </a:p>
          <a:p>
            <a:pPr algn="r"/>
            <a:endParaRPr lang="de-DE" sz="700" dirty="0" smtClean="0"/>
          </a:p>
          <a:p>
            <a:pPr algn="r"/>
            <a:r>
              <a:rPr lang="de-DE" sz="1100" dirty="0" err="1" smtClean="0"/>
              <a:t>Humans</a:t>
            </a:r>
            <a:r>
              <a:rPr lang="de-DE" sz="1100" dirty="0" smtClean="0"/>
              <a:t> </a:t>
            </a:r>
            <a:r>
              <a:rPr lang="de-DE" sz="1100" dirty="0" err="1" smtClean="0"/>
              <a:t>and</a:t>
            </a:r>
            <a:r>
              <a:rPr lang="de-DE" sz="1100" dirty="0" smtClean="0"/>
              <a:t> </a:t>
            </a:r>
            <a:r>
              <a:rPr lang="de-DE" sz="1100" dirty="0"/>
              <a:t>E</a:t>
            </a:r>
            <a:r>
              <a:rPr lang="de-DE" sz="1100" dirty="0" smtClean="0"/>
              <a:t>nvironment</a:t>
            </a:r>
          </a:p>
          <a:p>
            <a:pPr algn="r"/>
            <a:endParaRPr lang="de-DE" sz="700" dirty="0" smtClean="0"/>
          </a:p>
          <a:p>
            <a:pPr algn="r"/>
            <a:r>
              <a:rPr lang="de-DE" sz="1100" dirty="0" err="1" smtClean="0"/>
              <a:t>Agriculture</a:t>
            </a:r>
            <a:r>
              <a:rPr lang="de-DE" sz="1100" dirty="0" smtClean="0"/>
              <a:t> </a:t>
            </a:r>
            <a:r>
              <a:rPr lang="de-DE" sz="1100" dirty="0" err="1" smtClean="0"/>
              <a:t>and</a:t>
            </a:r>
            <a:r>
              <a:rPr lang="de-DE" sz="1100" dirty="0" smtClean="0"/>
              <a:t> </a:t>
            </a:r>
            <a:r>
              <a:rPr lang="de-DE" sz="1100" dirty="0" err="1" smtClean="0"/>
              <a:t>Plants</a:t>
            </a:r>
            <a:endParaRPr lang="de-DE" sz="1100" dirty="0" smtClean="0"/>
          </a:p>
          <a:p>
            <a:pPr algn="r"/>
            <a:endParaRPr lang="de-DE" sz="1000" dirty="0" smtClean="0"/>
          </a:p>
          <a:p>
            <a:pPr algn="r"/>
            <a:r>
              <a:rPr lang="de-DE" sz="1100" dirty="0" smtClean="0"/>
              <a:t>Research</a:t>
            </a:r>
          </a:p>
          <a:p>
            <a:pPr algn="r"/>
            <a:endParaRPr lang="de-DE" sz="1000" dirty="0" smtClean="0"/>
          </a:p>
          <a:p>
            <a:pPr algn="r"/>
            <a:r>
              <a:rPr lang="de-DE" sz="1100" dirty="0" err="1" smtClean="0"/>
              <a:t>Physics</a:t>
            </a:r>
            <a:r>
              <a:rPr lang="de-DE" sz="1100" dirty="0" smtClean="0"/>
              <a:t> </a:t>
            </a:r>
            <a:r>
              <a:rPr lang="de-DE" sz="1100" dirty="0" err="1" smtClean="0"/>
              <a:t>and</a:t>
            </a:r>
            <a:r>
              <a:rPr lang="de-DE" sz="1100" dirty="0" smtClean="0"/>
              <a:t> </a:t>
            </a:r>
            <a:r>
              <a:rPr lang="de-DE" sz="1100" dirty="0"/>
              <a:t>T</a:t>
            </a:r>
            <a:r>
              <a:rPr lang="de-DE" sz="1100" dirty="0" smtClean="0"/>
              <a:t>echnology</a:t>
            </a:r>
          </a:p>
          <a:p>
            <a:pPr algn="r"/>
            <a:endParaRPr lang="de-DE" sz="1000" dirty="0" smtClean="0"/>
          </a:p>
          <a:p>
            <a:pPr algn="r"/>
            <a:r>
              <a:rPr lang="de-DE" sz="1100" dirty="0" err="1" smtClean="0"/>
              <a:t>Dangerous</a:t>
            </a:r>
            <a:r>
              <a:rPr lang="de-DE" sz="1100" dirty="0" smtClean="0"/>
              <a:t> </a:t>
            </a:r>
            <a:r>
              <a:rPr lang="de-DE" sz="1100" dirty="0" err="1" smtClean="0"/>
              <a:t>applications</a:t>
            </a:r>
            <a:endParaRPr lang="de-DE" sz="1100" dirty="0" smtClean="0"/>
          </a:p>
        </p:txBody>
      </p:sp>
      <p:sp>
        <p:nvSpPr>
          <p:cNvPr id="10" name="Textfeld 9"/>
          <p:cNvSpPr txBox="1"/>
          <p:nvPr/>
        </p:nvSpPr>
        <p:spPr>
          <a:xfrm>
            <a:off x="645725" y="1119982"/>
            <a:ext cx="216000" cy="2405210"/>
          </a:xfrm>
          <a:prstGeom prst="rect">
            <a:avLst/>
          </a:prstGeom>
          <a:solidFill>
            <a:schemeClr val="bg1"/>
          </a:solidFill>
          <a:ln>
            <a:noFill/>
          </a:ln>
        </p:spPr>
        <p:txBody>
          <a:bodyPr vert="vert270" wrap="square" rtlCol="0">
            <a:spAutoFit/>
          </a:bodyPr>
          <a:lstStyle/>
          <a:p>
            <a:r>
              <a:rPr lang="de-DE" sz="800" dirty="0" err="1" smtClean="0"/>
              <a:t>Mean</a:t>
            </a:r>
            <a:r>
              <a:rPr lang="de-DE" sz="800" dirty="0" smtClean="0"/>
              <a:t> +- 2SD</a:t>
            </a:r>
            <a:endParaRPr lang="de-DE" sz="800" dirty="0"/>
          </a:p>
        </p:txBody>
      </p:sp>
      <p:sp>
        <p:nvSpPr>
          <p:cNvPr id="13" name="Textfeld 12"/>
          <p:cNvSpPr txBox="1"/>
          <p:nvPr/>
        </p:nvSpPr>
        <p:spPr>
          <a:xfrm>
            <a:off x="4599296" y="1262418"/>
            <a:ext cx="1173707" cy="338554"/>
          </a:xfrm>
          <a:prstGeom prst="rect">
            <a:avLst/>
          </a:prstGeom>
          <a:solidFill>
            <a:schemeClr val="bg1"/>
          </a:solidFill>
        </p:spPr>
        <p:txBody>
          <a:bodyPr wrap="square" rtlCol="0">
            <a:spAutoFit/>
          </a:bodyPr>
          <a:lstStyle/>
          <a:p>
            <a:r>
              <a:rPr lang="de-DE" sz="700" b="1" dirty="0" err="1" smtClean="0"/>
              <a:t>boys</a:t>
            </a:r>
            <a:endParaRPr lang="de-DE" sz="700" b="1" dirty="0" smtClean="0"/>
          </a:p>
          <a:p>
            <a:endParaRPr lang="de-DE" sz="200" b="1" dirty="0" smtClean="0"/>
          </a:p>
          <a:p>
            <a:r>
              <a:rPr lang="de-DE" sz="700" b="1" dirty="0" err="1" smtClean="0"/>
              <a:t>girls</a:t>
            </a:r>
            <a:endParaRPr lang="de-DE" sz="700" b="1" dirty="0"/>
          </a:p>
        </p:txBody>
      </p:sp>
    </p:spTree>
    <p:extLst>
      <p:ext uri="{BB962C8B-B14F-4D97-AF65-F5344CB8AC3E}">
        <p14:creationId xmlns:p14="http://schemas.microsoft.com/office/powerpoint/2010/main" val="4070184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20166E51-7DC7-7047-B811-A7233D3B7FD6}" type="slidenum">
              <a:rPr lang="de-DE" smtClean="0"/>
              <a:pPr/>
              <a:t>27</a:t>
            </a:fld>
            <a:endParaRPr lang="de-DE" dirty="0"/>
          </a:p>
        </p:txBody>
      </p:sp>
      <p:sp>
        <p:nvSpPr>
          <p:cNvPr id="2" name="Titel 1"/>
          <p:cNvSpPr>
            <a:spLocks noGrp="1"/>
          </p:cNvSpPr>
          <p:nvPr>
            <p:ph type="title"/>
          </p:nvPr>
        </p:nvSpPr>
        <p:spPr/>
        <p:txBody>
          <a:bodyPr/>
          <a:lstStyle/>
          <a:p>
            <a:r>
              <a:rPr lang="de-DE" dirty="0" err="1" smtClean="0"/>
              <a:t>Conclusion</a:t>
            </a:r>
            <a:endParaRPr lang="de-DE" dirty="0"/>
          </a:p>
        </p:txBody>
      </p:sp>
      <p:sp>
        <p:nvSpPr>
          <p:cNvPr id="8" name="Rechteck 7"/>
          <p:cNvSpPr/>
          <p:nvPr/>
        </p:nvSpPr>
        <p:spPr>
          <a:xfrm>
            <a:off x="268334" y="1357910"/>
            <a:ext cx="6026140" cy="2446824"/>
          </a:xfrm>
          <a:prstGeom prst="rect">
            <a:avLst/>
          </a:prstGeom>
        </p:spPr>
        <p:txBody>
          <a:bodyPr wrap="square">
            <a:spAutoFit/>
          </a:bodyPr>
          <a:lstStyle/>
          <a:p>
            <a:r>
              <a:rPr lang="en-US" sz="1600" dirty="0" smtClean="0"/>
              <a:t>„In essence, the vision that (traditional) school science offers is a backward-looking view of the well-established scientific landscape, whereas, in contrast, what appeals to and excites students is the „white head“ of the technological future offered by science. In short, to capitalize on students‘ interests, school science needs to be less retrospective and more prospective.“</a:t>
            </a:r>
          </a:p>
          <a:p>
            <a:endParaRPr lang="de-DE" b="1" dirty="0"/>
          </a:p>
          <a:p>
            <a:endParaRPr lang="de-DE" b="1" dirty="0" smtClean="0"/>
          </a:p>
          <a:p>
            <a:r>
              <a:rPr lang="de-DE" sz="1200" dirty="0"/>
              <a:t>Osborne et </a:t>
            </a:r>
            <a:r>
              <a:rPr lang="de-DE" sz="1200" dirty="0" smtClean="0"/>
              <a:t>al, 2003</a:t>
            </a:r>
            <a:r>
              <a:rPr lang="de-DE" sz="1200" dirty="0"/>
              <a:t>, </a:t>
            </a:r>
            <a:r>
              <a:rPr lang="de-DE" sz="1200" dirty="0" smtClean="0"/>
              <a:t>p. 1062</a:t>
            </a:r>
            <a:endParaRPr lang="de-DE" sz="1200" dirty="0"/>
          </a:p>
          <a:p>
            <a:endParaRPr lang="de-DE" dirty="0"/>
          </a:p>
        </p:txBody>
      </p:sp>
    </p:spTree>
    <p:extLst>
      <p:ext uri="{BB962C8B-B14F-4D97-AF65-F5344CB8AC3E}">
        <p14:creationId xmlns:p14="http://schemas.microsoft.com/office/powerpoint/2010/main" val="119883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20166E51-7DC7-7047-B811-A7233D3B7FD6}" type="slidenum">
              <a:rPr lang="de-DE" smtClean="0"/>
              <a:pPr/>
              <a:t>28</a:t>
            </a:fld>
            <a:endParaRPr lang="de-DE" dirty="0"/>
          </a:p>
        </p:txBody>
      </p:sp>
      <p:sp>
        <p:nvSpPr>
          <p:cNvPr id="2" name="Titel 1"/>
          <p:cNvSpPr>
            <a:spLocks noGrp="1"/>
          </p:cNvSpPr>
          <p:nvPr>
            <p:ph type="title"/>
          </p:nvPr>
        </p:nvSpPr>
        <p:spPr/>
        <p:txBody>
          <a:bodyPr/>
          <a:lstStyle/>
          <a:p>
            <a:r>
              <a:rPr lang="de-DE" dirty="0" err="1" smtClean="0"/>
              <a:t>Conclusion</a:t>
            </a:r>
            <a:endParaRPr lang="de-DE" dirty="0"/>
          </a:p>
        </p:txBody>
      </p:sp>
      <p:sp>
        <p:nvSpPr>
          <p:cNvPr id="8" name="Rechteck 7"/>
          <p:cNvSpPr/>
          <p:nvPr/>
        </p:nvSpPr>
        <p:spPr>
          <a:xfrm>
            <a:off x="268334" y="1141606"/>
            <a:ext cx="6279950" cy="815608"/>
          </a:xfrm>
          <a:prstGeom prst="rect">
            <a:avLst/>
          </a:prstGeom>
        </p:spPr>
        <p:txBody>
          <a:bodyPr wrap="square">
            <a:spAutoFit/>
          </a:bodyPr>
          <a:lstStyle/>
          <a:p>
            <a:pPr defTabSz="914400"/>
            <a:r>
              <a:rPr lang="en-US" sz="1600" b="1" dirty="0">
                <a:solidFill>
                  <a:srgbClr val="FF0000"/>
                </a:solidFill>
              </a:rPr>
              <a:t>→ </a:t>
            </a:r>
            <a:r>
              <a:rPr lang="en-US" sz="1600" b="1" dirty="0" smtClean="0">
                <a:solidFill>
                  <a:srgbClr val="FF0000"/>
                </a:solidFill>
              </a:rPr>
              <a:t>to lower </a:t>
            </a:r>
            <a:r>
              <a:rPr lang="en-US" sz="1600" b="1" dirty="0">
                <a:solidFill>
                  <a:srgbClr val="FF0000"/>
                </a:solidFill>
              </a:rPr>
              <a:t>the hurdles to opt for a career in </a:t>
            </a:r>
            <a:r>
              <a:rPr lang="en-US" sz="1600" b="1" dirty="0" smtClean="0">
                <a:solidFill>
                  <a:srgbClr val="FF0000"/>
                </a:solidFill>
              </a:rPr>
              <a:t>science, and </a:t>
            </a:r>
            <a:endParaRPr lang="en-US" sz="1600" b="1" kern="0" dirty="0" smtClean="0">
              <a:solidFill>
                <a:srgbClr val="FF0000"/>
              </a:solidFill>
            </a:endParaRPr>
          </a:p>
          <a:p>
            <a:pPr defTabSz="914400"/>
            <a:r>
              <a:rPr lang="en-US" sz="1600" b="1" kern="0" dirty="0" smtClean="0">
                <a:solidFill>
                  <a:srgbClr val="FF0000"/>
                </a:solidFill>
              </a:rPr>
              <a:t>→ to open </a:t>
            </a:r>
            <a:r>
              <a:rPr lang="en-US" sz="1600" b="1" kern="0" dirty="0">
                <a:solidFill>
                  <a:srgbClr val="FF0000"/>
                </a:solidFill>
              </a:rPr>
              <a:t>students’ eyes for new and exciting jobs in </a:t>
            </a:r>
            <a:r>
              <a:rPr lang="en-US" sz="1600" b="1" kern="0" dirty="0" smtClean="0">
                <a:solidFill>
                  <a:srgbClr val="FF0000"/>
                </a:solidFill>
              </a:rPr>
              <a:t>physics</a:t>
            </a:r>
          </a:p>
          <a:p>
            <a:pPr defTabSz="914400"/>
            <a:endParaRPr lang="en-US"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484" y="2912584"/>
            <a:ext cx="1800000" cy="1800000"/>
          </a:xfrm>
          <a:prstGeom prst="rect">
            <a:avLst/>
          </a:prstGeom>
          <a:ln>
            <a:noFill/>
          </a:ln>
          <a:effectLst>
            <a:outerShdw blurRad="190500" algn="tl" rotWithShape="0">
              <a:srgbClr val="000000">
                <a:alpha val="70000"/>
              </a:srgbClr>
            </a:outerShdw>
          </a:effectLst>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243" y="2912584"/>
            <a:ext cx="1800000" cy="180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63810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20166E51-7DC7-7047-B811-A7233D3B7FD6}" type="slidenum">
              <a:rPr lang="de-DE" smtClean="0"/>
              <a:pPr/>
              <a:t>29</a:t>
            </a:fld>
            <a:endParaRPr lang="de-DE" dirty="0"/>
          </a:p>
        </p:txBody>
      </p:sp>
      <p:sp>
        <p:nvSpPr>
          <p:cNvPr id="2" name="Titel 1"/>
          <p:cNvSpPr>
            <a:spLocks noGrp="1"/>
          </p:cNvSpPr>
          <p:nvPr>
            <p:ph type="title"/>
          </p:nvPr>
        </p:nvSpPr>
        <p:spPr/>
        <p:txBody>
          <a:bodyPr/>
          <a:lstStyle/>
          <a:p>
            <a:r>
              <a:rPr lang="de-DE" dirty="0" err="1" smtClean="0"/>
              <a:t>Conclusion</a:t>
            </a:r>
            <a:endParaRPr lang="de-DE" dirty="0"/>
          </a:p>
        </p:txBody>
      </p:sp>
      <p:sp>
        <p:nvSpPr>
          <p:cNvPr id="8" name="Rechteck 7"/>
          <p:cNvSpPr/>
          <p:nvPr/>
        </p:nvSpPr>
        <p:spPr>
          <a:xfrm>
            <a:off x="268334" y="1141606"/>
            <a:ext cx="6279950" cy="1815882"/>
          </a:xfrm>
          <a:prstGeom prst="rect">
            <a:avLst/>
          </a:prstGeom>
        </p:spPr>
        <p:txBody>
          <a:bodyPr wrap="square">
            <a:spAutoFit/>
          </a:bodyPr>
          <a:lstStyle/>
          <a:p>
            <a:pPr defTabSz="914400"/>
            <a:r>
              <a:rPr lang="en-US" sz="1600" b="1" dirty="0">
                <a:solidFill>
                  <a:srgbClr val="FF0000"/>
                </a:solidFill>
              </a:rPr>
              <a:t>→ </a:t>
            </a:r>
            <a:r>
              <a:rPr lang="en-US" sz="1600" b="1" dirty="0" smtClean="0">
                <a:solidFill>
                  <a:srgbClr val="FF0000"/>
                </a:solidFill>
              </a:rPr>
              <a:t>to lower </a:t>
            </a:r>
            <a:r>
              <a:rPr lang="en-US" sz="1600" b="1" dirty="0">
                <a:solidFill>
                  <a:srgbClr val="FF0000"/>
                </a:solidFill>
              </a:rPr>
              <a:t>the hurdles to opt for a career in </a:t>
            </a:r>
            <a:r>
              <a:rPr lang="en-US" sz="1600" b="1" dirty="0" smtClean="0">
                <a:solidFill>
                  <a:srgbClr val="FF0000"/>
                </a:solidFill>
              </a:rPr>
              <a:t>science, and </a:t>
            </a:r>
            <a:endParaRPr lang="en-US" sz="1600" b="1" kern="0" dirty="0" smtClean="0">
              <a:solidFill>
                <a:srgbClr val="FF0000"/>
              </a:solidFill>
            </a:endParaRPr>
          </a:p>
          <a:p>
            <a:pPr defTabSz="914400"/>
            <a:r>
              <a:rPr lang="en-US" sz="1600" b="1" kern="0" dirty="0" smtClean="0">
                <a:solidFill>
                  <a:srgbClr val="FF0000"/>
                </a:solidFill>
              </a:rPr>
              <a:t>→ to open </a:t>
            </a:r>
            <a:r>
              <a:rPr lang="en-US" sz="1600" b="1" kern="0" dirty="0">
                <a:solidFill>
                  <a:srgbClr val="FF0000"/>
                </a:solidFill>
              </a:rPr>
              <a:t>students’ eyes for new and exciting jobs in </a:t>
            </a:r>
            <a:r>
              <a:rPr lang="en-US" sz="1600" b="1" kern="0" dirty="0" smtClean="0">
                <a:solidFill>
                  <a:srgbClr val="FF0000"/>
                </a:solidFill>
              </a:rPr>
              <a:t>physics</a:t>
            </a:r>
          </a:p>
          <a:p>
            <a:pPr defTabSz="914400"/>
            <a:endParaRPr lang="en-US" sz="1600" dirty="0"/>
          </a:p>
          <a:p>
            <a:r>
              <a:rPr lang="en-US" sz="1600" dirty="0"/>
              <a:t>W</a:t>
            </a:r>
            <a:r>
              <a:rPr lang="en-US" sz="1600" dirty="0" smtClean="0"/>
              <a:t>e </a:t>
            </a:r>
            <a:r>
              <a:rPr lang="en-US" sz="1600" dirty="0"/>
              <a:t>will transfer the excitement for physics developments in the area of our SFB 1245 to high school students, particularly also to female </a:t>
            </a:r>
            <a:r>
              <a:rPr lang="en-US" sz="1600" dirty="0" smtClean="0"/>
              <a:t>students </a:t>
            </a:r>
            <a:r>
              <a:rPr lang="en-US" sz="1600" dirty="0"/>
              <a:t>and combine it with a physics education evaluation of its impact and further </a:t>
            </a:r>
            <a:r>
              <a:rPr lang="en-US" sz="1600" dirty="0" smtClean="0"/>
              <a:t>improvement.</a:t>
            </a:r>
            <a:endParaRPr lang="de-DE" sz="1600" b="1"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955" y="2912584"/>
            <a:ext cx="1800000" cy="1800000"/>
          </a:xfrm>
          <a:prstGeom prst="rect">
            <a:avLst/>
          </a:prstGeom>
          <a:ln>
            <a:noFill/>
          </a:ln>
          <a:effectLst>
            <a:outerShdw blurRad="190500" algn="tl" rotWithShape="0">
              <a:srgbClr val="000000">
                <a:alpha val="70000"/>
              </a:srgbClr>
            </a:outerShdw>
          </a:effectLst>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084" y="2912584"/>
            <a:ext cx="1800000" cy="180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854003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0"/>
          </p:nvPr>
        </p:nvSpPr>
        <p:spPr/>
        <p:txBody>
          <a:bodyPr/>
          <a:lstStyle/>
          <a:p>
            <a:fld id="{20166E51-7DC7-7047-B811-A7233D3B7FD6}" type="slidenum">
              <a:rPr lang="de-DE" smtClean="0"/>
              <a:pPr/>
              <a:t>3</a:t>
            </a:fld>
            <a:endParaRPr lang="de-DE" dirty="0"/>
          </a:p>
        </p:txBody>
      </p:sp>
      <p:sp>
        <p:nvSpPr>
          <p:cNvPr id="4" name="Fußzeilenplatzhalter 3"/>
          <p:cNvSpPr>
            <a:spLocks noGrp="1"/>
          </p:cNvSpPr>
          <p:nvPr>
            <p:ph type="ftr" sz="quarter" idx="11"/>
          </p:nvPr>
        </p:nvSpPr>
        <p:spPr/>
        <p:txBody>
          <a:bodyPr/>
          <a:lstStyle/>
          <a:p>
            <a:r>
              <a:rPr lang="de-AT" smtClean="0"/>
              <a:t>Max Mustermann</a:t>
            </a:r>
            <a:endParaRPr lang="de-AT" dirty="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6" y="1425287"/>
            <a:ext cx="4098010" cy="3103514"/>
          </a:xfrm>
          <a:prstGeom prst="rect">
            <a:avLst/>
          </a:prstGeom>
        </p:spPr>
      </p:pic>
      <p:sp>
        <p:nvSpPr>
          <p:cNvPr id="10" name="Textfeld 9"/>
          <p:cNvSpPr txBox="1"/>
          <p:nvPr/>
        </p:nvSpPr>
        <p:spPr>
          <a:xfrm>
            <a:off x="268334" y="4388579"/>
            <a:ext cx="4156182" cy="276999"/>
          </a:xfrm>
          <a:prstGeom prst="rect">
            <a:avLst/>
          </a:prstGeom>
          <a:noFill/>
        </p:spPr>
        <p:txBody>
          <a:bodyPr wrap="square" rtlCol="0">
            <a:spAutoFit/>
          </a:bodyPr>
          <a:lstStyle/>
          <a:p>
            <a:r>
              <a:rPr lang="de-DE" sz="1200" dirty="0" err="1" smtClean="0"/>
              <a:t>Sjøberg</a:t>
            </a:r>
            <a:r>
              <a:rPr lang="de-DE" sz="1200" dirty="0" smtClean="0"/>
              <a:t> &amp; Schreiner, 2010, Eurobarometer, EU 2005</a:t>
            </a:r>
            <a:endParaRPr lang="de-DE" sz="1200" dirty="0"/>
          </a:p>
        </p:txBody>
      </p:sp>
    </p:spTree>
    <p:extLst>
      <p:ext uri="{BB962C8B-B14F-4D97-AF65-F5344CB8AC3E}">
        <p14:creationId xmlns:p14="http://schemas.microsoft.com/office/powerpoint/2010/main" val="3002162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20166E51-7DC7-7047-B811-A7233D3B7FD6}" type="slidenum">
              <a:rPr lang="de-DE" smtClean="0"/>
              <a:pPr/>
              <a:t>30</a:t>
            </a:fld>
            <a:endParaRPr lang="de-DE" dirty="0"/>
          </a:p>
        </p:txBody>
      </p:sp>
      <p:sp>
        <p:nvSpPr>
          <p:cNvPr id="2" name="Titel 1"/>
          <p:cNvSpPr>
            <a:spLocks noGrp="1"/>
          </p:cNvSpPr>
          <p:nvPr>
            <p:ph type="title"/>
          </p:nvPr>
        </p:nvSpPr>
        <p:spPr/>
        <p:txBody>
          <a:bodyPr/>
          <a:lstStyle/>
          <a:p>
            <a:r>
              <a:rPr lang="de-DE" dirty="0" err="1" smtClean="0"/>
              <a:t>Conclusion</a:t>
            </a:r>
            <a:endParaRPr lang="de-DE" dirty="0"/>
          </a:p>
        </p:txBody>
      </p:sp>
      <p:sp>
        <p:nvSpPr>
          <p:cNvPr id="8" name="Rechteck 7"/>
          <p:cNvSpPr/>
          <p:nvPr/>
        </p:nvSpPr>
        <p:spPr>
          <a:xfrm>
            <a:off x="268334" y="1053109"/>
            <a:ext cx="6026140" cy="2046714"/>
          </a:xfrm>
          <a:prstGeom prst="rect">
            <a:avLst/>
          </a:prstGeom>
        </p:spPr>
        <p:txBody>
          <a:bodyPr wrap="square">
            <a:spAutoFit/>
          </a:bodyPr>
          <a:lstStyle/>
          <a:p>
            <a:r>
              <a:rPr lang="en-US" sz="1600" dirty="0" smtClean="0"/>
              <a:t>We </a:t>
            </a:r>
            <a:r>
              <a:rPr lang="en-US" sz="1600" dirty="0"/>
              <a:t>will </a:t>
            </a:r>
            <a:r>
              <a:rPr lang="en-US" sz="1600" dirty="0" smtClean="0"/>
              <a:t>design </a:t>
            </a:r>
            <a:r>
              <a:rPr lang="en-US" sz="1600" dirty="0" smtClean="0"/>
              <a:t>an </a:t>
            </a:r>
            <a:r>
              <a:rPr lang="en-US" sz="1600" dirty="0" smtClean="0"/>
              <a:t>afternoon </a:t>
            </a:r>
            <a:r>
              <a:rPr lang="en-US" sz="1600" dirty="0"/>
              <a:t>course for high schools, which explains the physics at the heart of </a:t>
            </a:r>
            <a:r>
              <a:rPr lang="en-US" sz="1600" b="1" dirty="0">
                <a:solidFill>
                  <a:srgbClr val="FF0000"/>
                </a:solidFill>
              </a:rPr>
              <a:t>SFB </a:t>
            </a:r>
            <a:r>
              <a:rPr lang="en-US" sz="1600" b="1" dirty="0" smtClean="0">
                <a:solidFill>
                  <a:srgbClr val="FF0000"/>
                </a:solidFill>
              </a:rPr>
              <a:t>1245 research</a:t>
            </a:r>
            <a:r>
              <a:rPr lang="en-US" sz="1600" dirty="0" smtClean="0"/>
              <a:t> </a:t>
            </a:r>
            <a:r>
              <a:rPr lang="en-US" sz="1600" dirty="0"/>
              <a:t>in age-appropriate </a:t>
            </a:r>
            <a:r>
              <a:rPr lang="en-US" sz="1600" dirty="0" smtClean="0"/>
              <a:t>terms</a:t>
            </a:r>
            <a:r>
              <a:rPr lang="de-DE" sz="1600" dirty="0"/>
              <a:t>.</a:t>
            </a:r>
            <a:endParaRPr lang="de-DE" sz="1600" b="1" dirty="0"/>
          </a:p>
          <a:p>
            <a:endParaRPr lang="de-DE" sz="1600" b="1" dirty="0" smtClean="0"/>
          </a:p>
          <a:p>
            <a:r>
              <a:rPr lang="en-US" sz="1600" dirty="0" smtClean="0"/>
              <a:t>We will emphasize </a:t>
            </a:r>
            <a:r>
              <a:rPr lang="en-US" sz="1600" dirty="0"/>
              <a:t>the fundamental character of the scientific view of the world, and thus raise the awareness of the </a:t>
            </a:r>
            <a:r>
              <a:rPr lang="en-US" sz="1600" b="1" dirty="0" smtClean="0">
                <a:solidFill>
                  <a:srgbClr val="FF0000"/>
                </a:solidFill>
              </a:rPr>
              <a:t>benefits </a:t>
            </a:r>
            <a:r>
              <a:rPr lang="en-US" sz="1600" b="1" dirty="0">
                <a:solidFill>
                  <a:srgbClr val="FF0000"/>
                </a:solidFill>
              </a:rPr>
              <a:t>of fundamental research for </a:t>
            </a:r>
            <a:r>
              <a:rPr lang="en-US" sz="1600" b="1" dirty="0" smtClean="0">
                <a:solidFill>
                  <a:srgbClr val="FF0000"/>
                </a:solidFill>
              </a:rPr>
              <a:t>society and the economy</a:t>
            </a:r>
            <a:r>
              <a:rPr lang="en-US" sz="1600" b="1" dirty="0" smtClean="0"/>
              <a:t>.</a:t>
            </a:r>
          </a:p>
          <a:p>
            <a:endParaRPr lang="en-US" dirty="0" smtClean="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955" y="2912584"/>
            <a:ext cx="1800000" cy="1800000"/>
          </a:xfrm>
          <a:prstGeom prst="rect">
            <a:avLst/>
          </a:prstGeom>
          <a:ln>
            <a:noFill/>
          </a:ln>
          <a:effectLst>
            <a:outerShdw blurRad="190500" algn="tl" rotWithShape="0">
              <a:srgbClr val="000000">
                <a:alpha val="70000"/>
              </a:srgbClr>
            </a:outerShdw>
          </a:effectLst>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084" y="2912584"/>
            <a:ext cx="1800000" cy="180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50987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20166E51-7DC7-7047-B811-A7233D3B7FD6}" type="slidenum">
              <a:rPr lang="de-DE" smtClean="0"/>
              <a:pPr/>
              <a:t>31</a:t>
            </a:fld>
            <a:endParaRPr lang="de-DE" dirty="0"/>
          </a:p>
        </p:txBody>
      </p:sp>
      <p:sp>
        <p:nvSpPr>
          <p:cNvPr id="2" name="Titel 1"/>
          <p:cNvSpPr>
            <a:spLocks noGrp="1"/>
          </p:cNvSpPr>
          <p:nvPr>
            <p:ph type="title"/>
          </p:nvPr>
        </p:nvSpPr>
        <p:spPr/>
        <p:txBody>
          <a:bodyPr/>
          <a:lstStyle/>
          <a:p>
            <a:endParaRPr lang="de-DE"/>
          </a:p>
        </p:txBody>
      </p:sp>
      <p:sp>
        <p:nvSpPr>
          <p:cNvPr id="8" name="Rechteck 7"/>
          <p:cNvSpPr/>
          <p:nvPr/>
        </p:nvSpPr>
        <p:spPr>
          <a:xfrm>
            <a:off x="268334" y="1357910"/>
            <a:ext cx="6026140" cy="1492716"/>
          </a:xfrm>
          <a:prstGeom prst="rect">
            <a:avLst/>
          </a:prstGeom>
        </p:spPr>
        <p:txBody>
          <a:bodyPr wrap="square">
            <a:spAutoFit/>
          </a:bodyPr>
          <a:lstStyle/>
          <a:p>
            <a:r>
              <a:rPr lang="en-US" sz="1600" dirty="0"/>
              <a:t>“For future citizens in a democratic society, understanding the interrelationships of science, technology and society may be as important as understanding the concepts and processes of science</a:t>
            </a:r>
            <a:r>
              <a:rPr lang="en-US" sz="1600" dirty="0" smtClean="0"/>
              <a:t>.” </a:t>
            </a:r>
          </a:p>
          <a:p>
            <a:endParaRPr lang="en-US" dirty="0"/>
          </a:p>
          <a:p>
            <a:r>
              <a:rPr lang="en-US" sz="1200" dirty="0" smtClean="0"/>
              <a:t>Gallagher, </a:t>
            </a:r>
            <a:r>
              <a:rPr lang="en-US" sz="1200" i="1" dirty="0" smtClean="0"/>
              <a:t>1971</a:t>
            </a:r>
            <a:r>
              <a:rPr lang="en-US" sz="1200" dirty="0" smtClean="0"/>
              <a:t>, p</a:t>
            </a:r>
            <a:r>
              <a:rPr lang="en-US" sz="1200" dirty="0"/>
              <a:t>. </a:t>
            </a:r>
            <a:r>
              <a:rPr lang="en-US" sz="1200" dirty="0" smtClean="0"/>
              <a:t>337</a:t>
            </a:r>
            <a:endParaRPr lang="de-DE" sz="1200" dirty="0"/>
          </a:p>
        </p:txBody>
      </p:sp>
    </p:spTree>
    <p:extLst>
      <p:ext uri="{BB962C8B-B14F-4D97-AF65-F5344CB8AC3E}">
        <p14:creationId xmlns:p14="http://schemas.microsoft.com/office/powerpoint/2010/main" val="217592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4</a:t>
            </a:fld>
            <a:endParaRPr lang="de-DE" dirty="0"/>
          </a:p>
        </p:txBody>
      </p:sp>
      <p:sp>
        <p:nvSpPr>
          <p:cNvPr id="4" name="Fußzeilenplatzhalter 3"/>
          <p:cNvSpPr>
            <a:spLocks noGrp="1"/>
          </p:cNvSpPr>
          <p:nvPr>
            <p:ph type="ftr" sz="quarter" idx="11"/>
          </p:nvPr>
        </p:nvSpPr>
        <p:spPr/>
        <p:txBody>
          <a:bodyPr/>
          <a:lstStyle/>
          <a:p>
            <a:r>
              <a:rPr lang="de-AT" smtClean="0"/>
              <a:t>Max Mustermann</a:t>
            </a:r>
            <a:endParaRPr lang="de-AT"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097" y="1397006"/>
            <a:ext cx="4101440" cy="2980059"/>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6" y="1425287"/>
            <a:ext cx="4098010" cy="3103514"/>
          </a:xfrm>
          <a:prstGeom prst="rect">
            <a:avLst/>
          </a:prstGeom>
        </p:spPr>
      </p:pic>
      <p:sp>
        <p:nvSpPr>
          <p:cNvPr id="10" name="Textfeld 9"/>
          <p:cNvSpPr txBox="1"/>
          <p:nvPr/>
        </p:nvSpPr>
        <p:spPr>
          <a:xfrm>
            <a:off x="268334" y="4388579"/>
            <a:ext cx="4156182" cy="276999"/>
          </a:xfrm>
          <a:prstGeom prst="rect">
            <a:avLst/>
          </a:prstGeom>
          <a:noFill/>
        </p:spPr>
        <p:txBody>
          <a:bodyPr wrap="square" rtlCol="0">
            <a:spAutoFit/>
          </a:bodyPr>
          <a:lstStyle/>
          <a:p>
            <a:r>
              <a:rPr lang="de-DE" sz="1200" dirty="0" err="1" smtClean="0"/>
              <a:t>Sjøberg</a:t>
            </a:r>
            <a:r>
              <a:rPr lang="de-DE" sz="1200" dirty="0" smtClean="0"/>
              <a:t> &amp; Schreiner, 2010, Eurobarometer, EU 2005</a:t>
            </a:r>
            <a:endParaRPr lang="de-DE" sz="1200" dirty="0"/>
          </a:p>
        </p:txBody>
      </p:sp>
      <p:sp>
        <p:nvSpPr>
          <p:cNvPr id="5" name="Textfeld 4"/>
          <p:cNvSpPr txBox="1"/>
          <p:nvPr/>
        </p:nvSpPr>
        <p:spPr>
          <a:xfrm>
            <a:off x="4522839" y="1120877"/>
            <a:ext cx="1543664" cy="323165"/>
          </a:xfrm>
          <a:prstGeom prst="rect">
            <a:avLst/>
          </a:prstGeom>
          <a:noFill/>
        </p:spPr>
        <p:txBody>
          <a:bodyPr wrap="square" rtlCol="0">
            <a:spAutoFit/>
          </a:bodyPr>
          <a:lstStyle/>
          <a:p>
            <a:r>
              <a:rPr lang="de-DE" dirty="0" smtClean="0"/>
              <a:t>Eurobarometer</a:t>
            </a:r>
            <a:endParaRPr lang="de-DE" dirty="0"/>
          </a:p>
        </p:txBody>
      </p:sp>
    </p:spTree>
    <p:extLst>
      <p:ext uri="{BB962C8B-B14F-4D97-AF65-F5344CB8AC3E}">
        <p14:creationId xmlns:p14="http://schemas.microsoft.com/office/powerpoint/2010/main" val="3531911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0"/>
          </p:nvPr>
        </p:nvSpPr>
        <p:spPr/>
        <p:txBody>
          <a:bodyPr/>
          <a:lstStyle/>
          <a:p>
            <a:fld id="{20166E51-7DC7-7047-B811-A7233D3B7FD6}" type="slidenum">
              <a:rPr lang="de-DE" smtClean="0"/>
              <a:pPr/>
              <a:t>5</a:t>
            </a:fld>
            <a:endParaRPr lang="de-DE" dirty="0"/>
          </a:p>
        </p:txBody>
      </p:sp>
      <p:sp>
        <p:nvSpPr>
          <p:cNvPr id="4" name="Fußzeilenplatzhalter 3"/>
          <p:cNvSpPr>
            <a:spLocks noGrp="1"/>
          </p:cNvSpPr>
          <p:nvPr>
            <p:ph type="ftr" sz="quarter" idx="11"/>
          </p:nvPr>
        </p:nvSpPr>
        <p:spPr/>
        <p:txBody>
          <a:bodyPr/>
          <a:lstStyle/>
          <a:p>
            <a:r>
              <a:rPr lang="de-AT" smtClean="0"/>
              <a:t>Max Mustermann</a:t>
            </a:r>
            <a:endParaRPr lang="de-AT"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5" y="1454442"/>
            <a:ext cx="4043142" cy="2997206"/>
          </a:xfrm>
          <a:prstGeom prst="rect">
            <a:avLst/>
          </a:prstGeom>
        </p:spPr>
      </p:pic>
      <p:sp>
        <p:nvSpPr>
          <p:cNvPr id="12" name="Textfeld 11"/>
          <p:cNvSpPr txBox="1"/>
          <p:nvPr/>
        </p:nvSpPr>
        <p:spPr>
          <a:xfrm>
            <a:off x="268334" y="4388579"/>
            <a:ext cx="4156182" cy="276999"/>
          </a:xfrm>
          <a:prstGeom prst="rect">
            <a:avLst/>
          </a:prstGeom>
          <a:noFill/>
        </p:spPr>
        <p:txBody>
          <a:bodyPr wrap="square" rtlCol="0">
            <a:spAutoFit/>
          </a:bodyPr>
          <a:lstStyle/>
          <a:p>
            <a:r>
              <a:rPr lang="de-DE" sz="1200" dirty="0" err="1" smtClean="0"/>
              <a:t>Sjøberg</a:t>
            </a:r>
            <a:r>
              <a:rPr lang="de-DE" sz="1200" dirty="0" smtClean="0"/>
              <a:t> &amp; Schreiner, 2010, Eurobarometer, EU 2005</a:t>
            </a:r>
            <a:endParaRPr lang="de-DE" sz="1200" dirty="0"/>
          </a:p>
        </p:txBody>
      </p:sp>
    </p:spTree>
    <p:extLst>
      <p:ext uri="{BB962C8B-B14F-4D97-AF65-F5344CB8AC3E}">
        <p14:creationId xmlns:p14="http://schemas.microsoft.com/office/powerpoint/2010/main" val="4200210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0"/>
          </p:nvPr>
        </p:nvSpPr>
        <p:spPr/>
        <p:txBody>
          <a:bodyPr/>
          <a:lstStyle/>
          <a:p>
            <a:fld id="{20166E51-7DC7-7047-B811-A7233D3B7FD6}" type="slidenum">
              <a:rPr lang="de-DE" smtClean="0"/>
              <a:pPr/>
              <a:t>6</a:t>
            </a:fld>
            <a:endParaRPr lang="de-DE" dirty="0"/>
          </a:p>
        </p:txBody>
      </p:sp>
      <p:sp>
        <p:nvSpPr>
          <p:cNvPr id="4" name="Fußzeilenplatzhalter 3"/>
          <p:cNvSpPr>
            <a:spLocks noGrp="1"/>
          </p:cNvSpPr>
          <p:nvPr>
            <p:ph type="ftr" sz="quarter" idx="11"/>
          </p:nvPr>
        </p:nvSpPr>
        <p:spPr/>
        <p:txBody>
          <a:bodyPr/>
          <a:lstStyle/>
          <a:p>
            <a:r>
              <a:rPr lang="de-AT" smtClean="0"/>
              <a:t>Max Mustermann</a:t>
            </a:r>
            <a:endParaRPr lang="de-AT" dirty="0"/>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260" y="1442305"/>
            <a:ext cx="4053429" cy="3041787"/>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5" y="1454442"/>
            <a:ext cx="4043142" cy="2997206"/>
          </a:xfrm>
          <a:prstGeom prst="rect">
            <a:avLst/>
          </a:prstGeom>
        </p:spPr>
      </p:pic>
      <p:sp>
        <p:nvSpPr>
          <p:cNvPr id="12" name="Textfeld 11"/>
          <p:cNvSpPr txBox="1"/>
          <p:nvPr/>
        </p:nvSpPr>
        <p:spPr>
          <a:xfrm>
            <a:off x="268334" y="4388579"/>
            <a:ext cx="4156182" cy="276999"/>
          </a:xfrm>
          <a:prstGeom prst="rect">
            <a:avLst/>
          </a:prstGeom>
          <a:noFill/>
        </p:spPr>
        <p:txBody>
          <a:bodyPr wrap="square" rtlCol="0">
            <a:spAutoFit/>
          </a:bodyPr>
          <a:lstStyle/>
          <a:p>
            <a:r>
              <a:rPr lang="de-DE" sz="1200" dirty="0" err="1" smtClean="0"/>
              <a:t>Sjøberg</a:t>
            </a:r>
            <a:r>
              <a:rPr lang="de-DE" sz="1200" dirty="0" smtClean="0"/>
              <a:t> &amp; Schreiner, 2010, Eurobarometer, EU 2005</a:t>
            </a:r>
            <a:endParaRPr lang="de-DE" sz="1200" dirty="0"/>
          </a:p>
        </p:txBody>
      </p:sp>
      <p:sp>
        <p:nvSpPr>
          <p:cNvPr id="8" name="Textfeld 7"/>
          <p:cNvSpPr txBox="1"/>
          <p:nvPr/>
        </p:nvSpPr>
        <p:spPr>
          <a:xfrm>
            <a:off x="4522839" y="1120877"/>
            <a:ext cx="1543664" cy="323165"/>
          </a:xfrm>
          <a:prstGeom prst="rect">
            <a:avLst/>
          </a:prstGeom>
          <a:noFill/>
        </p:spPr>
        <p:txBody>
          <a:bodyPr wrap="square" rtlCol="0">
            <a:spAutoFit/>
          </a:bodyPr>
          <a:lstStyle/>
          <a:p>
            <a:r>
              <a:rPr lang="de-DE" dirty="0" smtClean="0"/>
              <a:t>Eurobarometer</a:t>
            </a:r>
            <a:endParaRPr lang="de-DE" dirty="0"/>
          </a:p>
        </p:txBody>
      </p:sp>
    </p:spTree>
    <p:extLst>
      <p:ext uri="{BB962C8B-B14F-4D97-AF65-F5344CB8AC3E}">
        <p14:creationId xmlns:p14="http://schemas.microsoft.com/office/powerpoint/2010/main" val="915497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0"/>
          </p:nvPr>
        </p:nvSpPr>
        <p:spPr/>
        <p:txBody>
          <a:bodyPr/>
          <a:lstStyle/>
          <a:p>
            <a:fld id="{20166E51-7DC7-7047-B811-A7233D3B7FD6}" type="slidenum">
              <a:rPr lang="de-DE" smtClean="0"/>
              <a:pPr/>
              <a:t>7</a:t>
            </a:fld>
            <a:endParaRPr lang="de-DE" dirty="0"/>
          </a:p>
        </p:txBody>
      </p:sp>
      <p:sp>
        <p:nvSpPr>
          <p:cNvPr id="4" name="Fußzeilenplatzhalter 3"/>
          <p:cNvSpPr>
            <a:spLocks noGrp="1"/>
          </p:cNvSpPr>
          <p:nvPr>
            <p:ph type="ftr" sz="quarter" idx="11"/>
          </p:nvPr>
        </p:nvSpPr>
        <p:spPr/>
        <p:txBody>
          <a:bodyPr/>
          <a:lstStyle/>
          <a:p>
            <a:r>
              <a:rPr lang="de-AT" smtClean="0"/>
              <a:t>Max Mustermann</a:t>
            </a:r>
            <a:endParaRPr lang="de-AT" dirty="0"/>
          </a:p>
        </p:txBody>
      </p:sp>
      <p:sp>
        <p:nvSpPr>
          <p:cNvPr id="9" name="Textfeld 8"/>
          <p:cNvSpPr txBox="1"/>
          <p:nvPr/>
        </p:nvSpPr>
        <p:spPr>
          <a:xfrm>
            <a:off x="268334" y="4388579"/>
            <a:ext cx="2052079" cy="276999"/>
          </a:xfrm>
          <a:prstGeom prst="rect">
            <a:avLst/>
          </a:prstGeom>
          <a:noFill/>
        </p:spPr>
        <p:txBody>
          <a:bodyPr wrap="square" rtlCol="0">
            <a:spAutoFit/>
          </a:bodyPr>
          <a:lstStyle/>
          <a:p>
            <a:r>
              <a:rPr lang="de-DE" sz="1200" dirty="0" err="1" smtClean="0"/>
              <a:t>Sjøberg</a:t>
            </a:r>
            <a:r>
              <a:rPr lang="de-DE" sz="1200" dirty="0" smtClean="0"/>
              <a:t> &amp; Schreiner, 2010</a:t>
            </a:r>
            <a:endParaRPr lang="de-DE" sz="1200" dirty="0"/>
          </a:p>
        </p:txBody>
      </p:sp>
      <p:pic>
        <p:nvPicPr>
          <p:cNvPr id="6" name="Inhaltsplatzhalter 5"/>
          <p:cNvPicPr>
            <a:picLocks noGrp="1" noChangeAspect="1"/>
          </p:cNvPicPr>
          <p:nvPr>
            <p:ph sz="quarter" idx="1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0233" y="1244600"/>
            <a:ext cx="4575308" cy="3368675"/>
          </a:xfrm>
        </p:spPr>
      </p:pic>
    </p:spTree>
    <p:extLst>
      <p:ext uri="{BB962C8B-B14F-4D97-AF65-F5344CB8AC3E}">
        <p14:creationId xmlns:p14="http://schemas.microsoft.com/office/powerpoint/2010/main" val="635675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0"/>
          </p:nvPr>
        </p:nvSpPr>
        <p:spPr/>
        <p:txBody>
          <a:bodyPr/>
          <a:lstStyle/>
          <a:p>
            <a:fld id="{20166E51-7DC7-7047-B811-A7233D3B7FD6}" type="slidenum">
              <a:rPr lang="de-DE" smtClean="0"/>
              <a:pPr/>
              <a:t>8</a:t>
            </a:fld>
            <a:endParaRPr lang="de-DE" dirty="0"/>
          </a:p>
        </p:txBody>
      </p:sp>
      <p:sp>
        <p:nvSpPr>
          <p:cNvPr id="4" name="Fußzeilenplatzhalter 3"/>
          <p:cNvSpPr>
            <a:spLocks noGrp="1"/>
          </p:cNvSpPr>
          <p:nvPr>
            <p:ph type="ftr" sz="quarter" idx="11"/>
          </p:nvPr>
        </p:nvSpPr>
        <p:spPr/>
        <p:txBody>
          <a:bodyPr/>
          <a:lstStyle/>
          <a:p>
            <a:r>
              <a:rPr lang="de-AT" smtClean="0"/>
              <a:t>Max Mustermann</a:t>
            </a:r>
            <a:endParaRPr lang="de-AT" dirty="0"/>
          </a:p>
        </p:txBody>
      </p:sp>
      <p:sp>
        <p:nvSpPr>
          <p:cNvPr id="9" name="Textfeld 8"/>
          <p:cNvSpPr txBox="1"/>
          <p:nvPr/>
        </p:nvSpPr>
        <p:spPr>
          <a:xfrm>
            <a:off x="268334" y="4388579"/>
            <a:ext cx="2052079" cy="276999"/>
          </a:xfrm>
          <a:prstGeom prst="rect">
            <a:avLst/>
          </a:prstGeom>
          <a:noFill/>
        </p:spPr>
        <p:txBody>
          <a:bodyPr wrap="square" rtlCol="0">
            <a:spAutoFit/>
          </a:bodyPr>
          <a:lstStyle/>
          <a:p>
            <a:r>
              <a:rPr lang="de-DE" sz="1200" dirty="0" err="1" smtClean="0"/>
              <a:t>Sjøberg</a:t>
            </a:r>
            <a:r>
              <a:rPr lang="de-DE" sz="1200" dirty="0" smtClean="0"/>
              <a:t> &amp; Schreiner, 2010</a:t>
            </a:r>
            <a:endParaRPr lang="de-DE" sz="1200" dirty="0"/>
          </a:p>
        </p:txBody>
      </p:sp>
      <p:pic>
        <p:nvPicPr>
          <p:cNvPr id="6" name="Inhaltsplatzhalter 5"/>
          <p:cNvPicPr>
            <a:picLocks noGrp="1" noChangeAspect="1"/>
          </p:cNvPicPr>
          <p:nvPr>
            <p:ph sz="quarter" idx="1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5815" y="1244599"/>
            <a:ext cx="4610500" cy="3417866"/>
          </a:xfrm>
        </p:spPr>
      </p:pic>
    </p:spTree>
    <p:extLst>
      <p:ext uri="{BB962C8B-B14F-4D97-AF65-F5344CB8AC3E}">
        <p14:creationId xmlns:p14="http://schemas.microsoft.com/office/powerpoint/2010/main" val="505603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p:cNvSpPr>
            <a:spLocks noGrp="1"/>
          </p:cNvSpPr>
          <p:nvPr>
            <p:ph sz="quarter" idx="12"/>
          </p:nvPr>
        </p:nvSpPr>
        <p:spPr>
          <a:xfrm>
            <a:off x="335326" y="995364"/>
            <a:ext cx="6213234" cy="2809720"/>
          </a:xfrm>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a:p>
        </p:txBody>
      </p:sp>
      <p:sp>
        <p:nvSpPr>
          <p:cNvPr id="4" name="Foliennummernplatzhalter 3"/>
          <p:cNvSpPr>
            <a:spLocks noGrp="1"/>
          </p:cNvSpPr>
          <p:nvPr>
            <p:ph type="sldNum" sz="quarter" idx="10"/>
          </p:nvPr>
        </p:nvSpPr>
        <p:spPr/>
        <p:txBody>
          <a:bodyPr/>
          <a:lstStyle/>
          <a:p>
            <a:fld id="{20166E51-7DC7-7047-B811-A7233D3B7FD6}" type="slidenum">
              <a:rPr lang="de-DE" smtClean="0"/>
              <a:pPr/>
              <a:t>9</a:t>
            </a:fld>
            <a:endParaRPr lang="de-DE" dirty="0"/>
          </a:p>
        </p:txBody>
      </p:sp>
      <p:sp>
        <p:nvSpPr>
          <p:cNvPr id="2" name="Titel 1"/>
          <p:cNvSpPr>
            <a:spLocks noGrp="1"/>
          </p:cNvSpPr>
          <p:nvPr>
            <p:ph type="title"/>
          </p:nvPr>
        </p:nvSpPr>
        <p:spPr/>
        <p:txBody>
          <a:bodyPr/>
          <a:lstStyle/>
          <a:p>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687" y="1555422"/>
            <a:ext cx="2413263" cy="24132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47347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äsentationsvorlage_BWL9">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1922</Words>
  <Application>Microsoft Office PowerPoint</Application>
  <PresentationFormat>Benutzerdefiniert</PresentationFormat>
  <Paragraphs>385</Paragraphs>
  <Slides>31</Slides>
  <Notes>31</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Arial</vt:lpstr>
      <vt:lpstr>Calibri</vt:lpstr>
      <vt:lpstr>Tahoma</vt:lpstr>
      <vt:lpstr>Wingdings</vt:lpstr>
      <vt:lpstr>Präsentationsvorlage_BWL9</vt:lpstr>
      <vt:lpstr>T-Project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Interest</vt:lpstr>
      <vt:lpstr>Interest</vt:lpstr>
      <vt:lpstr>Interest</vt:lpstr>
      <vt:lpstr>Interest</vt:lpstr>
      <vt:lpstr>Interest</vt:lpstr>
      <vt:lpstr>IPN interest study</vt:lpstr>
      <vt:lpstr>IPN interest study</vt:lpstr>
      <vt:lpstr>IPN interest study</vt:lpstr>
      <vt:lpstr>IPN interest study</vt:lpstr>
      <vt:lpstr>ROSE study</vt:lpstr>
      <vt:lpstr>Conclusion</vt:lpstr>
      <vt:lpstr>Conclusion</vt:lpstr>
      <vt:lpstr>Conclusion</vt:lpstr>
      <vt:lpstr>Conclusion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Alan</dc:creator>
  <cp:lastModifiedBy>Verena Spatz</cp:lastModifiedBy>
  <cp:revision>377</cp:revision>
  <cp:lastPrinted>2016-08-31T11:57:29Z</cp:lastPrinted>
  <dcterms:created xsi:type="dcterms:W3CDTF">2015-01-11T22:35:06Z</dcterms:created>
  <dcterms:modified xsi:type="dcterms:W3CDTF">2019-03-27T22:16:31Z</dcterms:modified>
</cp:coreProperties>
</file>