
<file path=[Content_Types].xml><?xml version="1.0" encoding="utf-8"?>
<Types xmlns="http://schemas.openxmlformats.org/package/2006/content-types">
  <Default Extension="png" ContentType="image/png"/>
  <Default Extension="tmp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85" r:id="rId3"/>
    <p:sldId id="289" r:id="rId4"/>
    <p:sldId id="261" r:id="rId5"/>
    <p:sldId id="263" r:id="rId6"/>
    <p:sldId id="265" r:id="rId7"/>
    <p:sldId id="276" r:id="rId8"/>
    <p:sldId id="268" r:id="rId9"/>
    <p:sldId id="290" r:id="rId10"/>
    <p:sldId id="272" r:id="rId11"/>
    <p:sldId id="284" r:id="rId12"/>
    <p:sldId id="270" r:id="rId13"/>
    <p:sldId id="260" r:id="rId14"/>
    <p:sldId id="262" r:id="rId15"/>
    <p:sldId id="283" r:id="rId16"/>
    <p:sldId id="271" r:id="rId17"/>
    <p:sldId id="273" r:id="rId18"/>
    <p:sldId id="274" r:id="rId19"/>
    <p:sldId id="275" r:id="rId20"/>
    <p:sldId id="266" r:id="rId21"/>
    <p:sldId id="267" r:id="rId22"/>
    <p:sldId id="269" r:id="rId23"/>
    <p:sldId id="264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001A"/>
    <a:srgbClr val="B90F22"/>
    <a:srgbClr val="0060A9"/>
    <a:srgbClr val="F5A300"/>
    <a:srgbClr val="FDCA00"/>
    <a:srgbClr val="9C1C26"/>
    <a:srgbClr val="312C8C"/>
    <a:srgbClr val="000000"/>
    <a:srgbClr val="B5B5B5"/>
    <a:srgbClr val="E950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713" autoAdjust="0"/>
    <p:restoredTop sz="90618" autoAdjust="0"/>
  </p:normalViewPr>
  <p:slideViewPr>
    <p:cSldViewPr snapToObjects="1">
      <p:cViewPr>
        <p:scale>
          <a:sx n="100" d="100"/>
          <a:sy n="100" d="100"/>
        </p:scale>
        <p:origin x="-192" y="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90500" y="387350"/>
            <a:ext cx="54038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800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ts val="1300"/>
              </a:lnSpc>
              <a:defRPr sz="1000" b="1">
                <a:latin typeface="Stafford" pitchFamily="2" charset="0"/>
              </a:defRPr>
            </a:lvl1pPr>
          </a:lstStyle>
          <a:p>
            <a:endParaRPr lang="de-DE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90500" y="8567738"/>
            <a:ext cx="13303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latin typeface="Stafford" pitchFamily="2" charset="0"/>
              </a:defRPr>
            </a:lvl1pPr>
          </a:lstStyle>
          <a:p>
            <a:fld id="{A32DC80D-291A-4ABB-A78B-0417274A267C}" type="datetime4">
              <a:rPr lang="de-DE"/>
              <a:pPr/>
              <a:t>5. Juli 2018</a:t>
            </a:fld>
            <a:endParaRPr lang="de-DE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520825" y="8567738"/>
            <a:ext cx="44640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latin typeface="Stafford" pitchFamily="2" charset="0"/>
              </a:defRPr>
            </a:lvl1pPr>
          </a:lstStyle>
          <a:p>
            <a:r>
              <a:rPr lang="de-DE"/>
              <a:t>|  </a:t>
            </a:r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999163" y="8567738"/>
            <a:ext cx="6699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latin typeface="Stafford" pitchFamily="2" charset="0"/>
              </a:defRPr>
            </a:lvl1pPr>
          </a:lstStyle>
          <a:p>
            <a:r>
              <a:rPr lang="de-DE"/>
              <a:t>|  </a:t>
            </a:r>
            <a:fld id="{C7CC2173-B0D1-45F1-9D54-E33B7353DA19}" type="slidenum">
              <a:rPr lang="de-DE"/>
              <a:pPr/>
              <a:t>‹Nr.›</a:t>
            </a:fld>
            <a:endParaRPr lang="de-DE"/>
          </a:p>
        </p:txBody>
      </p:sp>
      <p:pic>
        <p:nvPicPr>
          <p:cNvPr id="50182" name="Picture 6" descr="tud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40400" y="360363"/>
            <a:ext cx="928688" cy="417512"/>
          </a:xfrm>
          <a:prstGeom prst="rect">
            <a:avLst/>
          </a:prstGeom>
          <a:noFill/>
        </p:spPr>
      </p:pic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190500" y="179388"/>
            <a:ext cx="6478588" cy="144462"/>
          </a:xfrm>
          <a:prstGeom prst="rect">
            <a:avLst/>
          </a:prstGeom>
          <a:solidFill>
            <a:srgbClr val="B5B5B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50184" name="Line 8"/>
          <p:cNvSpPr>
            <a:spLocks noChangeShapeType="1"/>
          </p:cNvSpPr>
          <p:nvPr/>
        </p:nvSpPr>
        <p:spPr bwMode="auto">
          <a:xfrm>
            <a:off x="190500" y="360363"/>
            <a:ext cx="6478588" cy="0"/>
          </a:xfrm>
          <a:prstGeom prst="line">
            <a:avLst/>
          </a:prstGeom>
          <a:noFill/>
          <a:ln w="1524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50185" name="Line 9"/>
          <p:cNvSpPr>
            <a:spLocks noChangeShapeType="1"/>
          </p:cNvSpPr>
          <p:nvPr/>
        </p:nvSpPr>
        <p:spPr bwMode="auto">
          <a:xfrm>
            <a:off x="190500" y="8496300"/>
            <a:ext cx="6478588" cy="0"/>
          </a:xfrm>
          <a:prstGeom prst="line">
            <a:avLst/>
          </a:prstGeom>
          <a:noFill/>
          <a:ln w="762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50186" name="Line 10"/>
          <p:cNvSpPr>
            <a:spLocks noChangeShapeType="1"/>
          </p:cNvSpPr>
          <p:nvPr/>
        </p:nvSpPr>
        <p:spPr bwMode="auto">
          <a:xfrm>
            <a:off x="188913" y="777875"/>
            <a:ext cx="6478587" cy="0"/>
          </a:xfrm>
          <a:prstGeom prst="line">
            <a:avLst/>
          </a:prstGeom>
          <a:noFill/>
          <a:ln w="762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50070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5" name="Picture 13" descr="tud_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32463" y="360363"/>
            <a:ext cx="935037" cy="420687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88913" y="8685213"/>
            <a:ext cx="1619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lnSpc>
                <a:spcPts val="1300"/>
              </a:lnSpc>
              <a:defRPr sz="1000">
                <a:latin typeface="Stafford" pitchFamily="2" charset="0"/>
              </a:defRPr>
            </a:lvl1pPr>
          </a:lstStyle>
          <a:p>
            <a:fld id="{065B079B-E513-489A-8A1B-D7C78493EA86}" type="datetime4">
              <a:rPr lang="de-DE"/>
              <a:pPr/>
              <a:t>5. Juli 2018</a:t>
            </a:fld>
            <a:endParaRPr lang="de-DE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22388" y="923925"/>
            <a:ext cx="4194175" cy="30718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90500" y="4284663"/>
            <a:ext cx="6477000" cy="428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808163" y="8685213"/>
            <a:ext cx="4105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lnSpc>
                <a:spcPts val="1300"/>
              </a:lnSpc>
              <a:defRPr sz="1000">
                <a:latin typeface="Stafford" pitchFamily="2" charset="0"/>
              </a:defRPr>
            </a:lvl1pPr>
          </a:lstStyle>
          <a:p>
            <a:r>
              <a:rPr lang="de-DE"/>
              <a:t>|  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913438" y="8685213"/>
            <a:ext cx="942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ts val="1300"/>
              </a:lnSpc>
              <a:defRPr sz="1000">
                <a:latin typeface="Stafford" pitchFamily="2" charset="0"/>
              </a:defRPr>
            </a:lvl1pPr>
          </a:lstStyle>
          <a:p>
            <a:r>
              <a:rPr lang="de-DE"/>
              <a:t>|  </a:t>
            </a:r>
            <a:fld id="{C36AA9A4-5D0B-4134-89A6-D8B9DAA4F25C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190500" y="387350"/>
            <a:ext cx="540385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8000" tIns="0" rIns="0" bIns="0" anchor="ctr"/>
          <a:lstStyle/>
          <a:p>
            <a:pPr>
              <a:lnSpc>
                <a:spcPts val="1300"/>
              </a:lnSpc>
            </a:pPr>
            <a:endParaRPr lang="de-DE" sz="1000" b="1">
              <a:latin typeface="Stafford" pitchFamily="2" charset="0"/>
            </a:endParaRPr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190500" y="179388"/>
            <a:ext cx="6478588" cy="144462"/>
          </a:xfrm>
          <a:prstGeom prst="rect">
            <a:avLst/>
          </a:prstGeom>
          <a:solidFill>
            <a:srgbClr val="B5B5B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082" name="Line 10"/>
          <p:cNvSpPr>
            <a:spLocks noChangeShapeType="1"/>
          </p:cNvSpPr>
          <p:nvPr/>
        </p:nvSpPr>
        <p:spPr bwMode="auto">
          <a:xfrm>
            <a:off x="190500" y="360363"/>
            <a:ext cx="6478588" cy="0"/>
          </a:xfrm>
          <a:prstGeom prst="line">
            <a:avLst/>
          </a:prstGeom>
          <a:noFill/>
          <a:ln w="1524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3083" name="Line 11"/>
          <p:cNvSpPr>
            <a:spLocks noChangeShapeType="1"/>
          </p:cNvSpPr>
          <p:nvPr/>
        </p:nvSpPr>
        <p:spPr bwMode="auto">
          <a:xfrm>
            <a:off x="190500" y="781050"/>
            <a:ext cx="6478588" cy="0"/>
          </a:xfrm>
          <a:prstGeom prst="line">
            <a:avLst/>
          </a:prstGeom>
          <a:noFill/>
          <a:ln w="762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3084" name="Line 12"/>
          <p:cNvSpPr>
            <a:spLocks noChangeShapeType="1"/>
          </p:cNvSpPr>
          <p:nvPr/>
        </p:nvSpPr>
        <p:spPr bwMode="auto">
          <a:xfrm>
            <a:off x="190500" y="8685213"/>
            <a:ext cx="6478588" cy="0"/>
          </a:xfrm>
          <a:prstGeom prst="line">
            <a:avLst/>
          </a:prstGeom>
          <a:noFill/>
          <a:ln w="762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3086" name="Line 14"/>
          <p:cNvSpPr>
            <a:spLocks noChangeShapeType="1"/>
          </p:cNvSpPr>
          <p:nvPr/>
        </p:nvSpPr>
        <p:spPr bwMode="auto">
          <a:xfrm>
            <a:off x="188913" y="4103688"/>
            <a:ext cx="6478587" cy="0"/>
          </a:xfrm>
          <a:prstGeom prst="line">
            <a:avLst/>
          </a:prstGeom>
          <a:noFill/>
          <a:ln w="762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6787406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fontAlgn="base">
      <a:spcBef>
        <a:spcPct val="10000"/>
      </a:spcBef>
      <a:spcAft>
        <a:spcPct val="0"/>
      </a:spcAft>
      <a:defRPr sz="1200" kern="1200">
        <a:solidFill>
          <a:schemeClr val="tx1"/>
        </a:solidFill>
        <a:latin typeface="Bitstream Charter" pitchFamily="2" charset="0"/>
        <a:ea typeface="+mn-ea"/>
        <a:cs typeface="+mn-cs"/>
      </a:defRPr>
    </a:lvl1pPr>
    <a:lvl2pPr marL="457200" algn="l" rtl="0" fontAlgn="base">
      <a:spcBef>
        <a:spcPct val="10000"/>
      </a:spcBef>
      <a:spcAft>
        <a:spcPct val="0"/>
      </a:spcAft>
      <a:defRPr sz="1200" kern="1200">
        <a:solidFill>
          <a:schemeClr val="tx1"/>
        </a:solidFill>
        <a:latin typeface="Bitstream Charter" pitchFamily="2" charset="0"/>
        <a:ea typeface="+mn-ea"/>
        <a:cs typeface="+mn-cs"/>
      </a:defRPr>
    </a:lvl2pPr>
    <a:lvl3pPr marL="914400" algn="l" rtl="0" fontAlgn="base">
      <a:spcBef>
        <a:spcPct val="10000"/>
      </a:spcBef>
      <a:spcAft>
        <a:spcPct val="0"/>
      </a:spcAft>
      <a:defRPr sz="1200" kern="1200">
        <a:solidFill>
          <a:schemeClr val="tx1"/>
        </a:solidFill>
        <a:latin typeface="Bitstream Charter" pitchFamily="2" charset="0"/>
        <a:ea typeface="+mn-ea"/>
        <a:cs typeface="+mn-cs"/>
      </a:defRPr>
    </a:lvl3pPr>
    <a:lvl4pPr marL="1371600" algn="l" rtl="0" fontAlgn="base">
      <a:spcBef>
        <a:spcPct val="10000"/>
      </a:spcBef>
      <a:spcAft>
        <a:spcPct val="0"/>
      </a:spcAft>
      <a:defRPr sz="1200" kern="1200">
        <a:solidFill>
          <a:schemeClr val="tx1"/>
        </a:solidFill>
        <a:latin typeface="Bitstream Charter" pitchFamily="2" charset="0"/>
        <a:ea typeface="+mn-ea"/>
        <a:cs typeface="+mn-cs"/>
      </a:defRPr>
    </a:lvl4pPr>
    <a:lvl5pPr marL="1828800" algn="l" rtl="0" fontAlgn="base">
      <a:spcBef>
        <a:spcPct val="10000"/>
      </a:spcBef>
      <a:spcAft>
        <a:spcPct val="0"/>
      </a:spcAft>
      <a:defRPr sz="1200" kern="1200">
        <a:solidFill>
          <a:schemeClr val="tx1"/>
        </a:solidFill>
        <a:latin typeface="Bitstream Charter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ChangeArrowheads="1"/>
          </p:cNvSpPr>
          <p:nvPr/>
        </p:nvSpPr>
        <p:spPr bwMode="auto">
          <a:xfrm>
            <a:off x="250825" y="368300"/>
            <a:ext cx="8642350" cy="2089150"/>
          </a:xfrm>
          <a:prstGeom prst="rect">
            <a:avLst/>
          </a:prstGeom>
          <a:solidFill>
            <a:srgbClr val="B90F2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58775" y="1449388"/>
            <a:ext cx="6642117" cy="944562"/>
          </a:xfrm>
        </p:spPr>
        <p:txBody>
          <a:bodyPr lIns="0" tIns="0" rIns="0" bIns="0"/>
          <a:lstStyle>
            <a:lvl1pPr marL="0" indent="0">
              <a:spcBef>
                <a:spcPct val="0"/>
              </a:spcBef>
              <a:buFont typeface="Wingdings" pitchFamily="2" charset="2"/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87048" name="Rectangle 8"/>
          <p:cNvSpPr>
            <a:spLocks noChangeArrowheads="1"/>
          </p:cNvSpPr>
          <p:nvPr/>
        </p:nvSpPr>
        <p:spPr bwMode="auto">
          <a:xfrm>
            <a:off x="250825" y="196850"/>
            <a:ext cx="8642350" cy="144463"/>
          </a:xfrm>
          <a:prstGeom prst="rect">
            <a:avLst/>
          </a:prstGeom>
          <a:solidFill>
            <a:srgbClr val="B90F22"/>
          </a:solidFill>
          <a:ln w="317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pic>
        <p:nvPicPr>
          <p:cNvPr id="87049" name="Picture 9" descr="tud_logo"/>
          <p:cNvPicPr>
            <a:picLocks noChangeAspect="1" noChangeArrowheads="1"/>
          </p:cNvPicPr>
          <p:nvPr/>
        </p:nvPicPr>
        <p:blipFill>
          <a:blip r:embed="rId2" cstate="print"/>
          <a:srcRect r="5453"/>
          <a:stretch>
            <a:fillRect/>
          </a:stretch>
        </p:blipFill>
        <p:spPr bwMode="auto">
          <a:xfrm>
            <a:off x="7172325" y="657225"/>
            <a:ext cx="187325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55" name="Line 15"/>
          <p:cNvSpPr>
            <a:spLocks noChangeShapeType="1"/>
          </p:cNvSpPr>
          <p:nvPr/>
        </p:nvSpPr>
        <p:spPr bwMode="auto">
          <a:xfrm>
            <a:off x="252413" y="6357958"/>
            <a:ext cx="8640762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7058" name="Rectangle 18"/>
          <p:cNvSpPr>
            <a:spLocks noChangeArrowheads="1"/>
          </p:cNvSpPr>
          <p:nvPr/>
        </p:nvSpPr>
        <p:spPr bwMode="auto">
          <a:xfrm>
            <a:off x="250825" y="360363"/>
            <a:ext cx="8640763" cy="142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87059" name="Rectangle 19"/>
          <p:cNvSpPr>
            <a:spLocks noChangeArrowheads="1"/>
          </p:cNvSpPr>
          <p:nvPr/>
        </p:nvSpPr>
        <p:spPr bwMode="auto">
          <a:xfrm>
            <a:off x="250825" y="2457450"/>
            <a:ext cx="8640763" cy="793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2" name="Titel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15" name="Fußzeilenplatzhalter 3"/>
          <p:cNvSpPr txBox="1">
            <a:spLocks/>
          </p:cNvSpPr>
          <p:nvPr userDrawn="1"/>
        </p:nvSpPr>
        <p:spPr>
          <a:xfrm>
            <a:off x="252413" y="6489700"/>
            <a:ext cx="7200900" cy="2317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E482C5-58E3-4583-8C64-AB4EA00E1990}" type="datetime1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05.07.2018</a:t>
            </a:fld>
            <a:r>
              <a:rPr kumimoji="0" lang="de-DE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rPr>
              <a:t>  |  Institut für Kernphysik, TU Darmstadt  |  Phillip Imgram  |  </a:t>
            </a:r>
            <a:fld id="{8E9B2640-8CD7-45FF-9440-54608BC46479}" type="slidenum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ahoma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ahoma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60000" y="1620000"/>
            <a:ext cx="6823569" cy="4479943"/>
          </a:xfr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6421455" cy="1362075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6421455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58775" y="1592263"/>
            <a:ext cx="4135438" cy="4551381"/>
          </a:xfrm>
        </p:spPr>
        <p:txBody>
          <a:bodyPr/>
          <a:lstStyle>
            <a:lvl1pPr marL="0" indent="0"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86314" y="1592263"/>
            <a:ext cx="4105274" cy="4551381"/>
          </a:xfrm>
        </p:spPr>
        <p:txBody>
          <a:bodyPr/>
          <a:lstStyle>
            <a:lvl1pPr marL="0" indent="0"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57620" y="1620000"/>
            <a:ext cx="5000660" cy="450616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358776" y="1620000"/>
            <a:ext cx="3106738" cy="4506163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358775" y="488950"/>
            <a:ext cx="6840000" cy="8382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1928801"/>
            <a:ext cx="5486400" cy="279877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tiff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250825" y="368300"/>
            <a:ext cx="864235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>
              <a:latin typeface="+mn-lt"/>
              <a:cs typeface="Tahoma" pitchFamily="34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8775" y="488950"/>
            <a:ext cx="6642117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0000" y="1620000"/>
            <a:ext cx="6640892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250825" y="196850"/>
            <a:ext cx="8642350" cy="144463"/>
          </a:xfrm>
          <a:prstGeom prst="rect">
            <a:avLst/>
          </a:prstGeom>
          <a:solidFill>
            <a:srgbClr val="B90F22"/>
          </a:solidFill>
          <a:ln w="3175">
            <a:noFill/>
            <a:miter lim="800000"/>
            <a:headEnd/>
            <a:tailEnd/>
          </a:ln>
        </p:spPr>
        <p:txBody>
          <a:bodyPr/>
          <a:lstStyle/>
          <a:p>
            <a:endParaRPr lang="de-DE">
              <a:latin typeface="+mn-lt"/>
              <a:cs typeface="Tahoma" pitchFamily="34" charset="0"/>
            </a:endParaRPr>
          </a:p>
        </p:txBody>
      </p:sp>
      <p:pic>
        <p:nvPicPr>
          <p:cNvPr id="1033" name="Picture 9" descr="tud_logo"/>
          <p:cNvPicPr>
            <a:picLocks noChangeAspect="1" noChangeArrowheads="1"/>
          </p:cNvPicPr>
          <p:nvPr/>
        </p:nvPicPr>
        <p:blipFill>
          <a:blip r:embed="rId10" cstate="print"/>
          <a:srcRect r="5453"/>
          <a:stretch>
            <a:fillRect/>
          </a:stretch>
        </p:blipFill>
        <p:spPr bwMode="auto">
          <a:xfrm>
            <a:off x="7167563" y="512763"/>
            <a:ext cx="187325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8" name="Line 14"/>
          <p:cNvSpPr>
            <a:spLocks noChangeShapeType="1"/>
          </p:cNvSpPr>
          <p:nvPr/>
        </p:nvSpPr>
        <p:spPr bwMode="auto">
          <a:xfrm>
            <a:off x="250825" y="1449388"/>
            <a:ext cx="8640763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+mn-lt"/>
              <a:cs typeface="Tahoma" pitchFamily="34" charset="0"/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250825" y="366713"/>
            <a:ext cx="8640763" cy="142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>
              <a:latin typeface="+mn-lt"/>
              <a:cs typeface="Tahoma" pitchFamily="34" charset="0"/>
            </a:endParaRPr>
          </a:p>
        </p:txBody>
      </p:sp>
      <p:sp>
        <p:nvSpPr>
          <p:cNvPr id="11" name="Line 15"/>
          <p:cNvSpPr>
            <a:spLocks noChangeShapeType="1"/>
          </p:cNvSpPr>
          <p:nvPr/>
        </p:nvSpPr>
        <p:spPr bwMode="auto">
          <a:xfrm>
            <a:off x="252413" y="6357958"/>
            <a:ext cx="8640762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+mn-lt"/>
              <a:cs typeface="Tahoma" pitchFamily="34" charset="0"/>
            </a:endParaRPr>
          </a:p>
        </p:txBody>
      </p:sp>
      <p:sp>
        <p:nvSpPr>
          <p:cNvPr id="13" name="Fußzeilenplatzhalter 3"/>
          <p:cNvSpPr txBox="1">
            <a:spLocks/>
          </p:cNvSpPr>
          <p:nvPr/>
        </p:nvSpPr>
        <p:spPr>
          <a:xfrm>
            <a:off x="252413" y="6489700"/>
            <a:ext cx="7200900" cy="2317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E482C5-58E3-4583-8C64-AB4EA00E1990}" type="datetime1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05.07.2018</a:t>
            </a:fld>
            <a:r>
              <a:rPr kumimoji="0" lang="de-DE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rPr>
              <a:t>  | Institut für Kernphysik, TU Darmstadt  |  Phillip Imgram  |  </a:t>
            </a:r>
            <a:fld id="{8E9B2640-8CD7-45FF-9440-54608BC46479}" type="slidenum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ahoma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ahoma" pitchFamily="34" charset="0"/>
            </a:endParaRPr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9847" y="6378438"/>
            <a:ext cx="361741" cy="45429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n-lt"/>
          <a:ea typeface="+mj-ea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179388" indent="-179388" algn="l" rtl="0" eaLnBrk="1" fontAlgn="base" hangingPunct="1">
        <a:lnSpc>
          <a:spcPct val="130000"/>
        </a:lnSpc>
        <a:spcBef>
          <a:spcPts val="200"/>
        </a:spcBef>
        <a:spcAft>
          <a:spcPts val="230"/>
        </a:spcAft>
        <a:buFont typeface="Wingdings" pitchFamily="2" charset="2"/>
        <a:buNone/>
        <a:defRPr sz="200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9388" indent="-177800" algn="l" rtl="0" eaLnBrk="1" fontAlgn="base" hangingPunct="1">
        <a:lnSpc>
          <a:spcPct val="130000"/>
        </a:lnSpc>
        <a:spcBef>
          <a:spcPts val="200"/>
        </a:spcBef>
        <a:spcAft>
          <a:spcPts val="23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Tahoma" pitchFamily="34" charset="0"/>
        </a:defRPr>
      </a:lvl2pPr>
      <a:lvl3pPr marL="538163" indent="-187325" algn="l" rtl="0" eaLnBrk="1" fontAlgn="base" hangingPunct="1">
        <a:lnSpc>
          <a:spcPct val="130000"/>
        </a:lnSpc>
        <a:spcBef>
          <a:spcPts val="200"/>
        </a:spcBef>
        <a:spcAft>
          <a:spcPts val="23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cs typeface="Tahoma" pitchFamily="34" charset="0"/>
        </a:defRPr>
      </a:lvl3pPr>
      <a:lvl4pPr marL="717550" indent="-173038" algn="l" rtl="0" eaLnBrk="1" fontAlgn="base" hangingPunct="1">
        <a:lnSpc>
          <a:spcPct val="130000"/>
        </a:lnSpc>
        <a:spcBef>
          <a:spcPts val="200"/>
        </a:spcBef>
        <a:spcAft>
          <a:spcPts val="23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Tahoma" pitchFamily="34" charset="0"/>
        </a:defRPr>
      </a:lvl4pPr>
      <a:lvl5pPr marL="908050" indent="-188913" algn="l" rtl="0" eaLnBrk="1" fontAlgn="base" hangingPunct="1">
        <a:lnSpc>
          <a:spcPct val="130000"/>
        </a:lnSpc>
        <a:spcBef>
          <a:spcPts val="200"/>
        </a:spcBef>
        <a:spcAft>
          <a:spcPts val="23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Tahoma" pitchFamily="34" charset="0"/>
        </a:defRPr>
      </a:lvl5pPr>
      <a:lvl6pPr marL="1365250" indent="-1889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1822450" indent="-1889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2279650" indent="-1889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2736850" indent="-1889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tmp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40.png"/><Relationship Id="rId2" Type="http://schemas.openxmlformats.org/officeDocument/2006/relationships/tags" Target="../tags/tag1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5.xml"/><Relationship Id="rId6" Type="http://schemas.openxmlformats.org/officeDocument/2006/relationships/image" Target="../media/image22.tmp"/><Relationship Id="rId5" Type="http://schemas.openxmlformats.org/officeDocument/2006/relationships/image" Target="../media/image160.png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46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8.xml"/><Relationship Id="rId4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410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tags" Target="../tags/tag23.xml"/><Relationship Id="rId7" Type="http://schemas.openxmlformats.org/officeDocument/2006/relationships/image" Target="../media/image53.pn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52.tmp"/><Relationship Id="rId5" Type="http://schemas.openxmlformats.org/officeDocument/2006/relationships/image" Target="../media/image280.png"/><Relationship Id="rId10" Type="http://schemas.openxmlformats.org/officeDocument/2006/relationships/image" Target="../media/image460.png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5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6.tmp"/><Relationship Id="rId4" Type="http://schemas.openxmlformats.org/officeDocument/2006/relationships/image" Target="../media/image34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0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tags" Target="../tags/tag5.xml"/><Relationship Id="rId7" Type="http://schemas.openxmlformats.org/officeDocument/2006/relationships/slideLayout" Target="../slideLayouts/slideLayout5.xml"/><Relationship Id="rId12" Type="http://schemas.openxmlformats.org/officeDocument/2006/relationships/image" Target="../media/image15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image" Target="../media/image14.png"/><Relationship Id="rId5" Type="http://schemas.openxmlformats.org/officeDocument/2006/relationships/tags" Target="../tags/tag7.xml"/><Relationship Id="rId10" Type="http://schemas.openxmlformats.org/officeDocument/2006/relationships/image" Target="../media/image13.png"/><Relationship Id="rId4" Type="http://schemas.openxmlformats.org/officeDocument/2006/relationships/tags" Target="../tags/tag6.xml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tmp"/><Relationship Id="rId7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5" Type="http://schemas.openxmlformats.org/officeDocument/2006/relationships/image" Target="../media/image19.tmp"/><Relationship Id="rId4" Type="http://schemas.openxmlformats.org/officeDocument/2006/relationships/image" Target="../media/image2.png"/><Relationship Id="rId9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26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25.tmp"/><Relationship Id="rId5" Type="http://schemas.openxmlformats.org/officeDocument/2006/relationships/image" Target="../media/image24.tmp"/><Relationship Id="rId4" Type="http://schemas.openxmlformats.org/officeDocument/2006/relationships/image" Target="../media/image2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mp"/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tags" Target="../tags/tag13.xml"/><Relationship Id="rId7" Type="http://schemas.openxmlformats.org/officeDocument/2006/relationships/image" Target="../media/image30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>
          <a:xfrm>
            <a:off x="286254" y="1476656"/>
            <a:ext cx="6642117" cy="944562"/>
          </a:xfrm>
        </p:spPr>
        <p:txBody>
          <a:bodyPr/>
          <a:lstStyle/>
          <a:p>
            <a:endParaRPr lang="de-DE" sz="1600" dirty="0" smtClean="0"/>
          </a:p>
          <a:p>
            <a:r>
              <a:rPr lang="de-DE" sz="1600" dirty="0" smtClean="0"/>
              <a:t>SFB Workshop 2018</a:t>
            </a:r>
            <a:endParaRPr lang="de-DE" sz="16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86254" y="473732"/>
            <a:ext cx="6949529" cy="838200"/>
          </a:xfrm>
        </p:spPr>
        <p:txBody>
          <a:bodyPr/>
          <a:lstStyle/>
          <a:p>
            <a:r>
              <a:rPr lang="de-DE" dirty="0" smtClean="0"/>
              <a:t>High </a:t>
            </a:r>
            <a:r>
              <a:rPr lang="de-DE" dirty="0" err="1" smtClean="0"/>
              <a:t>precision</a:t>
            </a:r>
            <a:r>
              <a:rPr lang="de-DE" dirty="0" smtClean="0"/>
              <a:t> </a:t>
            </a:r>
            <a:r>
              <a:rPr lang="de-DE" dirty="0" err="1" smtClean="0"/>
              <a:t>collinear</a:t>
            </a:r>
            <a:r>
              <a:rPr lang="de-DE" dirty="0" smtClean="0"/>
              <a:t> </a:t>
            </a:r>
            <a:r>
              <a:rPr lang="de-DE" dirty="0" err="1" smtClean="0"/>
              <a:t>laser</a:t>
            </a:r>
            <a:r>
              <a:rPr lang="de-DE" dirty="0" smtClean="0"/>
              <a:t> </a:t>
            </a:r>
            <a:r>
              <a:rPr lang="de-DE" dirty="0" err="1" smtClean="0"/>
              <a:t>spectroscopy</a:t>
            </a:r>
            <a:r>
              <a:rPr lang="de-DE" dirty="0"/>
              <a:t> </a:t>
            </a:r>
            <a:r>
              <a:rPr lang="de-DE" dirty="0" smtClean="0"/>
              <a:t>– </a:t>
            </a:r>
            <a:br>
              <a:rPr lang="de-DE" dirty="0" smtClean="0"/>
            </a:br>
            <a:r>
              <a:rPr lang="de-DE" dirty="0" err="1" smtClean="0"/>
              <a:t>towards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measurement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absolute </a:t>
            </a:r>
            <a:r>
              <a:rPr lang="de-DE" dirty="0" err="1" smtClean="0"/>
              <a:t>nuclear</a:t>
            </a:r>
            <a:r>
              <a:rPr lang="de-DE" dirty="0"/>
              <a:t> </a:t>
            </a:r>
            <a:r>
              <a:rPr lang="de-DE" dirty="0" err="1" smtClean="0"/>
              <a:t>charge</a:t>
            </a:r>
            <a:r>
              <a:rPr lang="de-DE" dirty="0" smtClean="0"/>
              <a:t> </a:t>
            </a:r>
            <a:r>
              <a:rPr lang="de-DE" dirty="0" err="1" smtClean="0"/>
              <a:t>radii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47" y="2913618"/>
            <a:ext cx="5076056" cy="1974677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/>
          <a:srcRect l="-9251" r="9251"/>
          <a:stretch/>
        </p:blipFill>
        <p:spPr>
          <a:xfrm>
            <a:off x="4959127" y="2913618"/>
            <a:ext cx="4176464" cy="2785668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291587" y="4888296"/>
            <a:ext cx="8857746" cy="1193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8897813" y="2604033"/>
            <a:ext cx="251520" cy="26138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Picture 5" descr="C:\Users\Bernhard\OneDrive\Dokumente\PHD_PC\bor8\presentations\pics\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5363532"/>
            <a:ext cx="2110659" cy="659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lc="http://schemas.openxmlformats.org/drawingml/2006/lockedCanvas" xmlns:a16="http://schemas.microsoft.com/office/drawing/2014/main" xmlns="" id="{79FC88C7-0832-4083-A2A6-F8DC259BAF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924" y="5363532"/>
            <a:ext cx="2017447" cy="6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el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de-DE" dirty="0" smtClean="0"/>
                  <a:t>Determination </a:t>
                </a:r>
                <a:r>
                  <a:rPr lang="de-DE" dirty="0" err="1" smtClean="0"/>
                  <a:t>of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smtClean="0">
                            <a:latin typeface="Cambria Math"/>
                          </a:rPr>
                          <m:t>ν</m:t>
                        </m:r>
                      </m:e>
                      <m:sub>
                        <m:r>
                          <a:rPr lang="de-DE" b="1" i="1" smtClean="0">
                            <a:latin typeface="Cambria Math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de-DE" dirty="0" smtClean="0"/>
                  <a:t> &amp; </a:t>
                </a:r>
                <a:r>
                  <a:rPr lang="de-DE" dirty="0" err="1" smtClean="0"/>
                  <a:t>Uncertainties</a:t>
                </a:r>
                <a:endParaRPr lang="de-DE" dirty="0"/>
              </a:p>
            </p:txBody>
          </p:sp>
        </mc:Choice>
        <mc:Fallback xmlns="">
          <p:sp>
            <p:nvSpPr>
              <p:cNvPr id="2" name="Titel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284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Grafik 2" descr="Bildschirmausschnitt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596027"/>
            <a:ext cx="3240360" cy="29869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/>
              <p:cNvSpPr txBox="1"/>
              <p:nvPr/>
            </p:nvSpPr>
            <p:spPr>
              <a:xfrm>
                <a:off x="107504" y="1700808"/>
                <a:ext cx="5593134" cy="14773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dirty="0" smtClean="0"/>
                  <a:t>Measurement </a:t>
                </a:r>
                <a:r>
                  <a:rPr lang="de-DE" dirty="0" err="1" smtClean="0"/>
                  <a:t>of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</a:rPr>
                          <m:t>ν</m:t>
                        </m:r>
                      </m:e>
                      <m:sub>
                        <m:r>
                          <a:rPr lang="de-DE" b="1" i="1">
                            <a:latin typeface="Cambria Math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de-DE" dirty="0" smtClean="0"/>
                  <a:t> was </a:t>
                </a:r>
                <a:r>
                  <a:rPr lang="de-DE" dirty="0" err="1" smtClean="0"/>
                  <a:t>repeated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usually</a:t>
                </a:r>
                <a:r>
                  <a:rPr lang="de-DE" dirty="0" smtClean="0"/>
                  <a:t> 10 </a:t>
                </a:r>
                <a:r>
                  <a:rPr lang="de-DE" dirty="0" err="1" smtClean="0"/>
                  <a:t>times</a:t>
                </a:r>
                <a:endParaRPr lang="de-DE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de-DE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dirty="0" smtClean="0"/>
                  <a:t>Evaluation </a:t>
                </a:r>
                <a:r>
                  <a:rPr lang="de-DE" dirty="0" err="1" smtClean="0"/>
                  <a:t>of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</a:rPr>
                          <m:t>ν</m:t>
                        </m:r>
                      </m:e>
                      <m:sub>
                        <m:r>
                          <a:rPr lang="de-DE" b="1" i="1">
                            <a:latin typeface="Cambria Math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de-DE" dirty="0" smtClean="0"/>
                  <a:t> </a:t>
                </a:r>
                <a:r>
                  <a:rPr lang="de-DE" dirty="0" err="1" smtClean="0"/>
                  <a:t>separately</a:t>
                </a:r>
                <a:r>
                  <a:rPr lang="de-DE" dirty="0" smtClean="0"/>
                  <a:t> for PMT1&amp;PMT2</a:t>
                </a:r>
                <a:br>
                  <a:rPr lang="de-DE" dirty="0" smtClean="0"/>
                </a:br>
                <a:r>
                  <a:rPr lang="de-DE" dirty="0" smtClean="0"/>
                  <a:t/>
                </a:r>
                <a:br>
                  <a:rPr lang="de-DE" dirty="0" smtClean="0"/>
                </a:br>
                <a:r>
                  <a:rPr lang="de-DE" dirty="0" smtClean="0"/>
                  <a:t>→ final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</a:rPr>
                          <m:t>ν</m:t>
                        </m:r>
                      </m:e>
                      <m:sub>
                        <m:r>
                          <a:rPr lang="de-DE" b="1" i="1">
                            <a:latin typeface="Cambria Math"/>
                          </a:rPr>
                          <m:t>𝟎</m:t>
                        </m:r>
                      </m:sub>
                    </m:sSub>
                    <m:r>
                      <a:rPr lang="de-DE" b="1" i="1">
                        <a:latin typeface="Cambria Math"/>
                      </a:rPr>
                      <m:t> </m:t>
                    </m:r>
                  </m:oMath>
                </a14:m>
                <a:r>
                  <a:rPr lang="de-DE" dirty="0" smtClean="0"/>
                  <a:t> </a:t>
                </a:r>
                <a:r>
                  <a:rPr lang="de-DE" dirty="0" err="1" smtClean="0"/>
                  <a:t>is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the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weighted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average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of</a:t>
                </a:r>
                <a:r>
                  <a:rPr lang="de-DE" dirty="0" smtClean="0"/>
                  <a:t> all </a:t>
                </a:r>
                <a:r>
                  <a:rPr lang="de-DE" dirty="0" err="1" smtClean="0"/>
                  <a:t>values</a:t>
                </a:r>
                <a:endParaRPr lang="de-DE" dirty="0" smtClean="0"/>
              </a:p>
            </p:txBody>
          </p:sp>
        </mc:Choice>
        <mc:Fallback xmlns=""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700808"/>
                <a:ext cx="5593134" cy="1477328"/>
              </a:xfrm>
              <a:prstGeom prst="rect">
                <a:avLst/>
              </a:prstGeom>
              <a:blipFill rotWithShape="1">
                <a:blip r:embed="rId4"/>
                <a:stretch>
                  <a:fillRect l="-763" t="-2066" r="-218" b="-578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feld 5"/>
          <p:cNvSpPr txBox="1"/>
          <p:nvPr/>
        </p:nvSpPr>
        <p:spPr>
          <a:xfrm>
            <a:off x="107504" y="3659664"/>
            <a:ext cx="614148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Statistical </a:t>
            </a:r>
            <a:r>
              <a:rPr lang="de-DE" b="1" dirty="0" err="1" smtClean="0"/>
              <a:t>uncertainties</a:t>
            </a:r>
            <a:r>
              <a:rPr lang="de-DE" b="1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Error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mean</a:t>
            </a:r>
            <a:r>
              <a:rPr lang="de-DE" dirty="0"/>
              <a:t> </a:t>
            </a:r>
            <a:r>
              <a:rPr lang="de-DE" dirty="0" err="1" smtClean="0"/>
              <a:t>or</a:t>
            </a:r>
            <a:r>
              <a:rPr lang="de-DE" dirty="0" smtClean="0"/>
              <a:t> e</a:t>
            </a:r>
            <a:r>
              <a:rPr lang="en-US" dirty="0" err="1" smtClean="0"/>
              <a:t>rror</a:t>
            </a:r>
            <a:r>
              <a:rPr lang="en-US" dirty="0" smtClean="0"/>
              <a:t> propagation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→ </a:t>
            </a:r>
            <a:r>
              <a:rPr lang="de-DE" dirty="0" err="1" smtClean="0"/>
              <a:t>the</a:t>
            </a:r>
            <a:r>
              <a:rPr lang="de-DE" dirty="0" smtClean="0"/>
              <a:t> larger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two</a:t>
            </a:r>
            <a:r>
              <a:rPr lang="de-DE" dirty="0" smtClean="0"/>
              <a:t> </a:t>
            </a:r>
            <a:r>
              <a:rPr lang="de-DE" dirty="0" err="1" smtClean="0"/>
              <a:t>values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r>
              <a:rPr lang="de-DE" b="1" dirty="0" err="1" smtClean="0"/>
              <a:t>Systematic</a:t>
            </a:r>
            <a:r>
              <a:rPr lang="de-DE" b="1" dirty="0" smtClean="0"/>
              <a:t> </a:t>
            </a:r>
            <a:r>
              <a:rPr lang="de-DE" b="1" dirty="0" err="1" smtClean="0"/>
              <a:t>uncertainties</a:t>
            </a:r>
            <a:r>
              <a:rPr lang="de-DE" b="1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Angle </a:t>
            </a:r>
            <a:r>
              <a:rPr lang="de-DE" dirty="0" err="1" smtClean="0"/>
              <a:t>between</a:t>
            </a:r>
            <a:r>
              <a:rPr lang="de-DE" dirty="0" smtClean="0"/>
              <a:t> </a:t>
            </a:r>
            <a:r>
              <a:rPr lang="de-DE" dirty="0" err="1" smtClean="0"/>
              <a:t>laser</a:t>
            </a:r>
            <a:r>
              <a:rPr lang="de-DE" dirty="0" smtClean="0"/>
              <a:t> </a:t>
            </a:r>
            <a:r>
              <a:rPr lang="de-DE" dirty="0" err="1" smtClean="0"/>
              <a:t>beams</a:t>
            </a:r>
            <a:r>
              <a:rPr lang="de-DE" dirty="0" smtClean="0"/>
              <a:t> (100 kHz)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Asymmetric line shape (70 </a:t>
            </a:r>
            <a:r>
              <a:rPr lang="en-US" dirty="0"/>
              <a:t>k</a:t>
            </a:r>
            <a:r>
              <a:rPr lang="en-US" dirty="0" smtClean="0"/>
              <a:t>Hz)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Voltage dependence only in hyperfine spectra (60 kHz) </a:t>
            </a:r>
          </a:p>
        </p:txBody>
      </p:sp>
    </p:spTree>
    <p:extLst>
      <p:ext uri="{BB962C8B-B14F-4D97-AF65-F5344CB8AC3E}">
        <p14:creationId xmlns:p14="http://schemas.microsoft.com/office/powerpoint/2010/main" val="2669878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</a:t>
            </a:r>
            <a:r>
              <a:rPr lang="de-DE" dirty="0" smtClean="0"/>
              <a:t>utline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342047" y="1916832"/>
            <a:ext cx="4935967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Introduction &amp; Motivation</a:t>
            </a:r>
          </a:p>
          <a:p>
            <a:endParaRPr lang="de-DE" dirty="0" smtClean="0"/>
          </a:p>
          <a:p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Measuring</a:t>
            </a:r>
            <a:r>
              <a:rPr lang="de-DE" dirty="0" smtClean="0"/>
              <a:t> </a:t>
            </a:r>
            <a:r>
              <a:rPr lang="de-DE" dirty="0" err="1" smtClean="0"/>
              <a:t>principle</a:t>
            </a:r>
            <a:r>
              <a:rPr lang="de-DE" dirty="0" smtClean="0"/>
              <a:t> &amp; </a:t>
            </a:r>
            <a:r>
              <a:rPr lang="de-DE" dirty="0" err="1" smtClean="0"/>
              <a:t>setup</a:t>
            </a:r>
            <a:endParaRPr lang="de-DE" dirty="0" smtClean="0"/>
          </a:p>
          <a:p>
            <a:endParaRPr lang="de-DE" dirty="0" smtClean="0"/>
          </a:p>
          <a:p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Determination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transition</a:t>
            </a:r>
            <a:r>
              <a:rPr lang="de-DE" dirty="0" smtClean="0"/>
              <a:t> </a:t>
            </a:r>
            <a:r>
              <a:rPr lang="de-DE" dirty="0" err="1" smtClean="0"/>
              <a:t>frequencies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smtClean="0"/>
              <a:t>&amp; </a:t>
            </a:r>
            <a:r>
              <a:rPr lang="de-DE" dirty="0" err="1" smtClean="0"/>
              <a:t>their</a:t>
            </a:r>
            <a:r>
              <a:rPr lang="de-DE" dirty="0" smtClean="0"/>
              <a:t> </a:t>
            </a:r>
            <a:r>
              <a:rPr lang="de-DE" dirty="0" err="1" smtClean="0"/>
              <a:t>uncertainties</a:t>
            </a:r>
            <a:endParaRPr lang="de-DE" dirty="0" smtClean="0"/>
          </a:p>
          <a:p>
            <a:endParaRPr lang="de-DE" dirty="0" smtClean="0"/>
          </a:p>
          <a:p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Isotope </a:t>
            </a:r>
            <a:r>
              <a:rPr lang="de-DE" dirty="0" err="1" smtClean="0"/>
              <a:t>shift</a:t>
            </a:r>
            <a:r>
              <a:rPr lang="de-DE" dirty="0" smtClean="0"/>
              <a:t> &amp; King </a:t>
            </a:r>
            <a:r>
              <a:rPr lang="de-DE" dirty="0" err="1" smtClean="0"/>
              <a:t>plot</a:t>
            </a:r>
            <a:r>
              <a:rPr lang="de-DE" dirty="0" smtClean="0"/>
              <a:t> </a:t>
            </a:r>
            <a:r>
              <a:rPr lang="de-DE" dirty="0" err="1" smtClean="0"/>
              <a:t>procedure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 smtClean="0"/>
          </a:p>
          <a:p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Conclusion</a:t>
            </a:r>
            <a:r>
              <a:rPr lang="de-DE" dirty="0" smtClean="0"/>
              <a:t> &amp; </a:t>
            </a:r>
            <a:r>
              <a:rPr lang="de-DE" dirty="0" err="1" smtClean="0"/>
              <a:t>outlook</a:t>
            </a:r>
            <a:endParaRPr lang="de-DE" dirty="0" smtClean="0"/>
          </a:p>
        </p:txBody>
      </p:sp>
      <p:pic>
        <p:nvPicPr>
          <p:cNvPr id="4" name="Grafik 3" descr="Bildschirmausschnitt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0" y="1628800"/>
            <a:ext cx="1467143" cy="2210809"/>
          </a:xfrm>
          <a:prstGeom prst="rect">
            <a:avLst/>
          </a:prstGeom>
        </p:spPr>
      </p:pic>
      <p:pic>
        <p:nvPicPr>
          <p:cNvPr id="38" name="Grafik 37" descr="Bildschirmausschnitt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149080"/>
            <a:ext cx="2331239" cy="2070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088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Introduction</a:t>
            </a:r>
            <a:r>
              <a:rPr lang="de-DE" dirty="0" smtClean="0"/>
              <a:t> &amp; Motivation</a:t>
            </a:r>
            <a:endParaRPr lang="de-DE" dirty="0"/>
          </a:p>
        </p:txBody>
      </p:sp>
      <p:grpSp>
        <p:nvGrpSpPr>
          <p:cNvPr id="18" name="Gruppieren 17"/>
          <p:cNvGrpSpPr/>
          <p:nvPr/>
        </p:nvGrpSpPr>
        <p:grpSpPr>
          <a:xfrm>
            <a:off x="251520" y="1628800"/>
            <a:ext cx="7784342" cy="1175270"/>
            <a:chOff x="251520" y="1628800"/>
            <a:chExt cx="7784342" cy="1175270"/>
          </a:xfrm>
        </p:grpSpPr>
        <p:pic>
          <p:nvPicPr>
            <p:cNvPr id="4" name="Grafik 3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5816" y="1628800"/>
              <a:ext cx="5120046" cy="522656"/>
            </a:xfrm>
            <a:prstGeom prst="rect">
              <a:avLst/>
            </a:prstGeom>
          </p:spPr>
        </p:pic>
        <p:sp>
          <p:nvSpPr>
            <p:cNvPr id="5" name="Textfeld 4"/>
            <p:cNvSpPr txBox="1"/>
            <p:nvPr/>
          </p:nvSpPr>
          <p:spPr>
            <a:xfrm>
              <a:off x="251520" y="1705462"/>
              <a:ext cx="16337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 smtClean="0"/>
                <a:t>Isotope </a:t>
              </a:r>
              <a:r>
                <a:rPr lang="de-DE" b="1" dirty="0" err="1" smtClean="0"/>
                <a:t>shift</a:t>
              </a:r>
              <a:r>
                <a:rPr lang="de-DE" b="1" dirty="0" smtClean="0"/>
                <a:t>:</a:t>
              </a:r>
              <a:endParaRPr lang="de-DE" b="1" dirty="0"/>
            </a:p>
          </p:txBody>
        </p:sp>
        <p:sp>
          <p:nvSpPr>
            <p:cNvPr id="7" name="Geschweifte Klammer rechts 6"/>
            <p:cNvSpPr/>
            <p:nvPr/>
          </p:nvSpPr>
          <p:spPr>
            <a:xfrm rot="5400000">
              <a:off x="5076056" y="1570642"/>
              <a:ext cx="216024" cy="1512168"/>
            </a:xfrm>
            <a:prstGeom prst="righ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Geschweifte Klammer rechts 7"/>
            <p:cNvSpPr/>
            <p:nvPr/>
          </p:nvSpPr>
          <p:spPr>
            <a:xfrm rot="5400000">
              <a:off x="7092280" y="1570642"/>
              <a:ext cx="216024" cy="1512168"/>
            </a:xfrm>
            <a:prstGeom prst="righ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Textfeld 8"/>
            <p:cNvSpPr txBox="1"/>
            <p:nvPr/>
          </p:nvSpPr>
          <p:spPr>
            <a:xfrm>
              <a:off x="4572362" y="2434738"/>
              <a:ext cx="1223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err="1" smtClean="0"/>
                <a:t>Mass</a:t>
              </a:r>
              <a:r>
                <a:rPr lang="de-DE" dirty="0" smtClean="0"/>
                <a:t> </a:t>
              </a:r>
              <a:r>
                <a:rPr lang="de-DE" dirty="0" err="1" smtClean="0"/>
                <a:t>shift</a:t>
              </a:r>
              <a:endParaRPr lang="de-DE" dirty="0"/>
            </a:p>
          </p:txBody>
        </p:sp>
        <p:sp>
          <p:nvSpPr>
            <p:cNvPr id="10" name="Textfeld 9"/>
            <p:cNvSpPr txBox="1"/>
            <p:nvPr/>
          </p:nvSpPr>
          <p:spPr>
            <a:xfrm>
              <a:off x="6588586" y="2434738"/>
              <a:ext cx="11721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Field </a:t>
              </a:r>
              <a:r>
                <a:rPr lang="de-DE" dirty="0" err="1" smtClean="0"/>
                <a:t>shift</a:t>
              </a:r>
              <a:endParaRPr lang="de-DE" dirty="0"/>
            </a:p>
          </p:txBody>
        </p:sp>
      </p:grpSp>
      <p:sp>
        <p:nvSpPr>
          <p:cNvPr id="11" name="Textfeld 10"/>
          <p:cNvSpPr txBox="1"/>
          <p:nvPr/>
        </p:nvSpPr>
        <p:spPr>
          <a:xfrm>
            <a:off x="251520" y="2988055"/>
            <a:ext cx="4237122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 smtClean="0"/>
              <a:t>Applications</a:t>
            </a:r>
            <a:r>
              <a:rPr lang="de-DE" b="1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Nuclear</a:t>
            </a:r>
            <a:r>
              <a:rPr lang="de-DE" dirty="0" smtClean="0"/>
              <a:t> </a:t>
            </a:r>
            <a:r>
              <a:rPr lang="de-DE" dirty="0" err="1" smtClean="0"/>
              <a:t>charge</a:t>
            </a:r>
            <a:r>
              <a:rPr lang="de-DE" dirty="0" smtClean="0"/>
              <a:t> </a:t>
            </a:r>
            <a:r>
              <a:rPr lang="de-DE" dirty="0" err="1" smtClean="0"/>
              <a:t>radii</a:t>
            </a:r>
            <a:r>
              <a:rPr lang="de-DE" dirty="0" smtClean="0"/>
              <a:t> / Halo </a:t>
            </a:r>
            <a:r>
              <a:rPr lang="de-DE" dirty="0" err="1" smtClean="0"/>
              <a:t>nuclei</a:t>
            </a:r>
            <a:endParaRPr lang="de-DE" dirty="0" smtClean="0"/>
          </a:p>
          <a:p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 </a:t>
            </a:r>
            <a:r>
              <a:rPr lang="de-DE" dirty="0" err="1" smtClean="0"/>
              <a:t>Ancient</a:t>
            </a:r>
            <a:r>
              <a:rPr lang="de-DE" dirty="0" smtClean="0"/>
              <a:t> </a:t>
            </a:r>
            <a:r>
              <a:rPr lang="de-DE" dirty="0" err="1" smtClean="0"/>
              <a:t>isotopic</a:t>
            </a:r>
            <a:r>
              <a:rPr lang="de-DE" dirty="0" smtClean="0"/>
              <a:t> </a:t>
            </a:r>
            <a:r>
              <a:rPr lang="de-DE" dirty="0" err="1" smtClean="0"/>
              <a:t>composition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Spatial</a:t>
            </a:r>
            <a:r>
              <a:rPr lang="de-DE" dirty="0" smtClean="0"/>
              <a:t> </a:t>
            </a:r>
            <a:r>
              <a:rPr lang="de-DE" dirty="0" err="1" smtClean="0"/>
              <a:t>or</a:t>
            </a:r>
            <a:r>
              <a:rPr lang="de-DE" dirty="0" smtClean="0"/>
              <a:t> temporal </a:t>
            </a:r>
            <a:r>
              <a:rPr lang="de-DE" dirty="0" err="1" smtClean="0"/>
              <a:t>change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el-GR" dirty="0" smtClean="0"/>
              <a:t>α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Discovery </a:t>
            </a:r>
            <a:r>
              <a:rPr lang="de-DE" dirty="0" err="1" smtClean="0"/>
              <a:t>of</a:t>
            </a:r>
            <a:r>
              <a:rPr lang="de-DE" dirty="0" smtClean="0"/>
              <a:t> a </a:t>
            </a:r>
            <a:r>
              <a:rPr lang="de-DE" dirty="0" err="1" smtClean="0"/>
              <a:t>new</a:t>
            </a:r>
            <a:r>
              <a:rPr lang="de-DE" dirty="0" smtClean="0"/>
              <a:t> </a:t>
            </a:r>
            <a:r>
              <a:rPr lang="de-DE" dirty="0" err="1"/>
              <a:t>b</a:t>
            </a:r>
            <a:r>
              <a:rPr lang="de-DE" dirty="0" err="1" smtClean="0"/>
              <a:t>oson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→ </a:t>
            </a:r>
            <a:r>
              <a:rPr lang="de-DE" dirty="0" err="1" smtClean="0"/>
              <a:t>Atomic</a:t>
            </a:r>
            <a:r>
              <a:rPr lang="de-DE" dirty="0" smtClean="0"/>
              <a:t> </a:t>
            </a:r>
            <a:r>
              <a:rPr lang="de-DE" dirty="0" err="1" smtClean="0"/>
              <a:t>structure</a:t>
            </a:r>
            <a:r>
              <a:rPr lang="de-DE" dirty="0" smtClean="0"/>
              <a:t> </a:t>
            </a:r>
            <a:r>
              <a:rPr lang="de-DE" dirty="0" err="1" smtClean="0"/>
              <a:t>calculations</a:t>
            </a:r>
            <a:r>
              <a:rPr lang="de-DE" dirty="0" smtClean="0"/>
              <a:t> </a:t>
            </a:r>
            <a:r>
              <a:rPr lang="de-DE" dirty="0" err="1" smtClean="0"/>
              <a:t>needed</a:t>
            </a:r>
            <a:endParaRPr lang="de-DE" dirty="0"/>
          </a:p>
        </p:txBody>
      </p:sp>
      <p:graphicFrame>
        <p:nvGraphicFramePr>
          <p:cNvPr id="2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082104"/>
              </p:ext>
            </p:extLst>
          </p:nvPr>
        </p:nvGraphicFramePr>
        <p:xfrm>
          <a:off x="5219377" y="3311905"/>
          <a:ext cx="134938" cy="125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9" name="CorelDRAW" r:id="rId5" imgW="307080" imgH="300240" progId="CorelDraw.Graphic.11">
                  <p:embed/>
                </p:oleObj>
              </mc:Choice>
              <mc:Fallback>
                <p:oleObj name="CorelDRAW" r:id="rId5" imgW="307080" imgH="300240" progId="CorelDraw.Graphic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9377" y="3311905"/>
                        <a:ext cx="134938" cy="125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" name="Picture 16" descr="Sonnenbrillen-smiley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74940" y="2945193"/>
            <a:ext cx="9207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7" name="Group 17"/>
          <p:cNvGrpSpPr>
            <a:grpSpLocks/>
          </p:cNvGrpSpPr>
          <p:nvPr/>
        </p:nvGrpSpPr>
        <p:grpSpPr bwMode="auto">
          <a:xfrm>
            <a:off x="4932040" y="2988055"/>
            <a:ext cx="723900" cy="700088"/>
            <a:chOff x="243" y="1536"/>
            <a:chExt cx="1128" cy="1092"/>
          </a:xfrm>
        </p:grpSpPr>
        <p:sp>
          <p:nvSpPr>
            <p:cNvPr id="28" name="Oval 18"/>
            <p:cNvSpPr>
              <a:spLocks noChangeArrowheads="1"/>
            </p:cNvSpPr>
            <p:nvPr/>
          </p:nvSpPr>
          <p:spPr bwMode="auto">
            <a:xfrm>
              <a:off x="660" y="1881"/>
              <a:ext cx="240" cy="240"/>
            </a:xfrm>
            <a:prstGeom prst="ellips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9" name="Oval 19"/>
            <p:cNvSpPr>
              <a:spLocks noChangeArrowheads="1"/>
            </p:cNvSpPr>
            <p:nvPr/>
          </p:nvSpPr>
          <p:spPr bwMode="auto">
            <a:xfrm>
              <a:off x="243" y="1536"/>
              <a:ext cx="1128" cy="1092"/>
            </a:xfrm>
            <a:prstGeom prst="ellips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12" name="Gruppieren 11"/>
          <p:cNvGrpSpPr/>
          <p:nvPr/>
        </p:nvGrpSpPr>
        <p:grpSpPr>
          <a:xfrm>
            <a:off x="5959527" y="2945193"/>
            <a:ext cx="3033400" cy="3064504"/>
            <a:chOff x="5959527" y="2945193"/>
            <a:chExt cx="3033400" cy="3064504"/>
          </a:xfrm>
        </p:grpSpPr>
        <p:grpSp>
          <p:nvGrpSpPr>
            <p:cNvPr id="57" name="Gruppieren 2265"/>
            <p:cNvGrpSpPr/>
            <p:nvPr/>
          </p:nvGrpSpPr>
          <p:grpSpPr>
            <a:xfrm>
              <a:off x="5959527" y="2945193"/>
              <a:ext cx="3033400" cy="3064504"/>
              <a:chOff x="4173214" y="3501396"/>
              <a:chExt cx="3033400" cy="3064504"/>
            </a:xfrm>
          </p:grpSpPr>
          <p:grpSp>
            <p:nvGrpSpPr>
              <p:cNvPr id="58" name="Gruppieren 2264"/>
              <p:cNvGrpSpPr/>
              <p:nvPr/>
            </p:nvGrpSpPr>
            <p:grpSpPr>
              <a:xfrm>
                <a:off x="4363217" y="3733800"/>
                <a:ext cx="2666216" cy="2832100"/>
                <a:chOff x="4363217" y="3733800"/>
                <a:chExt cx="2666216" cy="2832100"/>
              </a:xfrm>
            </p:grpSpPr>
            <p:pic>
              <p:nvPicPr>
                <p:cNvPr id="61" name="Picture 257"/>
                <p:cNvPicPr>
                  <a:picLocks noChangeAspect="1" noChangeArrowheads="1"/>
                </p:cNvPicPr>
                <p:nvPr/>
              </p:nvPicPr>
              <p:blipFill rotWithShape="1">
                <a:blip r:embed="rId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33377" b="39639"/>
                <a:stretch/>
              </p:blipFill>
              <p:spPr bwMode="auto">
                <a:xfrm>
                  <a:off x="4484532" y="3907631"/>
                  <a:ext cx="2449514" cy="260552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cxnSp>
              <p:nvCxnSpPr>
                <p:cNvPr id="63" name="Gerade Verbindung 12"/>
                <p:cNvCxnSpPr/>
                <p:nvPr/>
              </p:nvCxnSpPr>
              <p:spPr bwMode="auto">
                <a:xfrm flipV="1">
                  <a:off x="4502150" y="3733800"/>
                  <a:ext cx="0" cy="2832100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 type="none" w="med" len="med"/>
                  <a:tailEnd type="arrow" w="med" len="med"/>
                </a:ln>
                <a:effectLst/>
              </p:spPr>
            </p:cxnSp>
            <p:cxnSp>
              <p:nvCxnSpPr>
                <p:cNvPr id="66" name="Gerade Verbindung 110"/>
                <p:cNvCxnSpPr/>
                <p:nvPr/>
              </p:nvCxnSpPr>
              <p:spPr bwMode="auto">
                <a:xfrm>
                  <a:off x="4363217" y="3981291"/>
                  <a:ext cx="2666216" cy="0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 type="none" w="med" len="med"/>
                  <a:tailEnd type="arrow" w="med" len="med"/>
                </a:ln>
                <a:effectLst/>
              </p:spPr>
            </p:cxnSp>
          </p:grpSp>
          <p:sp>
            <p:nvSpPr>
              <p:cNvPr id="59" name="Textfeld 2252"/>
              <p:cNvSpPr txBox="1"/>
              <p:nvPr/>
            </p:nvSpPr>
            <p:spPr>
              <a:xfrm>
                <a:off x="6911340" y="3666490"/>
                <a:ext cx="2952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de-DE" dirty="0" smtClean="0"/>
                  <a:t>r</a:t>
                </a:r>
              </a:p>
            </p:txBody>
          </p:sp>
          <p:sp>
            <p:nvSpPr>
              <p:cNvPr id="60" name="Textfeld 114"/>
              <p:cNvSpPr txBox="1"/>
              <p:nvPr/>
            </p:nvSpPr>
            <p:spPr>
              <a:xfrm>
                <a:off x="4173214" y="3501396"/>
                <a:ext cx="3289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de-DE" dirty="0" smtClean="0"/>
                  <a:t>E</a:t>
                </a:r>
              </a:p>
            </p:txBody>
          </p:sp>
        </p:grpSp>
        <p:grpSp>
          <p:nvGrpSpPr>
            <p:cNvPr id="67" name="Gruppieren 2266"/>
            <p:cNvGrpSpPr/>
            <p:nvPr/>
          </p:nvGrpSpPr>
          <p:grpSpPr>
            <a:xfrm>
              <a:off x="6078913" y="3877137"/>
              <a:ext cx="1025525" cy="1738860"/>
              <a:chOff x="4292600" y="4433340"/>
              <a:chExt cx="1025525" cy="1738860"/>
            </a:xfrm>
          </p:grpSpPr>
          <p:cxnSp>
            <p:nvCxnSpPr>
              <p:cNvPr id="68" name="Gerade Verbindung 2256"/>
              <p:cNvCxnSpPr/>
              <p:nvPr/>
            </p:nvCxnSpPr>
            <p:spPr bwMode="auto">
              <a:xfrm>
                <a:off x="4502150" y="5029200"/>
                <a:ext cx="360000" cy="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grpSp>
            <p:nvGrpSpPr>
              <p:cNvPr id="69" name="Gruppieren 2263"/>
              <p:cNvGrpSpPr/>
              <p:nvPr/>
            </p:nvGrpSpPr>
            <p:grpSpPr>
              <a:xfrm>
                <a:off x="4292600" y="4433340"/>
                <a:ext cx="1025525" cy="1738860"/>
                <a:chOff x="4292600" y="4433340"/>
                <a:chExt cx="1025525" cy="1738860"/>
              </a:xfrm>
            </p:grpSpPr>
            <p:sp>
              <p:nvSpPr>
                <p:cNvPr id="70" name="Ellipse 2253"/>
                <p:cNvSpPr/>
                <p:nvPr/>
              </p:nvSpPr>
              <p:spPr bwMode="auto">
                <a:xfrm>
                  <a:off x="4337682" y="5702300"/>
                  <a:ext cx="469900" cy="469900"/>
                </a:xfrm>
                <a:prstGeom prst="ellipse">
                  <a:avLst/>
                </a:prstGeom>
                <a:solidFill>
                  <a:srgbClr val="0000FF"/>
                </a:solidFill>
                <a:ln w="25400" cap="flat" cmpd="sng" algn="ctr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0000" tIns="46800" rIns="90000" bIns="4680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itchFamily="66" charset="0"/>
                  </a:endParaRPr>
                </a:p>
              </p:txBody>
            </p:sp>
            <p:sp>
              <p:nvSpPr>
                <p:cNvPr id="71" name="Bogen 2254"/>
                <p:cNvSpPr/>
                <p:nvPr/>
              </p:nvSpPr>
              <p:spPr bwMode="auto">
                <a:xfrm>
                  <a:off x="4292600" y="5029200"/>
                  <a:ext cx="488952" cy="426720"/>
                </a:xfrm>
                <a:prstGeom prst="arc">
                  <a:avLst>
                    <a:gd name="adj1" fmla="val 740409"/>
                    <a:gd name="adj2" fmla="val 6193853"/>
                  </a:avLst>
                </a:prstGeom>
                <a:noFill/>
                <a:ln w="25400" cap="flat" cmpd="sng" algn="ctr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0000" tIns="46800" rIns="90000" bIns="4680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itchFamily="66" charset="0"/>
                  </a:endParaRPr>
                </a:p>
              </p:txBody>
            </p:sp>
            <p:cxnSp>
              <p:nvCxnSpPr>
                <p:cNvPr id="72" name="Gerade Verbindung 122"/>
                <p:cNvCxnSpPr/>
                <p:nvPr/>
              </p:nvCxnSpPr>
              <p:spPr bwMode="auto">
                <a:xfrm>
                  <a:off x="4484532" y="4433340"/>
                  <a:ext cx="833593" cy="2019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73" name="Gerade Verbindung mit Pfeil 2262"/>
                <p:cNvCxnSpPr/>
                <p:nvPr/>
              </p:nvCxnSpPr>
              <p:spPr bwMode="auto">
                <a:xfrm flipV="1">
                  <a:off x="4772033" y="4443500"/>
                  <a:ext cx="0" cy="585700"/>
                </a:xfrm>
                <a:prstGeom prst="straightConnector1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</p:grpSp>
        </p:grpSp>
        <p:cxnSp>
          <p:nvCxnSpPr>
            <p:cNvPr id="74" name="Gerade Verbindung mit Pfeil 73"/>
            <p:cNvCxnSpPr>
              <a:stCxn id="70" idx="3"/>
              <a:endCxn id="70" idx="7"/>
            </p:cNvCxnSpPr>
            <p:nvPr/>
          </p:nvCxnSpPr>
          <p:spPr>
            <a:xfrm flipV="1">
              <a:off x="6192810" y="5214912"/>
              <a:ext cx="332270" cy="332270"/>
            </a:xfrm>
            <a:prstGeom prst="straightConnector1">
              <a:avLst/>
            </a:prstGeom>
            <a:ln>
              <a:solidFill>
                <a:schemeClr val="bg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6" name="Gerade Verbindung 95"/>
          <p:cNvCxnSpPr/>
          <p:nvPr/>
        </p:nvCxnSpPr>
        <p:spPr bwMode="auto">
          <a:xfrm>
            <a:off x="6302751" y="4103903"/>
            <a:ext cx="130174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5" name="Ellipse 2253 2"/>
          <p:cNvSpPr/>
          <p:nvPr/>
        </p:nvSpPr>
        <p:spPr bwMode="auto">
          <a:xfrm>
            <a:off x="6057687" y="5090728"/>
            <a:ext cx="580638" cy="580638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06" name="Bogen 2254 2"/>
          <p:cNvSpPr/>
          <p:nvPr/>
        </p:nvSpPr>
        <p:spPr bwMode="auto">
          <a:xfrm>
            <a:off x="6078913" y="4472997"/>
            <a:ext cx="488952" cy="426720"/>
          </a:xfrm>
          <a:prstGeom prst="arc">
            <a:avLst>
              <a:gd name="adj1" fmla="val 740409"/>
              <a:gd name="adj2" fmla="val 6193853"/>
            </a:avLst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99" name="Textfeld 2267 2"/>
          <p:cNvSpPr txBox="1"/>
          <p:nvPr/>
        </p:nvSpPr>
        <p:spPr>
          <a:xfrm>
            <a:off x="6750486" y="4284857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i="1" dirty="0" smtClean="0"/>
              <a:t>s</a:t>
            </a:r>
          </a:p>
        </p:txBody>
      </p:sp>
      <p:sp>
        <p:nvSpPr>
          <p:cNvPr id="100" name="Textfeld 131 2"/>
          <p:cNvSpPr txBox="1"/>
          <p:nvPr/>
        </p:nvSpPr>
        <p:spPr>
          <a:xfrm>
            <a:off x="7208480" y="3693480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i="1" dirty="0" smtClean="0"/>
              <a:t>p</a:t>
            </a:r>
          </a:p>
        </p:txBody>
      </p:sp>
      <p:sp>
        <p:nvSpPr>
          <p:cNvPr id="101" name="Ellipse 2253 3"/>
          <p:cNvSpPr/>
          <p:nvPr/>
        </p:nvSpPr>
        <p:spPr bwMode="auto">
          <a:xfrm>
            <a:off x="6119285" y="5146097"/>
            <a:ext cx="469900" cy="469900"/>
          </a:xfrm>
          <a:prstGeom prst="ellipse">
            <a:avLst/>
          </a:prstGeom>
          <a:solidFill>
            <a:srgbClr val="0000FF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02" name="Bogen 2254 3"/>
          <p:cNvSpPr/>
          <p:nvPr/>
        </p:nvSpPr>
        <p:spPr bwMode="auto">
          <a:xfrm>
            <a:off x="6058592" y="4371397"/>
            <a:ext cx="539751" cy="426720"/>
          </a:xfrm>
          <a:prstGeom prst="arc">
            <a:avLst>
              <a:gd name="adj1" fmla="val 252434"/>
              <a:gd name="adj2" fmla="val 6193853"/>
            </a:avLst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89" name="Gerade Verbindung mit Pfeil 2241"/>
          <p:cNvCxnSpPr/>
          <p:nvPr/>
        </p:nvCxnSpPr>
        <p:spPr bwMode="auto">
          <a:xfrm flipV="1">
            <a:off x="6432925" y="3903051"/>
            <a:ext cx="0" cy="67071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90" name="Gerade Verbindung 2246"/>
          <p:cNvCxnSpPr/>
          <p:nvPr/>
        </p:nvCxnSpPr>
        <p:spPr bwMode="auto">
          <a:xfrm>
            <a:off x="6288463" y="4573769"/>
            <a:ext cx="3302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1" name="Gerade Verbindung 106"/>
          <p:cNvCxnSpPr/>
          <p:nvPr/>
        </p:nvCxnSpPr>
        <p:spPr bwMode="auto">
          <a:xfrm>
            <a:off x="6292435" y="3915751"/>
            <a:ext cx="779474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3" name="Gerade Verbindung 2256 2"/>
          <p:cNvCxnSpPr/>
          <p:nvPr/>
        </p:nvCxnSpPr>
        <p:spPr bwMode="auto">
          <a:xfrm>
            <a:off x="6288463" y="4472997"/>
            <a:ext cx="360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7" name="Gerade Verbindung 122 2"/>
          <p:cNvCxnSpPr/>
          <p:nvPr/>
        </p:nvCxnSpPr>
        <p:spPr bwMode="auto">
          <a:xfrm>
            <a:off x="6270845" y="3877137"/>
            <a:ext cx="833593" cy="201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8" name="Gerade Verbindung mit Pfeil 2262 2"/>
          <p:cNvCxnSpPr/>
          <p:nvPr/>
        </p:nvCxnSpPr>
        <p:spPr bwMode="auto">
          <a:xfrm flipV="1">
            <a:off x="6558346" y="3887297"/>
            <a:ext cx="0" cy="5857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6" name="Gerade Verbindung 2256 3"/>
          <p:cNvCxnSpPr/>
          <p:nvPr/>
        </p:nvCxnSpPr>
        <p:spPr bwMode="auto">
          <a:xfrm>
            <a:off x="6298623" y="4401877"/>
            <a:ext cx="396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7" name="Gerade Verbindung 122 3"/>
          <p:cNvCxnSpPr/>
          <p:nvPr/>
        </p:nvCxnSpPr>
        <p:spPr bwMode="auto">
          <a:xfrm>
            <a:off x="6301325" y="3846657"/>
            <a:ext cx="833593" cy="201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8" name="Gerade Verbindung mit Pfeil 2262 3"/>
          <p:cNvCxnSpPr/>
          <p:nvPr/>
        </p:nvCxnSpPr>
        <p:spPr bwMode="auto">
          <a:xfrm flipH="1" flipV="1">
            <a:off x="6643673" y="3846657"/>
            <a:ext cx="0" cy="55522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479774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66667E-6 -3.7037E-6 C 0.02205 -3.7037E-6 0.04028 0.02338 0.04028 0.05209 C 0.04028 0.08125 0.02205 0.1051 1.66667E-6 0.1051 C -0.02222 0.1051 -0.04011 0.08125 -0.04011 0.05209 C -0.04011 0.02338 -0.02222 -3.7037E-6 1.66667E-6 -3.7037E-6 Z " pathEditMode="fixed" rAng="0" ptsTypes="AAAAA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255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035 -3.7037E-6 C -0.00434 0.00024 -0.00816 0.00255 -0.00833 -0.01018 C -0.00833 -0.01226 -0.00521 -0.02083 -0.00104 -0.02106 C 0.00312 -0.02129 0.00677 -0.01689 0.00694 -0.01111 C 0.00712 -0.00509 0.00382 -0.00023 -0.00035 -3.7037E-6 Z " pathEditMode="relative" rAng="21480000" ptsTypes="AAAAA">
                                      <p:cBhvr>
                                        <p:cTn id="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1065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5" grpId="0" animBg="1"/>
      <p:bldP spid="106" grpId="0" animBg="1"/>
      <p:bldP spid="99" grpId="0"/>
      <p:bldP spid="100" grpId="0"/>
      <p:bldP spid="101" grpId="0" animBg="1"/>
      <p:bldP spid="10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Introduction</a:t>
            </a:r>
            <a:r>
              <a:rPr lang="de-DE" dirty="0" smtClean="0"/>
              <a:t> &amp; Motivation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/>
              <p:cNvSpPr txBox="1"/>
              <p:nvPr/>
            </p:nvSpPr>
            <p:spPr>
              <a:xfrm>
                <a:off x="251520" y="1705462"/>
                <a:ext cx="5673220" cy="26293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b="1" dirty="0" smtClean="0"/>
                  <a:t>Field </a:t>
                </a:r>
                <a:r>
                  <a:rPr lang="de-DE" b="1" dirty="0" err="1" smtClean="0"/>
                  <a:t>shift</a:t>
                </a:r>
                <a:r>
                  <a:rPr lang="de-DE" b="1" dirty="0" smtClean="0"/>
                  <a:t> </a:t>
                </a:r>
                <a:r>
                  <a:rPr lang="de-DE" b="1" dirty="0" err="1" smtClean="0"/>
                  <a:t>ratio</a:t>
                </a:r>
                <a:r>
                  <a:rPr lang="de-DE" b="1" dirty="0" smtClean="0"/>
                  <a:t>:</a:t>
                </a:r>
              </a:p>
              <a:p>
                <a:endParaRPr lang="de-DE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dirty="0"/>
                  <a:t>Lower </a:t>
                </a:r>
                <a:r>
                  <a:rPr lang="de-DE" dirty="0" err="1"/>
                  <a:t>boundary</a:t>
                </a:r>
                <a:r>
                  <a:rPr lang="de-DE" dirty="0"/>
                  <a:t>: Non-</a:t>
                </a:r>
                <a:r>
                  <a:rPr lang="de-DE" dirty="0" err="1"/>
                  <a:t>relativistic</a:t>
                </a:r>
                <a:r>
                  <a:rPr lang="de-DE" dirty="0"/>
                  <a:t> </a:t>
                </a:r>
                <a:r>
                  <a:rPr lang="de-DE" dirty="0" err="1"/>
                  <a:t>limit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/>
                      </a:rPr>
                      <m:t>𝑓</m:t>
                    </m:r>
                  </m:oMath>
                </a14:m>
                <a:r>
                  <a:rPr lang="de-DE" dirty="0"/>
                  <a:t> → </a:t>
                </a:r>
                <a:r>
                  <a:rPr lang="de-DE" dirty="0" smtClean="0"/>
                  <a:t>1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de-DE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dirty="0" smtClean="0"/>
                  <a:t>J-</a:t>
                </a:r>
                <a:r>
                  <a:rPr lang="de-DE" dirty="0" err="1" smtClean="0"/>
                  <a:t>Dependence</a:t>
                </a:r>
                <a:r>
                  <a:rPr lang="de-DE" dirty="0" smtClean="0"/>
                  <a:t>: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𝑓</m:t>
                    </m:r>
                  </m:oMath>
                </a14:m>
                <a:r>
                  <a:rPr lang="de-DE" dirty="0" smtClean="0"/>
                  <a:t> &gt; 1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de-DE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dirty="0" err="1" smtClean="0"/>
                  <a:t>Upper</a:t>
                </a:r>
                <a:r>
                  <a:rPr lang="de-DE" dirty="0" smtClean="0"/>
                  <a:t> </a:t>
                </a:r>
                <a:r>
                  <a:rPr lang="de-DE" dirty="0" err="1"/>
                  <a:t>boundary</a:t>
                </a:r>
                <a:r>
                  <a:rPr lang="de-DE" dirty="0"/>
                  <a:t>: </a:t>
                </a:r>
                <a:r>
                  <a:rPr lang="de-DE" dirty="0" err="1"/>
                  <a:t>Hydrogenic</a:t>
                </a:r>
                <a:r>
                  <a:rPr lang="de-DE" dirty="0"/>
                  <a:t> </a:t>
                </a:r>
                <a:r>
                  <a:rPr lang="de-DE" dirty="0" err="1" smtClean="0"/>
                  <a:t>approximation</a:t>
                </a:r>
                <a:r>
                  <a:rPr lang="de-DE" dirty="0"/>
                  <a:t/>
                </a:r>
                <a:br>
                  <a:rPr lang="de-DE" dirty="0"/>
                </a:br>
                <a:r>
                  <a:rPr lang="de-DE" dirty="0" err="1" smtClean="0"/>
                  <a:t>Theory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de-DE"/>
                          <m:t>Ca</m:t>
                        </m:r>
                      </m:e>
                      <m:sup>
                        <m:r>
                          <a:rPr lang="de-DE" i="1">
                            <a:latin typeface="Cambria Math"/>
                          </a:rPr>
                          <m:t>+</m:t>
                        </m:r>
                      </m:sup>
                    </m:sSup>
                  </m:oMath>
                </a14:m>
                <a:r>
                  <a:rPr lang="de-DE" dirty="0" smtClean="0"/>
                  <a:t>: 1.0051,  Experiment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de-DE"/>
                          <m:t>Ca</m:t>
                        </m:r>
                      </m:e>
                      <m:sup>
                        <m:r>
                          <a:rPr lang="de-DE" i="1">
                            <a:latin typeface="Cambria Math"/>
                          </a:rPr>
                          <m:t>+</m:t>
                        </m:r>
                      </m:sup>
                    </m:sSup>
                  </m:oMath>
                </a14:m>
                <a:r>
                  <a:rPr lang="de-DE" dirty="0" smtClean="0"/>
                  <a:t>: 1.0085(12</a:t>
                </a:r>
                <a:r>
                  <a:rPr lang="de-DE" dirty="0"/>
                  <a:t>)</a:t>
                </a:r>
              </a:p>
              <a:p>
                <a:r>
                  <a:rPr lang="de-DE" dirty="0" smtClean="0">
                    <a:latin typeface="Cambria Math"/>
                    <a:ea typeface="Cambria Math"/>
                  </a:rPr>
                  <a:t>⇒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/>
                      </a:rPr>
                      <m:t>𝑓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 smtClean="0"/>
                  <a:t>exceeded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upper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boundary</a:t>
                </a:r>
                <a:r>
                  <a:rPr lang="de-DE" dirty="0" smtClean="0"/>
                  <a:t> </a:t>
                </a:r>
                <a:r>
                  <a:rPr lang="de-DE" dirty="0" err="1"/>
                  <a:t>significantly</a:t>
                </a:r>
                <a:r>
                  <a:rPr lang="de-DE" dirty="0"/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de-DE"/>
                          <m:t>Ca</m:t>
                        </m:r>
                      </m:e>
                      <m:sup>
                        <m:r>
                          <a:rPr lang="de-DE" i="1">
                            <a:latin typeface="Cambria Math"/>
                          </a:rPr>
                          <m:t>+</m:t>
                        </m:r>
                      </m:sup>
                    </m:sSup>
                  </m:oMath>
                </a14:m>
                <a:endParaRPr lang="de-DE" dirty="0"/>
              </a:p>
            </p:txBody>
          </p:sp>
        </mc:Choice>
        <mc:Fallback xmlns=""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705462"/>
                <a:ext cx="5673220" cy="2629310"/>
              </a:xfrm>
              <a:prstGeom prst="rect">
                <a:avLst/>
              </a:prstGeom>
              <a:blipFill rotWithShape="1">
                <a:blip r:embed="rId3"/>
                <a:stretch>
                  <a:fillRect l="-859" t="-1160" b="-301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Grafik 1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628800"/>
            <a:ext cx="3018160" cy="6099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feld 13"/>
              <p:cNvSpPr txBox="1"/>
              <p:nvPr/>
            </p:nvSpPr>
            <p:spPr>
              <a:xfrm>
                <a:off x="278100" y="4725144"/>
                <a:ext cx="5455340" cy="92333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de-DE" dirty="0" smtClean="0"/>
                  <a:t>→ rest-frame </a:t>
                </a:r>
                <a:r>
                  <a:rPr lang="de-DE" dirty="0" err="1"/>
                  <a:t>transition</a:t>
                </a:r>
                <a:r>
                  <a:rPr lang="de-DE" dirty="0"/>
                  <a:t> </a:t>
                </a:r>
                <a:r>
                  <a:rPr lang="de-DE" dirty="0" err="1"/>
                  <a:t>frequency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D1 </a:t>
                </a:r>
                <a:r>
                  <a:rPr lang="de-DE" dirty="0" err="1"/>
                  <a:t>and</a:t>
                </a:r>
                <a:r>
                  <a:rPr lang="de-DE" dirty="0"/>
                  <a:t> D2 </a:t>
                </a:r>
                <a:r>
                  <a:rPr lang="de-DE" dirty="0" err="1"/>
                  <a:t>line</a:t>
                </a:r>
                <a:endParaRPr lang="de-DE" dirty="0"/>
              </a:p>
              <a:p>
                <a:r>
                  <a:rPr lang="de-DE" dirty="0"/>
                  <a:t>for </a:t>
                </a:r>
                <a:r>
                  <a:rPr lang="de-DE" dirty="0" smtClean="0"/>
                  <a:t>all </a:t>
                </a:r>
                <a:r>
                  <a:rPr lang="de-DE" dirty="0" err="1"/>
                  <a:t>stable</a:t>
                </a:r>
                <a:r>
                  <a:rPr lang="de-DE" dirty="0"/>
                  <a:t> </a:t>
                </a:r>
                <a:r>
                  <a:rPr lang="de-DE" dirty="0" err="1"/>
                  <a:t>Ba</a:t>
                </a:r>
                <a:r>
                  <a:rPr lang="de-DE" dirty="0"/>
                  <a:t> </a:t>
                </a:r>
                <a:r>
                  <a:rPr lang="de-DE" dirty="0" smtClean="0"/>
                  <a:t>isotope in </a:t>
                </a:r>
                <a:r>
                  <a:rPr lang="de-DE" dirty="0" err="1"/>
                  <a:t>order</a:t>
                </a:r>
                <a:r>
                  <a:rPr lang="de-DE" dirty="0"/>
                  <a:t> </a:t>
                </a:r>
                <a:r>
                  <a:rPr lang="de-DE" dirty="0" err="1"/>
                  <a:t>to</a:t>
                </a:r>
                <a:r>
                  <a:rPr lang="de-DE" dirty="0"/>
                  <a:t> </a:t>
                </a:r>
                <a:r>
                  <a:rPr lang="de-DE" dirty="0" err="1" smtClean="0"/>
                  <a:t>access</a:t>
                </a:r>
                <a:endParaRPr lang="de-DE" dirty="0" smtClean="0"/>
              </a:p>
              <a:p>
                <a:r>
                  <a:rPr lang="de-DE" dirty="0" err="1" smtClean="0"/>
                  <a:t>the</a:t>
                </a:r>
                <a:r>
                  <a:rPr lang="de-DE" dirty="0" smtClean="0"/>
                  <a:t> </a:t>
                </a:r>
                <a:r>
                  <a:rPr lang="de-DE" dirty="0"/>
                  <a:t>isotope </a:t>
                </a:r>
                <a:r>
                  <a:rPr lang="de-DE" dirty="0" err="1" smtClean="0"/>
                  <a:t>shift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and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to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derive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𝑓</m:t>
                    </m:r>
                  </m:oMath>
                </a14:m>
                <a:endParaRPr lang="de-DE" dirty="0"/>
              </a:p>
            </p:txBody>
          </p:sp>
        </mc:Choice>
        <mc:Fallback xmlns="">
          <p:sp>
            <p:nvSpPr>
              <p:cNvPr id="14" name="Textfeld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100" y="4725144"/>
                <a:ext cx="5455340" cy="923330"/>
              </a:xfrm>
              <a:prstGeom prst="rect">
                <a:avLst/>
              </a:prstGeom>
              <a:blipFill rotWithShape="1">
                <a:blip r:embed="rId5"/>
                <a:stretch>
                  <a:fillRect l="-892" t="-2597" b="-8442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Grafik 2" descr="Bildschirmausschnitt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046" y="1499973"/>
            <a:ext cx="2315671" cy="3489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019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Collinear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anticollinear</a:t>
            </a:r>
            <a:r>
              <a:rPr lang="de-DE" dirty="0" smtClean="0"/>
              <a:t> laser </a:t>
            </a:r>
            <a:r>
              <a:rPr lang="de-DE" dirty="0" err="1" smtClean="0"/>
              <a:t>system</a:t>
            </a:r>
            <a:endParaRPr lang="de-DE" dirty="0"/>
          </a:p>
        </p:txBody>
      </p:sp>
      <p:grpSp>
        <p:nvGrpSpPr>
          <p:cNvPr id="3" name="Gruppieren 2"/>
          <p:cNvGrpSpPr/>
          <p:nvPr/>
        </p:nvGrpSpPr>
        <p:grpSpPr>
          <a:xfrm>
            <a:off x="133706" y="1581716"/>
            <a:ext cx="8773200" cy="4531856"/>
            <a:chOff x="318437" y="1801198"/>
            <a:chExt cx="8773200" cy="4531856"/>
          </a:xfrm>
        </p:grpSpPr>
        <p:sp>
          <p:nvSpPr>
            <p:cNvPr id="4" name="Textfeld 3"/>
            <p:cNvSpPr txBox="1"/>
            <p:nvPr/>
          </p:nvSpPr>
          <p:spPr>
            <a:xfrm>
              <a:off x="7762106" y="3003255"/>
              <a:ext cx="13295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To Beamline</a:t>
              </a:r>
              <a:endParaRPr lang="de-DE" dirty="0"/>
            </a:p>
          </p:txBody>
        </p:sp>
        <p:sp>
          <p:nvSpPr>
            <p:cNvPr id="5" name="Freihandform 4"/>
            <p:cNvSpPr/>
            <p:nvPr/>
          </p:nvSpPr>
          <p:spPr>
            <a:xfrm>
              <a:off x="4861538" y="2203450"/>
              <a:ext cx="673669" cy="571500"/>
            </a:xfrm>
            <a:custGeom>
              <a:avLst/>
              <a:gdLst>
                <a:gd name="connsiteX0" fmla="*/ 637562 w 673669"/>
                <a:gd name="connsiteY0" fmla="*/ 571500 h 571500"/>
                <a:gd name="connsiteX1" fmla="*/ 631212 w 673669"/>
                <a:gd name="connsiteY1" fmla="*/ 412750 h 571500"/>
                <a:gd name="connsiteX2" fmla="*/ 212112 w 673669"/>
                <a:gd name="connsiteY2" fmla="*/ 450850 h 571500"/>
                <a:gd name="connsiteX3" fmla="*/ 8912 w 673669"/>
                <a:gd name="connsiteY3" fmla="*/ 114300 h 571500"/>
                <a:gd name="connsiteX4" fmla="*/ 491512 w 673669"/>
                <a:gd name="connsiteY4" fmla="*/ 0 h 57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3669" h="571500">
                  <a:moveTo>
                    <a:pt x="637562" y="571500"/>
                  </a:moveTo>
                  <a:cubicBezTo>
                    <a:pt x="669841" y="502179"/>
                    <a:pt x="702120" y="432858"/>
                    <a:pt x="631212" y="412750"/>
                  </a:cubicBezTo>
                  <a:cubicBezTo>
                    <a:pt x="560304" y="392642"/>
                    <a:pt x="315829" y="500592"/>
                    <a:pt x="212112" y="450850"/>
                  </a:cubicBezTo>
                  <a:cubicBezTo>
                    <a:pt x="108395" y="401108"/>
                    <a:pt x="-37655" y="189442"/>
                    <a:pt x="8912" y="114300"/>
                  </a:cubicBezTo>
                  <a:cubicBezTo>
                    <a:pt x="55479" y="39158"/>
                    <a:pt x="439654" y="9525"/>
                    <a:pt x="491512" y="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6" name="Gewinkelte Verbindung 5"/>
            <p:cNvCxnSpPr>
              <a:stCxn id="55" idx="3"/>
            </p:cNvCxnSpPr>
            <p:nvPr/>
          </p:nvCxnSpPr>
          <p:spPr>
            <a:xfrm rot="10800000" flipV="1">
              <a:off x="2240206" y="3165382"/>
              <a:ext cx="1185541" cy="839682"/>
            </a:xfrm>
            <a:prstGeom prst="bentConnector3">
              <a:avLst>
                <a:gd name="adj1" fmla="val 113739"/>
              </a:avLst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uppieren 6"/>
            <p:cNvGrpSpPr/>
            <p:nvPr/>
          </p:nvGrpSpPr>
          <p:grpSpPr>
            <a:xfrm>
              <a:off x="5434270" y="2744821"/>
              <a:ext cx="99786" cy="124671"/>
              <a:chOff x="5466736" y="2456334"/>
              <a:chExt cx="172905" cy="216024"/>
            </a:xfrm>
          </p:grpSpPr>
          <p:sp>
            <p:nvSpPr>
              <p:cNvPr id="64" name="Würfel 63"/>
              <p:cNvSpPr/>
              <p:nvPr/>
            </p:nvSpPr>
            <p:spPr>
              <a:xfrm>
                <a:off x="5466736" y="2456334"/>
                <a:ext cx="172905" cy="216024"/>
              </a:xfrm>
              <a:prstGeom prst="cube">
                <a:avLst>
                  <a:gd name="adj" fmla="val 9850"/>
                </a:avLst>
              </a:prstGeom>
              <a:solidFill>
                <a:schemeClr val="bg1">
                  <a:lumMod val="75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5" name="Ellipse 64"/>
              <p:cNvSpPr/>
              <p:nvPr/>
            </p:nvSpPr>
            <p:spPr>
              <a:xfrm>
                <a:off x="5520803" y="2555676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cxnSp>
          <p:nvCxnSpPr>
            <p:cNvPr id="8" name="Gerade Verbindung 7"/>
            <p:cNvCxnSpPr/>
            <p:nvPr/>
          </p:nvCxnSpPr>
          <p:spPr>
            <a:xfrm flipV="1">
              <a:off x="5316207" y="2809831"/>
              <a:ext cx="167956" cy="316937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uppieren 8"/>
            <p:cNvGrpSpPr/>
            <p:nvPr/>
          </p:nvGrpSpPr>
          <p:grpSpPr>
            <a:xfrm>
              <a:off x="5226050" y="3075225"/>
              <a:ext cx="180314" cy="180314"/>
              <a:chOff x="4860032" y="1124744"/>
              <a:chExt cx="720080" cy="720080"/>
            </a:xfrm>
          </p:grpSpPr>
          <p:sp>
            <p:nvSpPr>
              <p:cNvPr id="62" name="Würfel 61"/>
              <p:cNvSpPr/>
              <p:nvPr/>
            </p:nvSpPr>
            <p:spPr>
              <a:xfrm>
                <a:off x="4860032" y="1124744"/>
                <a:ext cx="720080" cy="720080"/>
              </a:xfrm>
              <a:prstGeom prst="cube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63" name="Gerade Verbindung 62"/>
              <p:cNvCxnSpPr/>
              <p:nvPr/>
            </p:nvCxnSpPr>
            <p:spPr>
              <a:xfrm>
                <a:off x="5040052" y="1124744"/>
                <a:ext cx="360040" cy="18031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" name="Gerade Verbindung 9"/>
            <p:cNvCxnSpPr/>
            <p:nvPr/>
          </p:nvCxnSpPr>
          <p:spPr>
            <a:xfrm flipV="1">
              <a:off x="4799353" y="3200400"/>
              <a:ext cx="490197" cy="8967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Würfel 10"/>
            <p:cNvSpPr/>
            <p:nvPr/>
          </p:nvSpPr>
          <p:spPr>
            <a:xfrm>
              <a:off x="323528" y="3861048"/>
              <a:ext cx="1584176" cy="576064"/>
            </a:xfrm>
            <a:prstGeom prst="cube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>
                  <a:solidFill>
                    <a:schemeClr val="tx1"/>
                  </a:solidFill>
                </a:rPr>
                <a:t>Pump laser</a:t>
              </a:r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12" name="Würfel 11"/>
            <p:cNvSpPr/>
            <p:nvPr/>
          </p:nvSpPr>
          <p:spPr>
            <a:xfrm>
              <a:off x="318437" y="4721107"/>
              <a:ext cx="1584176" cy="576064"/>
            </a:xfrm>
            <a:prstGeom prst="cube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>
                  <a:solidFill>
                    <a:schemeClr val="tx1"/>
                  </a:solidFill>
                </a:rPr>
                <a:t>Pump laser</a:t>
              </a:r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13" name="Würfel 12"/>
            <p:cNvSpPr/>
            <p:nvPr/>
          </p:nvSpPr>
          <p:spPr>
            <a:xfrm>
              <a:off x="2250996" y="3717032"/>
              <a:ext cx="2016224" cy="792088"/>
            </a:xfrm>
            <a:prstGeom prst="cube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>
                  <a:solidFill>
                    <a:schemeClr val="tx1"/>
                  </a:solidFill>
                </a:rPr>
                <a:t>Matisse Ti:Sa</a:t>
              </a:r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14" name="Würfel 13"/>
            <p:cNvSpPr/>
            <p:nvPr/>
          </p:nvSpPr>
          <p:spPr>
            <a:xfrm>
              <a:off x="2250996" y="4613095"/>
              <a:ext cx="2016224" cy="792088"/>
            </a:xfrm>
            <a:prstGeom prst="cube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>
                  <a:solidFill>
                    <a:schemeClr val="tx1"/>
                  </a:solidFill>
                </a:rPr>
                <a:t>Matisse Ti:Sa</a:t>
              </a:r>
              <a:endParaRPr lang="de-DE" dirty="0">
                <a:solidFill>
                  <a:schemeClr val="tx1"/>
                </a:solidFill>
              </a:endParaRPr>
            </a:p>
          </p:txBody>
        </p:sp>
        <p:cxnSp>
          <p:nvCxnSpPr>
            <p:cNvPr id="15" name="Gerade Verbindung 14"/>
            <p:cNvCxnSpPr/>
            <p:nvPr/>
          </p:nvCxnSpPr>
          <p:spPr>
            <a:xfrm>
              <a:off x="1844205" y="4164564"/>
              <a:ext cx="396000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/>
          </p:nvCxnSpPr>
          <p:spPr>
            <a:xfrm>
              <a:off x="1844205" y="5013183"/>
              <a:ext cx="396000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Gruppieren 16"/>
            <p:cNvGrpSpPr/>
            <p:nvPr/>
          </p:nvGrpSpPr>
          <p:grpSpPr>
            <a:xfrm>
              <a:off x="4679718" y="4918982"/>
              <a:ext cx="180314" cy="180314"/>
              <a:chOff x="4860032" y="1124744"/>
              <a:chExt cx="720080" cy="720080"/>
            </a:xfrm>
          </p:grpSpPr>
          <p:sp>
            <p:nvSpPr>
              <p:cNvPr id="60" name="Würfel 59"/>
              <p:cNvSpPr/>
              <p:nvPr/>
            </p:nvSpPr>
            <p:spPr>
              <a:xfrm>
                <a:off x="4860032" y="1124744"/>
                <a:ext cx="720080" cy="720080"/>
              </a:xfrm>
              <a:prstGeom prst="cube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61" name="Gerade Verbindung 60"/>
              <p:cNvCxnSpPr/>
              <p:nvPr/>
            </p:nvCxnSpPr>
            <p:spPr>
              <a:xfrm>
                <a:off x="5040052" y="1124744"/>
                <a:ext cx="360040" cy="18031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Gruppieren 17"/>
            <p:cNvGrpSpPr/>
            <p:nvPr/>
          </p:nvGrpSpPr>
          <p:grpSpPr>
            <a:xfrm>
              <a:off x="4680032" y="4074564"/>
              <a:ext cx="180000" cy="180000"/>
              <a:chOff x="5004048" y="2276872"/>
              <a:chExt cx="1152128" cy="1152128"/>
            </a:xfrm>
          </p:grpSpPr>
          <p:sp>
            <p:nvSpPr>
              <p:cNvPr id="58" name="Würfel 57"/>
              <p:cNvSpPr/>
              <p:nvPr/>
            </p:nvSpPr>
            <p:spPr>
              <a:xfrm>
                <a:off x="5004048" y="2276872"/>
                <a:ext cx="1152128" cy="1152128"/>
              </a:xfrm>
              <a:prstGeom prst="cube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59" name="Gerade Verbindung 58"/>
              <p:cNvCxnSpPr/>
              <p:nvPr/>
            </p:nvCxnSpPr>
            <p:spPr>
              <a:xfrm flipH="1">
                <a:off x="5004048" y="2276872"/>
                <a:ext cx="1152128" cy="2885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" name="Gerade Verbindung 18"/>
            <p:cNvCxnSpPr>
              <a:endCxn id="58" idx="2"/>
            </p:cNvCxnSpPr>
            <p:nvPr/>
          </p:nvCxnSpPr>
          <p:spPr>
            <a:xfrm>
              <a:off x="4211960" y="4187064"/>
              <a:ext cx="46807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>
              <a:endCxn id="60" idx="2"/>
            </p:cNvCxnSpPr>
            <p:nvPr/>
          </p:nvCxnSpPr>
          <p:spPr>
            <a:xfrm>
              <a:off x="4211960" y="5031678"/>
              <a:ext cx="467758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uppieren 20"/>
            <p:cNvGrpSpPr/>
            <p:nvPr/>
          </p:nvGrpSpPr>
          <p:grpSpPr>
            <a:xfrm>
              <a:off x="3425746" y="2968828"/>
              <a:ext cx="786214" cy="393107"/>
              <a:chOff x="2561650" y="2564904"/>
              <a:chExt cx="1440160" cy="720080"/>
            </a:xfrm>
          </p:grpSpPr>
          <p:sp>
            <p:nvSpPr>
              <p:cNvPr id="55" name="Zylinder 54"/>
              <p:cNvSpPr/>
              <p:nvPr/>
            </p:nvSpPr>
            <p:spPr>
              <a:xfrm rot="5400000">
                <a:off x="2516718" y="2780928"/>
                <a:ext cx="377895" cy="288032"/>
              </a:xfrm>
              <a:prstGeom prst="ca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6" name="Zylinder 55"/>
              <p:cNvSpPr/>
              <p:nvPr/>
            </p:nvSpPr>
            <p:spPr>
              <a:xfrm rot="5400000">
                <a:off x="2921690" y="2348880"/>
                <a:ext cx="720080" cy="1152128"/>
              </a:xfrm>
              <a:prstGeom prst="ca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de-DE" dirty="0" smtClean="0"/>
                  <a:t>TC</a:t>
                </a:r>
                <a:endParaRPr lang="de-DE" dirty="0"/>
              </a:p>
            </p:txBody>
          </p:sp>
          <p:sp>
            <p:nvSpPr>
              <p:cNvPr id="57" name="Zylinder 56"/>
              <p:cNvSpPr/>
              <p:nvPr/>
            </p:nvSpPr>
            <p:spPr>
              <a:xfrm rot="5400000">
                <a:off x="3668846" y="2780928"/>
                <a:ext cx="377895" cy="288032"/>
              </a:xfrm>
              <a:prstGeom prst="ca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cxnSp>
          <p:nvCxnSpPr>
            <p:cNvPr id="22" name="Gerade Verbindung 21"/>
            <p:cNvCxnSpPr>
              <a:endCxn id="62" idx="2"/>
            </p:cNvCxnSpPr>
            <p:nvPr/>
          </p:nvCxnSpPr>
          <p:spPr>
            <a:xfrm>
              <a:off x="4184650" y="3187700"/>
              <a:ext cx="1041400" cy="221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/>
          </p:nvCxnSpPr>
          <p:spPr>
            <a:xfrm flipV="1">
              <a:off x="4267220" y="5016556"/>
              <a:ext cx="490197" cy="8967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Würfel 23"/>
            <p:cNvSpPr/>
            <p:nvPr/>
          </p:nvSpPr>
          <p:spPr>
            <a:xfrm>
              <a:off x="4209798" y="5850920"/>
              <a:ext cx="99786" cy="124671"/>
            </a:xfrm>
            <a:prstGeom prst="cube">
              <a:avLst>
                <a:gd name="adj" fmla="val 9850"/>
              </a:avLst>
            </a:prstGeom>
            <a:solidFill>
              <a:schemeClr val="bg1">
                <a:lumMod val="7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Textfeld 24"/>
            <p:cNvSpPr txBox="1"/>
            <p:nvPr/>
          </p:nvSpPr>
          <p:spPr>
            <a:xfrm>
              <a:off x="5509634" y="3464084"/>
              <a:ext cx="122180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l-GR" dirty="0" smtClean="0"/>
                <a:t>ν</a:t>
              </a:r>
              <a:r>
                <a:rPr lang="de-DE" dirty="0" smtClean="0"/>
                <a:t> - </a:t>
              </a:r>
              <a:r>
                <a:rPr lang="de-DE" dirty="0"/>
                <a:t>D</a:t>
              </a:r>
              <a:r>
                <a:rPr lang="de-DE" dirty="0" smtClean="0"/>
                <a:t>oubler</a:t>
              </a:r>
              <a:endParaRPr lang="de-DE" dirty="0"/>
            </a:p>
          </p:txBody>
        </p:sp>
        <p:sp>
          <p:nvSpPr>
            <p:cNvPr id="26" name="Würfel 25"/>
            <p:cNvSpPr/>
            <p:nvPr/>
          </p:nvSpPr>
          <p:spPr>
            <a:xfrm>
              <a:off x="2555776" y="5733256"/>
              <a:ext cx="869970" cy="360040"/>
            </a:xfrm>
            <a:prstGeom prst="cub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>
                  <a:solidFill>
                    <a:schemeClr val="tx1"/>
                  </a:solidFill>
                </a:rPr>
                <a:t>WM</a:t>
              </a:r>
              <a:endParaRPr lang="de-DE" dirty="0">
                <a:solidFill>
                  <a:schemeClr val="tx1"/>
                </a:solidFill>
              </a:endParaRPr>
            </a:p>
          </p:txBody>
        </p:sp>
        <p:cxnSp>
          <p:nvCxnSpPr>
            <p:cNvPr id="27" name="Gewinkelte Verbindung 26"/>
            <p:cNvCxnSpPr>
              <a:stCxn id="26" idx="2"/>
              <a:endCxn id="14" idx="2"/>
            </p:cNvCxnSpPr>
            <p:nvPr/>
          </p:nvCxnSpPr>
          <p:spPr>
            <a:xfrm rot="10800000">
              <a:off x="2250996" y="5108151"/>
              <a:ext cx="304780" cy="850131"/>
            </a:xfrm>
            <a:prstGeom prst="bentConnector3">
              <a:avLst>
                <a:gd name="adj1" fmla="val 175005"/>
              </a:avLst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feld 27"/>
            <p:cNvSpPr txBox="1"/>
            <p:nvPr/>
          </p:nvSpPr>
          <p:spPr>
            <a:xfrm rot="16200000">
              <a:off x="1420936" y="5563979"/>
              <a:ext cx="97353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dirty="0" smtClean="0"/>
                <a:t>Feedback</a:t>
              </a:r>
              <a:endParaRPr lang="de-DE" sz="1600" dirty="0"/>
            </a:p>
          </p:txBody>
        </p:sp>
        <p:sp>
          <p:nvSpPr>
            <p:cNvPr id="29" name="Freihandform 28"/>
            <p:cNvSpPr/>
            <p:nvPr/>
          </p:nvSpPr>
          <p:spPr>
            <a:xfrm>
              <a:off x="3390181" y="5917721"/>
              <a:ext cx="862642" cy="415333"/>
            </a:xfrm>
            <a:custGeom>
              <a:avLst/>
              <a:gdLst>
                <a:gd name="connsiteX0" fmla="*/ 862642 w 862642"/>
                <a:gd name="connsiteY0" fmla="*/ 0 h 415333"/>
                <a:gd name="connsiteX1" fmla="*/ 741872 w 862642"/>
                <a:gd name="connsiteY1" fmla="*/ 293298 h 415333"/>
                <a:gd name="connsiteX2" fmla="*/ 319177 w 862642"/>
                <a:gd name="connsiteY2" fmla="*/ 405441 h 415333"/>
                <a:gd name="connsiteX3" fmla="*/ 224287 w 862642"/>
                <a:gd name="connsiteY3" fmla="*/ 60385 h 415333"/>
                <a:gd name="connsiteX4" fmla="*/ 0 w 862642"/>
                <a:gd name="connsiteY4" fmla="*/ 8626 h 415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2642" h="415333">
                  <a:moveTo>
                    <a:pt x="862642" y="0"/>
                  </a:moveTo>
                  <a:cubicBezTo>
                    <a:pt x="847545" y="112862"/>
                    <a:pt x="832449" y="225725"/>
                    <a:pt x="741872" y="293298"/>
                  </a:cubicBezTo>
                  <a:cubicBezTo>
                    <a:pt x="651294" y="360872"/>
                    <a:pt x="405441" y="444260"/>
                    <a:pt x="319177" y="405441"/>
                  </a:cubicBezTo>
                  <a:cubicBezTo>
                    <a:pt x="232913" y="366622"/>
                    <a:pt x="277483" y="126521"/>
                    <a:pt x="224287" y="60385"/>
                  </a:cubicBezTo>
                  <a:cubicBezTo>
                    <a:pt x="171091" y="-5751"/>
                    <a:pt x="40257" y="10064"/>
                    <a:pt x="0" y="8626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" name="Textfeld 29"/>
            <p:cNvSpPr txBox="1"/>
            <p:nvPr/>
          </p:nvSpPr>
          <p:spPr>
            <a:xfrm>
              <a:off x="2250996" y="2849367"/>
              <a:ext cx="97353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dirty="0" smtClean="0"/>
                <a:t>Feedback</a:t>
              </a:r>
              <a:endParaRPr lang="de-DE" sz="1600" dirty="0"/>
            </a:p>
          </p:txBody>
        </p:sp>
        <p:sp>
          <p:nvSpPr>
            <p:cNvPr id="31" name="Freihandform 30"/>
            <p:cNvSpPr/>
            <p:nvPr/>
          </p:nvSpPr>
          <p:spPr>
            <a:xfrm>
              <a:off x="4254500" y="2250034"/>
              <a:ext cx="1575487" cy="3853958"/>
            </a:xfrm>
            <a:custGeom>
              <a:avLst/>
              <a:gdLst>
                <a:gd name="connsiteX0" fmla="*/ 0 w 1575487"/>
                <a:gd name="connsiteY0" fmla="*/ 3661816 h 3853958"/>
                <a:gd name="connsiteX1" fmla="*/ 203200 w 1575487"/>
                <a:gd name="connsiteY1" fmla="*/ 3845966 h 3853958"/>
                <a:gd name="connsiteX2" fmla="*/ 628650 w 1575487"/>
                <a:gd name="connsiteY2" fmla="*/ 3426866 h 3853958"/>
                <a:gd name="connsiteX3" fmla="*/ 1054100 w 1575487"/>
                <a:gd name="connsiteY3" fmla="*/ 1413916 h 3853958"/>
                <a:gd name="connsiteX4" fmla="*/ 1574800 w 1575487"/>
                <a:gd name="connsiteY4" fmla="*/ 518566 h 3853958"/>
                <a:gd name="connsiteX5" fmla="*/ 939800 w 1575487"/>
                <a:gd name="connsiteY5" fmla="*/ 277266 h 3853958"/>
                <a:gd name="connsiteX6" fmla="*/ 850900 w 1575487"/>
                <a:gd name="connsiteY6" fmla="*/ 86766 h 3853958"/>
                <a:gd name="connsiteX7" fmla="*/ 1079500 w 1575487"/>
                <a:gd name="connsiteY7" fmla="*/ 10566 h 3853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75487" h="3853958">
                  <a:moveTo>
                    <a:pt x="0" y="3661816"/>
                  </a:moveTo>
                  <a:cubicBezTo>
                    <a:pt x="49212" y="3773470"/>
                    <a:pt x="98425" y="3885124"/>
                    <a:pt x="203200" y="3845966"/>
                  </a:cubicBezTo>
                  <a:cubicBezTo>
                    <a:pt x="307975" y="3806808"/>
                    <a:pt x="486833" y="3832208"/>
                    <a:pt x="628650" y="3426866"/>
                  </a:cubicBezTo>
                  <a:cubicBezTo>
                    <a:pt x="770467" y="3021524"/>
                    <a:pt x="896408" y="1898633"/>
                    <a:pt x="1054100" y="1413916"/>
                  </a:cubicBezTo>
                  <a:cubicBezTo>
                    <a:pt x="1211792" y="929199"/>
                    <a:pt x="1593850" y="708008"/>
                    <a:pt x="1574800" y="518566"/>
                  </a:cubicBezTo>
                  <a:cubicBezTo>
                    <a:pt x="1555750" y="329124"/>
                    <a:pt x="1060450" y="349233"/>
                    <a:pt x="939800" y="277266"/>
                  </a:cubicBezTo>
                  <a:cubicBezTo>
                    <a:pt x="819150" y="205299"/>
                    <a:pt x="827617" y="131216"/>
                    <a:pt x="850900" y="86766"/>
                  </a:cubicBezTo>
                  <a:cubicBezTo>
                    <a:pt x="874183" y="42316"/>
                    <a:pt x="1004358" y="-26476"/>
                    <a:pt x="1079500" y="10566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32" name="Gerade Verbindung 31"/>
            <p:cNvCxnSpPr/>
            <p:nvPr/>
          </p:nvCxnSpPr>
          <p:spPr>
            <a:xfrm flipV="1">
              <a:off x="4841520" y="5026818"/>
              <a:ext cx="618901" cy="9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/>
            <p:nvPr/>
          </p:nvCxnSpPr>
          <p:spPr>
            <a:xfrm flipV="1">
              <a:off x="4846572" y="4186965"/>
              <a:ext cx="618901" cy="9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4" name="Gruppieren 33"/>
            <p:cNvGrpSpPr/>
            <p:nvPr/>
          </p:nvGrpSpPr>
          <p:grpSpPr>
            <a:xfrm>
              <a:off x="5434270" y="3832242"/>
              <a:ext cx="1270192" cy="648072"/>
              <a:chOff x="5434270" y="3825044"/>
              <a:chExt cx="1270192" cy="648072"/>
            </a:xfrm>
          </p:grpSpPr>
          <p:sp>
            <p:nvSpPr>
              <p:cNvPr id="53" name="Würfel 52"/>
              <p:cNvSpPr/>
              <p:nvPr/>
            </p:nvSpPr>
            <p:spPr>
              <a:xfrm>
                <a:off x="5434270" y="3825044"/>
                <a:ext cx="1270192" cy="648072"/>
              </a:xfrm>
              <a:prstGeom prst="cub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4" name="Rechteck 53"/>
              <p:cNvSpPr/>
              <p:nvPr/>
            </p:nvSpPr>
            <p:spPr>
              <a:xfrm>
                <a:off x="5580112" y="4116748"/>
                <a:ext cx="803889" cy="216024"/>
              </a:xfrm>
              <a:prstGeom prst="rect">
                <a:avLst/>
              </a:prstGeom>
              <a:gradFill flip="none" rotWithShape="1">
                <a:gsLst>
                  <a:gs pos="16000">
                    <a:srgbClr val="FF0000">
                      <a:lumMod val="100000"/>
                    </a:srgbClr>
                  </a:gs>
                  <a:gs pos="90000">
                    <a:srgbClr val="00B0F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5" name="Gruppieren 34"/>
            <p:cNvGrpSpPr/>
            <p:nvPr/>
          </p:nvGrpSpPr>
          <p:grpSpPr>
            <a:xfrm>
              <a:off x="5434270" y="4676278"/>
              <a:ext cx="1270192" cy="648072"/>
              <a:chOff x="5434270" y="3825044"/>
              <a:chExt cx="1270192" cy="648072"/>
            </a:xfrm>
          </p:grpSpPr>
          <p:sp>
            <p:nvSpPr>
              <p:cNvPr id="51" name="Würfel 50"/>
              <p:cNvSpPr/>
              <p:nvPr/>
            </p:nvSpPr>
            <p:spPr>
              <a:xfrm>
                <a:off x="5434270" y="3825044"/>
                <a:ext cx="1270192" cy="648072"/>
              </a:xfrm>
              <a:prstGeom prst="cub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2" name="Rechteck 51"/>
              <p:cNvSpPr/>
              <p:nvPr/>
            </p:nvSpPr>
            <p:spPr>
              <a:xfrm>
                <a:off x="5580112" y="4116748"/>
                <a:ext cx="803889" cy="216024"/>
              </a:xfrm>
              <a:prstGeom prst="rect">
                <a:avLst/>
              </a:prstGeom>
              <a:gradFill flip="none" rotWithShape="1">
                <a:gsLst>
                  <a:gs pos="16000">
                    <a:srgbClr val="FF0000">
                      <a:lumMod val="100000"/>
                    </a:srgbClr>
                  </a:gs>
                  <a:gs pos="90000">
                    <a:srgbClr val="00B0F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cxnSp>
          <p:nvCxnSpPr>
            <p:cNvPr id="36" name="Gerade Verbindung 35"/>
            <p:cNvCxnSpPr>
              <a:endCxn id="39" idx="3"/>
            </p:cNvCxnSpPr>
            <p:nvPr/>
          </p:nvCxnSpPr>
          <p:spPr>
            <a:xfrm flipV="1">
              <a:off x="6627812" y="4186965"/>
              <a:ext cx="458334" cy="101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 Verbindung 36"/>
            <p:cNvCxnSpPr>
              <a:endCxn id="40" idx="3"/>
            </p:cNvCxnSpPr>
            <p:nvPr/>
          </p:nvCxnSpPr>
          <p:spPr>
            <a:xfrm flipV="1">
              <a:off x="6616599" y="5026818"/>
              <a:ext cx="469547" cy="101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8" name="Gruppieren 37"/>
            <p:cNvGrpSpPr/>
            <p:nvPr/>
          </p:nvGrpSpPr>
          <p:grpSpPr>
            <a:xfrm>
              <a:off x="5334720" y="1801198"/>
              <a:ext cx="2448272" cy="619690"/>
              <a:chOff x="5334720" y="1801198"/>
              <a:chExt cx="2448272" cy="619690"/>
            </a:xfrm>
          </p:grpSpPr>
          <p:sp>
            <p:nvSpPr>
              <p:cNvPr id="48" name="Würfel 47"/>
              <p:cNvSpPr/>
              <p:nvPr/>
            </p:nvSpPr>
            <p:spPr>
              <a:xfrm>
                <a:off x="5334720" y="1844824"/>
                <a:ext cx="2448272" cy="576064"/>
              </a:xfrm>
              <a:prstGeom prst="cube">
                <a:avLst>
                  <a:gd name="adj" fmla="val 50353"/>
                </a:avLst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49" name="Rechteck 48"/>
              <p:cNvSpPr/>
              <p:nvPr/>
            </p:nvSpPr>
            <p:spPr>
              <a:xfrm>
                <a:off x="5663921" y="2204864"/>
                <a:ext cx="1440160" cy="144016"/>
              </a:xfrm>
              <a:prstGeom prst="rect">
                <a:avLst/>
              </a:prstGeom>
              <a:gradFill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0" name="Textfeld 49"/>
              <p:cNvSpPr txBox="1"/>
              <p:nvPr/>
            </p:nvSpPr>
            <p:spPr>
              <a:xfrm>
                <a:off x="5940267" y="1801198"/>
                <a:ext cx="10166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dirty="0" smtClean="0"/>
                  <a:t>ν</a:t>
                </a:r>
                <a:r>
                  <a:rPr lang="de-DE" dirty="0" smtClean="0"/>
                  <a:t> - Comb</a:t>
                </a:r>
                <a:endParaRPr lang="de-DE" dirty="0"/>
              </a:p>
            </p:txBody>
          </p:sp>
        </p:grpSp>
        <p:sp>
          <p:nvSpPr>
            <p:cNvPr id="39" name="Zylinder 38"/>
            <p:cNvSpPr/>
            <p:nvPr/>
          </p:nvSpPr>
          <p:spPr>
            <a:xfrm rot="5400000">
              <a:off x="6963321" y="4146056"/>
              <a:ext cx="327468" cy="81818"/>
            </a:xfrm>
            <a:prstGeom prst="can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0" name="Zylinder 39"/>
            <p:cNvSpPr/>
            <p:nvPr/>
          </p:nvSpPr>
          <p:spPr>
            <a:xfrm rot="5400000">
              <a:off x="6963321" y="4985909"/>
              <a:ext cx="327468" cy="81818"/>
            </a:xfrm>
            <a:prstGeom prst="can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41" name="Gerade Verbindung 40"/>
            <p:cNvCxnSpPr>
              <a:stCxn id="39" idx="0"/>
            </p:cNvCxnSpPr>
            <p:nvPr/>
          </p:nvCxnSpPr>
          <p:spPr>
            <a:xfrm>
              <a:off x="7127055" y="4186965"/>
              <a:ext cx="499243" cy="102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Würfel 41"/>
            <p:cNvSpPr/>
            <p:nvPr/>
          </p:nvSpPr>
          <p:spPr>
            <a:xfrm>
              <a:off x="7566640" y="4056561"/>
              <a:ext cx="74463" cy="261007"/>
            </a:xfrm>
            <a:prstGeom prst="cube">
              <a:avLst>
                <a:gd name="adj" fmla="val 6769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3" name="Freihandform 42"/>
            <p:cNvSpPr/>
            <p:nvPr/>
          </p:nvSpPr>
          <p:spPr>
            <a:xfrm>
              <a:off x="7620000" y="3445829"/>
              <a:ext cx="1357313" cy="748103"/>
            </a:xfrm>
            <a:custGeom>
              <a:avLst/>
              <a:gdLst>
                <a:gd name="connsiteX0" fmla="*/ 0 w 1357313"/>
                <a:gd name="connsiteY0" fmla="*/ 745171 h 748103"/>
                <a:gd name="connsiteX1" fmla="*/ 385763 w 1357313"/>
                <a:gd name="connsiteY1" fmla="*/ 645159 h 748103"/>
                <a:gd name="connsiteX2" fmla="*/ 171450 w 1357313"/>
                <a:gd name="connsiteY2" fmla="*/ 68896 h 748103"/>
                <a:gd name="connsiteX3" fmla="*/ 1357313 w 1357313"/>
                <a:gd name="connsiteY3" fmla="*/ 6984 h 748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7313" h="748103">
                  <a:moveTo>
                    <a:pt x="0" y="745171"/>
                  </a:moveTo>
                  <a:cubicBezTo>
                    <a:pt x="178594" y="751521"/>
                    <a:pt x="357188" y="757871"/>
                    <a:pt x="385763" y="645159"/>
                  </a:cubicBezTo>
                  <a:cubicBezTo>
                    <a:pt x="414338" y="532447"/>
                    <a:pt x="9525" y="175258"/>
                    <a:pt x="171450" y="68896"/>
                  </a:cubicBezTo>
                  <a:cubicBezTo>
                    <a:pt x="333375" y="-37466"/>
                    <a:pt x="1162051" y="12540"/>
                    <a:pt x="1357313" y="6984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44" name="Gerade Verbindung 43"/>
            <p:cNvCxnSpPr/>
            <p:nvPr/>
          </p:nvCxnSpPr>
          <p:spPr>
            <a:xfrm flipV="1">
              <a:off x="7135173" y="5026717"/>
              <a:ext cx="469547" cy="101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Würfel 44"/>
            <p:cNvSpPr/>
            <p:nvPr/>
          </p:nvSpPr>
          <p:spPr>
            <a:xfrm>
              <a:off x="7566641" y="4886052"/>
              <a:ext cx="74463" cy="261007"/>
            </a:xfrm>
            <a:prstGeom prst="cube">
              <a:avLst>
                <a:gd name="adj" fmla="val 6769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6" name="Freihandform 45"/>
            <p:cNvSpPr/>
            <p:nvPr/>
          </p:nvSpPr>
          <p:spPr>
            <a:xfrm>
              <a:off x="7619999" y="3717031"/>
              <a:ext cx="1357313" cy="1321891"/>
            </a:xfrm>
            <a:custGeom>
              <a:avLst/>
              <a:gdLst>
                <a:gd name="connsiteX0" fmla="*/ 0 w 1290638"/>
                <a:gd name="connsiteY0" fmla="*/ 1319391 h 1333876"/>
                <a:gd name="connsiteX1" fmla="*/ 461963 w 1290638"/>
                <a:gd name="connsiteY1" fmla="*/ 1205091 h 1333876"/>
                <a:gd name="connsiteX2" fmla="*/ 623888 w 1290638"/>
                <a:gd name="connsiteY2" fmla="*/ 381178 h 1333876"/>
                <a:gd name="connsiteX3" fmla="*/ 457200 w 1290638"/>
                <a:gd name="connsiteY3" fmla="*/ 52566 h 1333876"/>
                <a:gd name="connsiteX4" fmla="*/ 1290638 w 1290638"/>
                <a:gd name="connsiteY4" fmla="*/ 4941 h 1333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0638" h="1333876">
                  <a:moveTo>
                    <a:pt x="0" y="1319391"/>
                  </a:moveTo>
                  <a:cubicBezTo>
                    <a:pt x="178991" y="1340425"/>
                    <a:pt x="357982" y="1361460"/>
                    <a:pt x="461963" y="1205091"/>
                  </a:cubicBezTo>
                  <a:cubicBezTo>
                    <a:pt x="565944" y="1048722"/>
                    <a:pt x="624682" y="573265"/>
                    <a:pt x="623888" y="381178"/>
                  </a:cubicBezTo>
                  <a:cubicBezTo>
                    <a:pt x="623094" y="189090"/>
                    <a:pt x="346075" y="115272"/>
                    <a:pt x="457200" y="52566"/>
                  </a:cubicBezTo>
                  <a:cubicBezTo>
                    <a:pt x="568325" y="-10140"/>
                    <a:pt x="929481" y="-2600"/>
                    <a:pt x="1290638" y="4941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7" name="Textfeld 46"/>
            <p:cNvSpPr txBox="1"/>
            <p:nvPr/>
          </p:nvSpPr>
          <p:spPr>
            <a:xfrm>
              <a:off x="6726272" y="3721463"/>
              <a:ext cx="80156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dirty="0" smtClean="0"/>
                <a:t>Shutter</a:t>
              </a:r>
              <a:endParaRPr lang="de-DE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20264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Setup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transfer</a:t>
            </a:r>
            <a:r>
              <a:rPr lang="de-DE" dirty="0" smtClean="0"/>
              <a:t> </a:t>
            </a:r>
            <a:r>
              <a:rPr lang="de-DE" dirty="0" err="1" smtClean="0"/>
              <a:t>cavity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75" y="1771024"/>
            <a:ext cx="8282158" cy="3818215"/>
          </a:xfrm>
          <a:prstGeom prst="rect">
            <a:avLst/>
          </a:prstGeom>
        </p:spPr>
      </p:pic>
      <p:sp>
        <p:nvSpPr>
          <p:cNvPr id="10" name="Rechteck 9"/>
          <p:cNvSpPr/>
          <p:nvPr/>
        </p:nvSpPr>
        <p:spPr>
          <a:xfrm>
            <a:off x="3275856" y="2924944"/>
            <a:ext cx="864096" cy="2520280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/>
        </p:nvSpPr>
        <p:spPr>
          <a:xfrm>
            <a:off x="4238426" y="3165822"/>
            <a:ext cx="3952056" cy="160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6574524" y="2903711"/>
            <a:ext cx="864096" cy="2520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3780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Frequency </a:t>
            </a:r>
            <a:r>
              <a:rPr lang="de-DE" dirty="0" err="1" smtClean="0"/>
              <a:t>stability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laser</a:t>
            </a:r>
            <a:r>
              <a:rPr lang="de-DE" dirty="0" smtClean="0"/>
              <a:t> </a:t>
            </a:r>
            <a:r>
              <a:rPr lang="de-DE" dirty="0" err="1" smtClean="0"/>
              <a:t>systems</a:t>
            </a:r>
            <a:endParaRPr lang="de-D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41788"/>
            <a:ext cx="4578423" cy="3789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912644"/>
            <a:ext cx="2668061" cy="23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 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473364"/>
            <a:ext cx="2668062" cy="23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rafik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171" y="1940979"/>
            <a:ext cx="2014629" cy="22628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" name="Grafik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571" y="4514981"/>
            <a:ext cx="2216229" cy="22628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Textfeld 10"/>
          <p:cNvSpPr txBox="1"/>
          <p:nvPr/>
        </p:nvSpPr>
        <p:spPr>
          <a:xfrm>
            <a:off x="107504" y="5949280"/>
            <a:ext cx="6032421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 smtClean="0"/>
              <a:t>→ </a:t>
            </a:r>
            <a:r>
              <a:rPr lang="de-DE" dirty="0" err="1" smtClean="0"/>
              <a:t>laser</a:t>
            </a:r>
            <a:r>
              <a:rPr lang="de-DE" dirty="0" smtClean="0"/>
              <a:t> </a:t>
            </a:r>
            <a:r>
              <a:rPr lang="de-DE" dirty="0" err="1" smtClean="0"/>
              <a:t>system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ready</a:t>
            </a:r>
            <a:r>
              <a:rPr lang="de-DE" dirty="0" smtClean="0"/>
              <a:t> for </a:t>
            </a:r>
            <a:r>
              <a:rPr lang="de-DE" dirty="0" err="1" smtClean="0"/>
              <a:t>collinear</a:t>
            </a:r>
            <a:r>
              <a:rPr lang="de-DE" dirty="0" smtClean="0"/>
              <a:t> </a:t>
            </a:r>
            <a:r>
              <a:rPr lang="de-DE" dirty="0" err="1" smtClean="0"/>
              <a:t>laser</a:t>
            </a:r>
            <a:r>
              <a:rPr lang="de-DE" dirty="0"/>
              <a:t> </a:t>
            </a:r>
            <a:r>
              <a:rPr lang="de-DE" dirty="0" err="1" smtClean="0"/>
              <a:t>spectroscopy</a:t>
            </a:r>
            <a:r>
              <a:rPr lang="de-DE" dirty="0" smtClean="0"/>
              <a:t>!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91877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Angle </a:t>
            </a:r>
            <a:r>
              <a:rPr lang="de-DE" dirty="0" err="1" smtClean="0"/>
              <a:t>between</a:t>
            </a:r>
            <a:r>
              <a:rPr lang="de-DE" dirty="0" smtClean="0"/>
              <a:t> </a:t>
            </a:r>
            <a:r>
              <a:rPr lang="de-DE" dirty="0" err="1" smtClean="0"/>
              <a:t>ion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laser</a:t>
            </a:r>
            <a:r>
              <a:rPr lang="de-DE" dirty="0" smtClean="0"/>
              <a:t> </a:t>
            </a:r>
            <a:r>
              <a:rPr lang="de-DE" dirty="0" err="1" smtClean="0"/>
              <a:t>beams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251520" y="1461066"/>
            <a:ext cx="2236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u="sng" dirty="0" err="1" smtClean="0"/>
              <a:t>Two</a:t>
            </a:r>
            <a:r>
              <a:rPr lang="de-DE" u="sng" dirty="0" smtClean="0"/>
              <a:t> extreme </a:t>
            </a:r>
            <a:r>
              <a:rPr lang="de-DE" u="sng" dirty="0" err="1" smtClean="0"/>
              <a:t>cases</a:t>
            </a:r>
            <a:r>
              <a:rPr lang="de-DE" dirty="0" smtClean="0"/>
              <a:t>:</a:t>
            </a:r>
            <a:endParaRPr lang="de-DE" dirty="0"/>
          </a:p>
        </p:txBody>
      </p:sp>
      <p:grpSp>
        <p:nvGrpSpPr>
          <p:cNvPr id="24" name="Gruppieren 23"/>
          <p:cNvGrpSpPr/>
          <p:nvPr/>
        </p:nvGrpSpPr>
        <p:grpSpPr>
          <a:xfrm>
            <a:off x="1043608" y="2241828"/>
            <a:ext cx="1944216" cy="1000492"/>
            <a:chOff x="1043608" y="2241828"/>
            <a:chExt cx="1944216" cy="1000492"/>
          </a:xfrm>
        </p:grpSpPr>
        <p:cxnSp>
          <p:nvCxnSpPr>
            <p:cNvPr id="4" name="Gerade Verbindung mit Pfeil 3"/>
            <p:cNvCxnSpPr/>
            <p:nvPr/>
          </p:nvCxnSpPr>
          <p:spPr>
            <a:xfrm>
              <a:off x="1043608" y="2708920"/>
              <a:ext cx="1944216" cy="0"/>
            </a:xfrm>
            <a:prstGeom prst="straightConnector1">
              <a:avLst/>
            </a:prstGeom>
            <a:ln w="38100">
              <a:solidFill>
                <a:srgbClr val="FFC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Gerade Verbindung mit Pfeil 6"/>
            <p:cNvCxnSpPr/>
            <p:nvPr/>
          </p:nvCxnSpPr>
          <p:spPr>
            <a:xfrm flipV="1">
              <a:off x="1253500" y="2241828"/>
              <a:ext cx="1440160" cy="936104"/>
            </a:xfrm>
            <a:prstGeom prst="straightConnector1">
              <a:avLst/>
            </a:prstGeom>
            <a:ln w="38100">
              <a:solidFill>
                <a:srgbClr val="00B0F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Gerade Verbindung mit Pfeil 7"/>
            <p:cNvCxnSpPr/>
            <p:nvPr/>
          </p:nvCxnSpPr>
          <p:spPr>
            <a:xfrm flipV="1">
              <a:off x="1210266" y="2306216"/>
              <a:ext cx="1440160" cy="936104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uppieren 22"/>
          <p:cNvGrpSpPr/>
          <p:nvPr/>
        </p:nvGrpSpPr>
        <p:grpSpPr>
          <a:xfrm>
            <a:off x="5014540" y="2306216"/>
            <a:ext cx="1986352" cy="936104"/>
            <a:chOff x="4601872" y="2242788"/>
            <a:chExt cx="1986352" cy="936104"/>
          </a:xfrm>
        </p:grpSpPr>
        <p:cxnSp>
          <p:nvCxnSpPr>
            <p:cNvPr id="9" name="Gerade Verbindung mit Pfeil 8"/>
            <p:cNvCxnSpPr/>
            <p:nvPr/>
          </p:nvCxnSpPr>
          <p:spPr>
            <a:xfrm>
              <a:off x="4644008" y="2709880"/>
              <a:ext cx="1944216" cy="0"/>
            </a:xfrm>
            <a:prstGeom prst="straightConnector1">
              <a:avLst/>
            </a:prstGeom>
            <a:ln w="38100">
              <a:solidFill>
                <a:srgbClr val="FFC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Gerade Verbindung mit Pfeil 9"/>
            <p:cNvCxnSpPr/>
            <p:nvPr/>
          </p:nvCxnSpPr>
          <p:spPr>
            <a:xfrm flipV="1">
              <a:off x="4853900" y="2242788"/>
              <a:ext cx="1440160" cy="936104"/>
            </a:xfrm>
            <a:prstGeom prst="straightConnector1">
              <a:avLst/>
            </a:prstGeom>
            <a:ln w="38100">
              <a:solidFill>
                <a:srgbClr val="00B0F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 Verbindung mit Pfeil 10"/>
            <p:cNvCxnSpPr/>
            <p:nvPr/>
          </p:nvCxnSpPr>
          <p:spPr>
            <a:xfrm>
              <a:off x="4601872" y="2646452"/>
              <a:ext cx="1944216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feld 24"/>
              <p:cNvSpPr txBox="1"/>
              <p:nvPr/>
            </p:nvSpPr>
            <p:spPr>
              <a:xfrm>
                <a:off x="467544" y="3645024"/>
                <a:ext cx="3922869" cy="20313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dirty="0" err="1" smtClean="0"/>
                  <a:t>Collinear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laser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frequency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less</a:t>
                </a:r>
                <a:r>
                  <a:rPr lang="de-DE" dirty="0"/>
                  <a:t/>
                </a:r>
                <a:br>
                  <a:rPr lang="de-DE" dirty="0"/>
                </a:br>
                <a:r>
                  <a:rPr lang="de-DE" dirty="0" err="1" smtClean="0"/>
                  <a:t>blue-shifted</a:t>
                </a:r>
                <a:endParaRPr lang="de-DE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de-DE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dirty="0" smtClean="0"/>
                  <a:t>Anti-</a:t>
                </a:r>
                <a:r>
                  <a:rPr lang="de-DE" dirty="0" err="1" smtClean="0"/>
                  <a:t>collinear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laser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frequency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less</a:t>
                </a:r>
                <a:r>
                  <a:rPr lang="de-DE" dirty="0"/>
                  <a:t/>
                </a:r>
                <a:br>
                  <a:rPr lang="de-DE" dirty="0"/>
                </a:br>
                <a:r>
                  <a:rPr lang="de-DE" dirty="0" err="1" smtClean="0"/>
                  <a:t>red-shifted</a:t>
                </a:r>
                <a:endParaRPr lang="de-DE" dirty="0"/>
              </a:p>
              <a:p>
                <a:endParaRPr lang="de-DE" dirty="0" smtClean="0">
                  <a:latin typeface="+mj-lt"/>
                  <a:ea typeface="Cambria Math"/>
                </a:endParaRPr>
              </a:p>
              <a:p>
                <a:r>
                  <a:rPr lang="de-DE" dirty="0" smtClean="0">
                    <a:latin typeface="+mj-lt"/>
                    <a:ea typeface="Cambria Math"/>
                  </a:rPr>
                  <a:t>⇒ </a:t>
                </a:r>
                <a:r>
                  <a:rPr lang="de-DE" dirty="0" err="1" smtClean="0">
                    <a:latin typeface="+mj-lt"/>
                    <a:ea typeface="Cambria Math"/>
                  </a:rPr>
                  <a:t>Effect</a:t>
                </a:r>
                <a:r>
                  <a:rPr lang="de-DE" dirty="0" smtClean="0">
                    <a:latin typeface="+mj-lt"/>
                    <a:ea typeface="Cambria Math"/>
                  </a:rPr>
                  <a:t>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</a:rPr>
                          <m:t>ν</m:t>
                        </m:r>
                      </m:e>
                      <m:sub>
                        <m:r>
                          <a:rPr lang="de-DE" b="1" i="1">
                            <a:latin typeface="Cambria Math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de-DE" dirty="0" smtClean="0">
                    <a:latin typeface="+mj-lt"/>
                  </a:rPr>
                  <a:t> </a:t>
                </a:r>
                <a:r>
                  <a:rPr lang="de-DE" dirty="0" err="1" smtClean="0">
                    <a:latin typeface="+mj-lt"/>
                  </a:rPr>
                  <a:t>is</a:t>
                </a:r>
                <a:r>
                  <a:rPr lang="de-DE" dirty="0">
                    <a:latin typeface="+mj-lt"/>
                  </a:rPr>
                  <a:t> </a:t>
                </a:r>
                <a:r>
                  <a:rPr lang="de-DE" dirty="0" err="1">
                    <a:latin typeface="+mj-lt"/>
                  </a:rPr>
                  <a:t>negligible</a:t>
                </a:r>
                <a:endParaRPr lang="de-DE" dirty="0" smtClean="0">
                  <a:latin typeface="+mj-lt"/>
                </a:endParaRPr>
              </a:p>
            </p:txBody>
          </p:sp>
        </mc:Choice>
        <mc:Fallback xmlns="">
          <p:sp>
            <p:nvSpPr>
              <p:cNvPr id="25" name="Textfeld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3645024"/>
                <a:ext cx="3922869" cy="2031325"/>
              </a:xfrm>
              <a:prstGeom prst="rect">
                <a:avLst/>
              </a:prstGeom>
              <a:blipFill rotWithShape="1">
                <a:blip r:embed="rId2"/>
                <a:stretch>
                  <a:fillRect l="-1400" t="-1502" r="-467" b="-390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Gerade Verbindung 26"/>
          <p:cNvCxnSpPr/>
          <p:nvPr/>
        </p:nvCxnSpPr>
        <p:spPr>
          <a:xfrm>
            <a:off x="4458464" y="1830398"/>
            <a:ext cx="0" cy="375884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feld 27"/>
              <p:cNvSpPr txBox="1"/>
              <p:nvPr/>
            </p:nvSpPr>
            <p:spPr>
              <a:xfrm>
                <a:off x="4668348" y="3645023"/>
                <a:ext cx="4012637" cy="17543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dirty="0" err="1" smtClean="0"/>
                  <a:t>Only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one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laser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frequency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is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shifted</a:t>
                </a:r>
                <a:endParaRPr lang="de-DE" dirty="0"/>
              </a:p>
              <a:p>
                <a:endParaRPr lang="de-DE" dirty="0" smtClean="0"/>
              </a:p>
              <a:p>
                <a:endParaRPr lang="de-DE" dirty="0" smtClean="0">
                  <a:latin typeface="Cambria Math"/>
                  <a:ea typeface="Cambria Math"/>
                </a:endParaRPr>
              </a:p>
              <a:p>
                <a:r>
                  <a:rPr lang="de-DE" dirty="0" smtClean="0">
                    <a:latin typeface="+mj-lt"/>
                    <a:ea typeface="Cambria Math"/>
                  </a:rPr>
                  <a:t>⇒ Can </a:t>
                </a:r>
                <a:r>
                  <a:rPr lang="de-DE" dirty="0" err="1" smtClean="0">
                    <a:latin typeface="+mj-lt"/>
                    <a:ea typeface="Cambria Math"/>
                  </a:rPr>
                  <a:t>lead</a:t>
                </a:r>
                <a:r>
                  <a:rPr lang="de-DE" dirty="0" smtClean="0">
                    <a:latin typeface="+mj-lt"/>
                    <a:ea typeface="Cambria Math"/>
                  </a:rPr>
                  <a:t> </a:t>
                </a:r>
                <a:r>
                  <a:rPr lang="de-DE" dirty="0" err="1" smtClean="0">
                    <a:latin typeface="+mj-lt"/>
                    <a:ea typeface="Cambria Math"/>
                  </a:rPr>
                  <a:t>to</a:t>
                </a:r>
                <a:r>
                  <a:rPr lang="de-DE" dirty="0" smtClean="0">
                    <a:latin typeface="+mj-lt"/>
                    <a:ea typeface="Cambria Math"/>
                  </a:rPr>
                  <a:t> a </a:t>
                </a:r>
                <a:r>
                  <a:rPr lang="de-DE" dirty="0" err="1" smtClean="0">
                    <a:latin typeface="+mj-lt"/>
                    <a:ea typeface="Cambria Math"/>
                  </a:rPr>
                  <a:t>significant</a:t>
                </a:r>
                <a:r>
                  <a:rPr lang="de-DE" dirty="0" smtClean="0">
                    <a:latin typeface="+mj-lt"/>
                    <a:ea typeface="Cambria Math"/>
                  </a:rPr>
                  <a:t> </a:t>
                </a:r>
                <a:r>
                  <a:rPr lang="de-DE" dirty="0" err="1" smtClean="0">
                    <a:latin typeface="+mj-lt"/>
                    <a:ea typeface="Cambria Math"/>
                  </a:rPr>
                  <a:t>shift</a:t>
                </a:r>
                <a:r>
                  <a:rPr lang="de-DE" dirty="0" smtClean="0">
                    <a:latin typeface="+mj-lt"/>
                    <a:ea typeface="Cambria Math"/>
                  </a:rPr>
                  <a:t> </a:t>
                </a:r>
                <a:r>
                  <a:rPr lang="de-DE" dirty="0" err="1" smtClean="0">
                    <a:latin typeface="+mj-lt"/>
                    <a:ea typeface="Cambria Math"/>
                  </a:rPr>
                  <a:t>of</a:t>
                </a:r>
                <a:r>
                  <a:rPr lang="de-DE" dirty="0" smtClean="0">
                    <a:latin typeface="+mj-lt"/>
                    <a:ea typeface="Cambria Math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</a:rPr>
                          <m:t>ν</m:t>
                        </m:r>
                      </m:e>
                      <m:sub>
                        <m:r>
                          <a:rPr lang="de-DE" b="1" i="1">
                            <a:latin typeface="Cambria Math"/>
                          </a:rPr>
                          <m:t>𝟎</m:t>
                        </m:r>
                      </m:sub>
                    </m:sSub>
                  </m:oMath>
                </a14:m>
                <a:endParaRPr lang="de-DE" dirty="0" smtClean="0">
                  <a:latin typeface="+mj-lt"/>
                </a:endParaRPr>
              </a:p>
              <a:p>
                <a:endParaRPr lang="de-DE" dirty="0" smtClean="0">
                  <a:latin typeface="+mj-lt"/>
                  <a:ea typeface="Cambria Math"/>
                </a:endParaRPr>
              </a:p>
              <a:p>
                <a:r>
                  <a:rPr lang="de-DE" dirty="0" smtClean="0">
                    <a:latin typeface="+mj-lt"/>
                    <a:ea typeface="Cambria Math"/>
                  </a:rPr>
                  <a:t>⇒ Investigation </a:t>
                </a:r>
                <a:r>
                  <a:rPr lang="de-DE" dirty="0" err="1" smtClean="0">
                    <a:latin typeface="+mj-lt"/>
                    <a:ea typeface="Cambria Math"/>
                  </a:rPr>
                  <a:t>of</a:t>
                </a:r>
                <a:r>
                  <a:rPr lang="de-DE" dirty="0" smtClean="0">
                    <a:latin typeface="+mj-lt"/>
                    <a:ea typeface="Cambria Math"/>
                  </a:rPr>
                  <a:t> </a:t>
                </a:r>
                <a:r>
                  <a:rPr lang="de-DE" dirty="0" err="1" smtClean="0">
                    <a:latin typeface="+mj-lt"/>
                    <a:ea typeface="Cambria Math"/>
                  </a:rPr>
                  <a:t>influence</a:t>
                </a:r>
                <a:r>
                  <a:rPr lang="de-DE" dirty="0" smtClean="0">
                    <a:latin typeface="+mj-lt"/>
                    <a:ea typeface="Cambria Math"/>
                  </a:rPr>
                  <a:t> </a:t>
                </a:r>
                <a:r>
                  <a:rPr lang="de-DE" dirty="0" err="1" smtClean="0">
                    <a:latin typeface="+mj-lt"/>
                    <a:ea typeface="Cambria Math"/>
                  </a:rPr>
                  <a:t>needed</a:t>
                </a:r>
                <a:endParaRPr lang="de-DE" dirty="0">
                  <a:latin typeface="+mj-lt"/>
                </a:endParaRPr>
              </a:p>
            </p:txBody>
          </p:sp>
        </mc:Choice>
        <mc:Fallback xmlns="">
          <p:sp>
            <p:nvSpPr>
              <p:cNvPr id="28" name="Textfeld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8348" y="3645023"/>
                <a:ext cx="4012637" cy="1754326"/>
              </a:xfrm>
              <a:prstGeom prst="rect">
                <a:avLst/>
              </a:prstGeom>
              <a:blipFill rotWithShape="1">
                <a:blip r:embed="rId3"/>
                <a:stretch>
                  <a:fillRect l="-1368" t="-1736" r="-608" b="-451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hteck 32"/>
          <p:cNvSpPr/>
          <p:nvPr/>
        </p:nvSpPr>
        <p:spPr>
          <a:xfrm>
            <a:off x="4572000" y="1744138"/>
            <a:ext cx="4176464" cy="39322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34" name="Gruppieren 33"/>
          <p:cNvGrpSpPr/>
          <p:nvPr/>
        </p:nvGrpSpPr>
        <p:grpSpPr>
          <a:xfrm>
            <a:off x="7358836" y="1556792"/>
            <a:ext cx="1763688" cy="923330"/>
            <a:chOff x="3099046" y="3212976"/>
            <a:chExt cx="1763688" cy="923330"/>
          </a:xfrm>
        </p:grpSpPr>
        <p:sp>
          <p:nvSpPr>
            <p:cNvPr id="35" name="Rechteck 34"/>
            <p:cNvSpPr/>
            <p:nvPr/>
          </p:nvSpPr>
          <p:spPr>
            <a:xfrm>
              <a:off x="3099046" y="3212976"/>
              <a:ext cx="1728192" cy="92333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36" name="Gruppieren 35"/>
            <p:cNvGrpSpPr/>
            <p:nvPr/>
          </p:nvGrpSpPr>
          <p:grpSpPr>
            <a:xfrm>
              <a:off x="3178710" y="3212976"/>
              <a:ext cx="1684024" cy="923330"/>
              <a:chOff x="7246204" y="1556792"/>
              <a:chExt cx="1684024" cy="923330"/>
            </a:xfrm>
            <a:noFill/>
          </p:grpSpPr>
          <p:sp>
            <p:nvSpPr>
              <p:cNvPr id="37" name="Textfeld 36"/>
              <p:cNvSpPr txBox="1"/>
              <p:nvPr/>
            </p:nvSpPr>
            <p:spPr>
              <a:xfrm>
                <a:off x="7668344" y="1556792"/>
                <a:ext cx="1261884" cy="923330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de-DE" dirty="0" smtClean="0"/>
                  <a:t>Ion beam</a:t>
                </a:r>
              </a:p>
              <a:p>
                <a:r>
                  <a:rPr lang="de-DE" dirty="0" err="1" smtClean="0"/>
                  <a:t>Col</a:t>
                </a:r>
                <a:r>
                  <a:rPr lang="de-DE" dirty="0" smtClean="0"/>
                  <a:t>. </a:t>
                </a:r>
                <a:r>
                  <a:rPr lang="de-DE" dirty="0" err="1" smtClean="0"/>
                  <a:t>laser</a:t>
                </a:r>
                <a:endParaRPr lang="de-DE" dirty="0" smtClean="0"/>
              </a:p>
              <a:p>
                <a:r>
                  <a:rPr lang="de-DE" dirty="0" err="1" smtClean="0"/>
                  <a:t>Acol</a:t>
                </a:r>
                <a:r>
                  <a:rPr lang="de-DE" dirty="0" smtClean="0"/>
                  <a:t>. </a:t>
                </a:r>
                <a:r>
                  <a:rPr lang="de-DE" dirty="0" err="1" smtClean="0"/>
                  <a:t>laser</a:t>
                </a:r>
                <a:endParaRPr lang="de-DE" dirty="0" smtClean="0"/>
              </a:p>
            </p:txBody>
          </p:sp>
          <p:cxnSp>
            <p:nvCxnSpPr>
              <p:cNvPr id="38" name="Gerade Verbindung mit Pfeil 37"/>
              <p:cNvCxnSpPr/>
              <p:nvPr/>
            </p:nvCxnSpPr>
            <p:spPr>
              <a:xfrm>
                <a:off x="7246204" y="2018457"/>
                <a:ext cx="422140" cy="0"/>
              </a:xfrm>
              <a:prstGeom prst="straightConnector1">
                <a:avLst/>
              </a:prstGeom>
              <a:grpFill/>
              <a:ln w="38100">
                <a:solidFill>
                  <a:srgbClr val="00B0F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Gerade Verbindung mit Pfeil 38"/>
              <p:cNvCxnSpPr/>
              <p:nvPr/>
            </p:nvCxnSpPr>
            <p:spPr>
              <a:xfrm>
                <a:off x="7246204" y="2306216"/>
                <a:ext cx="422140" cy="0"/>
              </a:xfrm>
              <a:prstGeom prst="straightConnector1">
                <a:avLst/>
              </a:prstGeom>
              <a:grpFill/>
              <a:ln w="38100"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Gerade Verbindung mit Pfeil 39"/>
              <p:cNvCxnSpPr/>
              <p:nvPr/>
            </p:nvCxnSpPr>
            <p:spPr>
              <a:xfrm>
                <a:off x="7246204" y="1744137"/>
                <a:ext cx="422140" cy="0"/>
              </a:xfrm>
              <a:prstGeom prst="straightConnector1">
                <a:avLst/>
              </a:prstGeom>
              <a:grpFill/>
              <a:ln w="38100">
                <a:solidFill>
                  <a:srgbClr val="FFC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79025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5" grpId="0"/>
      <p:bldP spid="28" grpId="0"/>
      <p:bldP spid="3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Angle </a:t>
            </a:r>
            <a:r>
              <a:rPr lang="de-DE" dirty="0" err="1" smtClean="0"/>
              <a:t>between</a:t>
            </a:r>
            <a:r>
              <a:rPr lang="de-DE" dirty="0" smtClean="0"/>
              <a:t> </a:t>
            </a:r>
            <a:r>
              <a:rPr lang="de-DE" dirty="0" err="1" smtClean="0"/>
              <a:t>laser</a:t>
            </a:r>
            <a:r>
              <a:rPr lang="de-DE" dirty="0" smtClean="0"/>
              <a:t> </a:t>
            </a:r>
            <a:r>
              <a:rPr lang="de-DE" dirty="0" err="1" smtClean="0"/>
              <a:t>beams</a:t>
            </a:r>
            <a:endParaRPr lang="de-DE" dirty="0"/>
          </a:p>
        </p:txBody>
      </p:sp>
      <p:grpSp>
        <p:nvGrpSpPr>
          <p:cNvPr id="47" name="Gruppieren 46"/>
          <p:cNvGrpSpPr/>
          <p:nvPr/>
        </p:nvGrpSpPr>
        <p:grpSpPr>
          <a:xfrm>
            <a:off x="73771" y="1634043"/>
            <a:ext cx="4601853" cy="1326565"/>
            <a:chOff x="73771" y="1634043"/>
            <a:chExt cx="4601853" cy="1326565"/>
          </a:xfrm>
        </p:grpSpPr>
        <p:grpSp>
          <p:nvGrpSpPr>
            <p:cNvPr id="28" name="Gruppieren 27"/>
            <p:cNvGrpSpPr/>
            <p:nvPr/>
          </p:nvGrpSpPr>
          <p:grpSpPr>
            <a:xfrm>
              <a:off x="2699792" y="1634043"/>
              <a:ext cx="1975832" cy="1326565"/>
              <a:chOff x="1331640" y="1700808"/>
              <a:chExt cx="1975832" cy="1326565"/>
            </a:xfrm>
          </p:grpSpPr>
          <p:sp>
            <p:nvSpPr>
              <p:cNvPr id="11" name="Ellipse 10"/>
              <p:cNvSpPr/>
              <p:nvPr/>
            </p:nvSpPr>
            <p:spPr>
              <a:xfrm>
                <a:off x="1331640" y="1700808"/>
                <a:ext cx="823704" cy="823704"/>
              </a:xfrm>
              <a:prstGeom prst="ellipse">
                <a:avLst/>
              </a:prstGeom>
              <a:no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2" name="Ellipse 11"/>
              <p:cNvSpPr/>
              <p:nvPr/>
            </p:nvSpPr>
            <p:spPr>
              <a:xfrm>
                <a:off x="2483768" y="1700808"/>
                <a:ext cx="823704" cy="823704"/>
              </a:xfrm>
              <a:prstGeom prst="ellipse">
                <a:avLst/>
              </a:prstGeom>
              <a:no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14" name="Gerade Verbindung mit Pfeil 13"/>
              <p:cNvCxnSpPr>
                <a:stCxn id="11" idx="1"/>
                <a:endCxn id="11" idx="5"/>
              </p:cNvCxnSpPr>
              <p:nvPr/>
            </p:nvCxnSpPr>
            <p:spPr>
              <a:xfrm>
                <a:off x="1452269" y="1821437"/>
                <a:ext cx="582446" cy="58244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feld 14"/>
              <p:cNvSpPr txBox="1"/>
              <p:nvPr/>
            </p:nvSpPr>
            <p:spPr>
              <a:xfrm rot="2700000">
                <a:off x="1386535" y="2038396"/>
                <a:ext cx="63190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400" dirty="0" smtClean="0"/>
                  <a:t>6 mm</a:t>
                </a:r>
                <a:endParaRPr lang="de-DE" sz="1400" dirty="0"/>
              </a:p>
            </p:txBody>
          </p:sp>
          <p:cxnSp>
            <p:nvCxnSpPr>
              <p:cNvPr id="23" name="Gerade Verbindung 22"/>
              <p:cNvCxnSpPr/>
              <p:nvPr/>
            </p:nvCxnSpPr>
            <p:spPr>
              <a:xfrm>
                <a:off x="1743492" y="2627392"/>
                <a:ext cx="0" cy="18440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Gerade Verbindung 23"/>
              <p:cNvCxnSpPr/>
              <p:nvPr/>
            </p:nvCxnSpPr>
            <p:spPr>
              <a:xfrm>
                <a:off x="2895620" y="2627392"/>
                <a:ext cx="0" cy="18440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Gerade Verbindung mit Pfeil 25"/>
              <p:cNvCxnSpPr/>
              <p:nvPr/>
            </p:nvCxnSpPr>
            <p:spPr>
              <a:xfrm>
                <a:off x="1743492" y="2719596"/>
                <a:ext cx="1152128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Textfeld 26"/>
              <p:cNvSpPr txBox="1"/>
              <p:nvPr/>
            </p:nvSpPr>
            <p:spPr>
              <a:xfrm>
                <a:off x="1953911" y="2719596"/>
                <a:ext cx="73129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400" dirty="0" smtClean="0"/>
                  <a:t>10 mm</a:t>
                </a:r>
                <a:endParaRPr lang="de-DE" sz="1400" dirty="0"/>
              </a:p>
            </p:txBody>
          </p:sp>
        </p:grpSp>
        <p:sp>
          <p:nvSpPr>
            <p:cNvPr id="29" name="Textfeld 28"/>
            <p:cNvSpPr txBox="1"/>
            <p:nvPr/>
          </p:nvSpPr>
          <p:spPr>
            <a:xfrm>
              <a:off x="73771" y="1940853"/>
              <a:ext cx="24801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 err="1" smtClean="0"/>
                <a:t>During</a:t>
              </a:r>
              <a:r>
                <a:rPr lang="de-DE" b="1" dirty="0" smtClean="0"/>
                <a:t> </a:t>
              </a:r>
              <a:r>
                <a:rPr lang="de-DE" b="1" dirty="0" err="1" smtClean="0"/>
                <a:t>investigation</a:t>
              </a:r>
              <a:r>
                <a:rPr lang="de-DE" dirty="0" smtClean="0"/>
                <a:t>:</a:t>
              </a:r>
              <a:endParaRPr lang="de-DE" dirty="0"/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07" y="2960608"/>
            <a:ext cx="6480720" cy="3384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6" name="Gruppieren 45"/>
          <p:cNvGrpSpPr/>
          <p:nvPr/>
        </p:nvGrpSpPr>
        <p:grpSpPr>
          <a:xfrm>
            <a:off x="5004048" y="1634043"/>
            <a:ext cx="3755836" cy="1415614"/>
            <a:chOff x="5004048" y="1634043"/>
            <a:chExt cx="3755836" cy="1415614"/>
          </a:xfrm>
        </p:grpSpPr>
        <p:grpSp>
          <p:nvGrpSpPr>
            <p:cNvPr id="40" name="Gruppieren 39"/>
            <p:cNvGrpSpPr/>
            <p:nvPr/>
          </p:nvGrpSpPr>
          <p:grpSpPr>
            <a:xfrm>
              <a:off x="7524328" y="1634043"/>
              <a:ext cx="1235556" cy="1415614"/>
              <a:chOff x="2567351" y="3429000"/>
              <a:chExt cx="1235556" cy="1415614"/>
            </a:xfrm>
          </p:grpSpPr>
          <p:sp>
            <p:nvSpPr>
              <p:cNvPr id="31" name="Ellipse 30"/>
              <p:cNvSpPr/>
              <p:nvPr/>
            </p:nvSpPr>
            <p:spPr>
              <a:xfrm>
                <a:off x="2567351" y="3429000"/>
                <a:ext cx="823704" cy="823704"/>
              </a:xfrm>
              <a:prstGeom prst="ellipse">
                <a:avLst/>
              </a:prstGeom>
              <a:no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2" name="Ellipse 31"/>
              <p:cNvSpPr/>
              <p:nvPr/>
            </p:nvSpPr>
            <p:spPr>
              <a:xfrm>
                <a:off x="2979203" y="3429000"/>
                <a:ext cx="823704" cy="823704"/>
              </a:xfrm>
              <a:prstGeom prst="ellipse">
                <a:avLst/>
              </a:prstGeom>
              <a:no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35" name="Gerade Verbindung 34"/>
              <p:cNvCxnSpPr/>
              <p:nvPr/>
            </p:nvCxnSpPr>
            <p:spPr>
              <a:xfrm>
                <a:off x="2979203" y="4355584"/>
                <a:ext cx="0" cy="18440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Gerade Verbindung 35"/>
              <p:cNvCxnSpPr/>
              <p:nvPr/>
            </p:nvCxnSpPr>
            <p:spPr>
              <a:xfrm>
                <a:off x="3402867" y="4355584"/>
                <a:ext cx="0" cy="18440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Gerade Verbindung mit Pfeil 36"/>
              <p:cNvCxnSpPr/>
              <p:nvPr/>
            </p:nvCxnSpPr>
            <p:spPr>
              <a:xfrm>
                <a:off x="2979203" y="4459188"/>
                <a:ext cx="423664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Textfeld 37"/>
              <p:cNvSpPr txBox="1"/>
              <p:nvPr/>
            </p:nvSpPr>
            <p:spPr>
              <a:xfrm>
                <a:off x="2875083" y="4536837"/>
                <a:ext cx="63190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400" dirty="0"/>
                  <a:t>3</a:t>
                </a:r>
                <a:r>
                  <a:rPr lang="de-DE" sz="1400" dirty="0" smtClean="0"/>
                  <a:t> mm</a:t>
                </a:r>
                <a:endParaRPr lang="de-DE" sz="1400" dirty="0"/>
              </a:p>
            </p:txBody>
          </p:sp>
        </p:grpSp>
        <p:sp>
          <p:nvSpPr>
            <p:cNvPr id="42" name="Textfeld 41"/>
            <p:cNvSpPr txBox="1"/>
            <p:nvPr/>
          </p:nvSpPr>
          <p:spPr>
            <a:xfrm>
              <a:off x="5004048" y="1940853"/>
              <a:ext cx="22878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 err="1" smtClean="0"/>
                <a:t>During</a:t>
              </a:r>
              <a:r>
                <a:rPr lang="de-DE" b="1" dirty="0" smtClean="0"/>
                <a:t> </a:t>
              </a:r>
              <a:r>
                <a:rPr lang="de-DE" b="1" dirty="0" err="1" smtClean="0"/>
                <a:t>experiment</a:t>
              </a:r>
              <a:r>
                <a:rPr lang="de-DE" dirty="0" smtClean="0"/>
                <a:t>:</a:t>
              </a:r>
              <a:endParaRPr lang="de-DE" dirty="0"/>
            </a:p>
          </p:txBody>
        </p:sp>
      </p:grpSp>
      <p:grpSp>
        <p:nvGrpSpPr>
          <p:cNvPr id="45" name="Gruppieren 44"/>
          <p:cNvGrpSpPr/>
          <p:nvPr/>
        </p:nvGrpSpPr>
        <p:grpSpPr>
          <a:xfrm>
            <a:off x="5574684" y="5167841"/>
            <a:ext cx="3240360" cy="576064"/>
            <a:chOff x="5574684" y="5167841"/>
            <a:chExt cx="3240360" cy="576064"/>
          </a:xfrm>
        </p:grpSpPr>
        <p:sp>
          <p:nvSpPr>
            <p:cNvPr id="44" name="Rechteck 43"/>
            <p:cNvSpPr/>
            <p:nvPr/>
          </p:nvSpPr>
          <p:spPr>
            <a:xfrm>
              <a:off x="5574684" y="5167841"/>
              <a:ext cx="3240360" cy="57606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43" name="Grafik 42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0127" y="5301207"/>
              <a:ext cx="3163429" cy="309333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038614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King </a:t>
            </a:r>
            <a:r>
              <a:rPr lang="de-DE" dirty="0" err="1" smtClean="0"/>
              <a:t>plot</a:t>
            </a:r>
            <a:r>
              <a:rPr lang="de-DE" dirty="0" smtClean="0"/>
              <a:t> </a:t>
            </a:r>
            <a:r>
              <a:rPr lang="de-DE" dirty="0" err="1" smtClean="0"/>
              <a:t>analysis</a:t>
            </a:r>
            <a:endParaRPr lang="de-DE" dirty="0"/>
          </a:p>
        </p:txBody>
      </p:sp>
      <p:pic>
        <p:nvPicPr>
          <p:cNvPr id="12" name="Grafik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5074365" cy="1622588"/>
          </a:xfrm>
          <a:prstGeom prst="rect">
            <a:avLst/>
          </a:prstGeom>
        </p:spPr>
      </p:pic>
      <p:sp>
        <p:nvSpPr>
          <p:cNvPr id="13" name="Rechteck 12"/>
          <p:cNvSpPr/>
          <p:nvPr/>
        </p:nvSpPr>
        <p:spPr>
          <a:xfrm>
            <a:off x="179512" y="2780928"/>
            <a:ext cx="4104456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feld 13"/>
          <p:cNvSpPr txBox="1"/>
          <p:nvPr/>
        </p:nvSpPr>
        <p:spPr>
          <a:xfrm>
            <a:off x="358775" y="3726696"/>
            <a:ext cx="2326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For </a:t>
            </a:r>
            <a:r>
              <a:rPr lang="de-DE" b="1" dirty="0" err="1" smtClean="0"/>
              <a:t>two</a:t>
            </a:r>
            <a:r>
              <a:rPr lang="de-DE" b="1" dirty="0" smtClean="0"/>
              <a:t> </a:t>
            </a:r>
            <a:r>
              <a:rPr lang="de-DE" b="1" dirty="0" err="1" smtClean="0"/>
              <a:t>transitions</a:t>
            </a:r>
            <a:r>
              <a:rPr lang="de-DE" dirty="0"/>
              <a:t>:</a:t>
            </a:r>
          </a:p>
        </p:txBody>
      </p:sp>
      <p:pic>
        <p:nvPicPr>
          <p:cNvPr id="16" name="Grafik 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75" y="4314815"/>
            <a:ext cx="4198765" cy="95507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feld 16"/>
              <p:cNvSpPr txBox="1"/>
              <p:nvPr/>
            </p:nvSpPr>
            <p:spPr>
              <a:xfrm>
                <a:off x="358775" y="5589240"/>
                <a:ext cx="298543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 smtClean="0"/>
                  <a:t>→ Straight </a:t>
                </a:r>
                <a:r>
                  <a:rPr lang="de-DE" dirty="0" err="1" smtClean="0"/>
                  <a:t>line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with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slope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𝑓</m:t>
                    </m:r>
                  </m:oMath>
                </a14:m>
                <a:endParaRPr lang="de-DE" dirty="0">
                  <a:latin typeface="+mj-lt"/>
                </a:endParaRPr>
              </a:p>
            </p:txBody>
          </p:sp>
        </mc:Choice>
        <mc:Fallback xmlns="">
          <p:sp>
            <p:nvSpPr>
              <p:cNvPr id="17" name="Textfeld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75" y="5589240"/>
                <a:ext cx="2985433" cy="369332"/>
              </a:xfrm>
              <a:prstGeom prst="rect">
                <a:avLst/>
              </a:prstGeom>
              <a:blipFill rotWithShape="1">
                <a:blip r:embed="rId6"/>
                <a:stretch>
                  <a:fillRect l="-1837" t="-8333" b="-266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8235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Nuclear</a:t>
            </a:r>
            <a:r>
              <a:rPr lang="de-DE" dirty="0" smtClean="0"/>
              <a:t> </a:t>
            </a:r>
            <a:r>
              <a:rPr lang="de-DE" dirty="0" err="1" smtClean="0"/>
              <a:t>charge</a:t>
            </a:r>
            <a:r>
              <a:rPr lang="de-DE" dirty="0" smtClean="0"/>
              <a:t> </a:t>
            </a:r>
            <a:r>
              <a:rPr lang="de-DE" dirty="0" err="1" smtClean="0"/>
              <a:t>radius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358775" y="1700808"/>
            <a:ext cx="3057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Mean</a:t>
            </a:r>
            <a:r>
              <a:rPr lang="de-DE" dirty="0" smtClean="0"/>
              <a:t> </a:t>
            </a:r>
            <a:r>
              <a:rPr lang="de-DE" dirty="0" err="1" smtClean="0"/>
              <a:t>square</a:t>
            </a:r>
            <a:r>
              <a:rPr lang="de-DE" dirty="0" smtClean="0"/>
              <a:t> </a:t>
            </a:r>
            <a:r>
              <a:rPr lang="de-DE" dirty="0" err="1" smtClean="0"/>
              <a:t>charge</a:t>
            </a:r>
            <a:r>
              <a:rPr lang="de-DE" dirty="0" smtClean="0"/>
              <a:t> </a:t>
            </a:r>
            <a:r>
              <a:rPr lang="de-DE" dirty="0" err="1" smtClean="0"/>
              <a:t>radius</a:t>
            </a:r>
            <a:r>
              <a:rPr lang="de-DE" dirty="0" smtClean="0"/>
              <a:t>:</a:t>
            </a:r>
            <a:endParaRPr lang="de-D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638768"/>
            <a:ext cx="1723072" cy="493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" name="Gruppieren 32"/>
          <p:cNvGrpSpPr/>
          <p:nvPr/>
        </p:nvGrpSpPr>
        <p:grpSpPr>
          <a:xfrm>
            <a:off x="214251" y="2354542"/>
            <a:ext cx="3127779" cy="2862322"/>
            <a:chOff x="214251" y="2783054"/>
            <a:chExt cx="3127779" cy="2862322"/>
          </a:xfrm>
        </p:grpSpPr>
        <p:sp>
          <p:nvSpPr>
            <p:cNvPr id="22" name="Textfeld 21"/>
            <p:cNvSpPr txBox="1"/>
            <p:nvPr/>
          </p:nvSpPr>
          <p:spPr>
            <a:xfrm>
              <a:off x="214251" y="2783054"/>
              <a:ext cx="3127779" cy="28623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 err="1" smtClean="0"/>
                <a:t>Electron</a:t>
              </a:r>
              <a:r>
                <a:rPr lang="de-DE" b="1" dirty="0" smtClean="0"/>
                <a:t> </a:t>
              </a:r>
              <a:r>
                <a:rPr lang="de-DE" b="1" dirty="0" err="1" smtClean="0"/>
                <a:t>Scattering</a:t>
              </a:r>
              <a:endParaRPr lang="de-DE" b="1" dirty="0" smtClean="0"/>
            </a:p>
            <a:p>
              <a:pPr marL="285750" indent="-285750">
                <a:buFont typeface="Arial" panose="020B0604020202020204" pitchFamily="34" charset="0"/>
                <a:buChar char="+"/>
              </a:pPr>
              <a:endParaRPr lang="de-DE" dirty="0" smtClean="0"/>
            </a:p>
            <a:p>
              <a:pPr marL="285750" indent="-285750">
                <a:buFont typeface="Arial" panose="020B0604020202020204" pitchFamily="34" charset="0"/>
                <a:buChar char="+"/>
              </a:pPr>
              <a:r>
                <a:rPr lang="de-DE" dirty="0" err="1" smtClean="0"/>
                <a:t>Makes</a:t>
              </a:r>
              <a:r>
                <a:rPr lang="de-DE" dirty="0" smtClean="0"/>
                <a:t>         </a:t>
              </a:r>
              <a:r>
                <a:rPr lang="de-DE" dirty="0" err="1" smtClean="0"/>
                <a:t>directly</a:t>
              </a:r>
              <a:r>
                <a:rPr lang="de-DE" dirty="0"/>
                <a:t/>
              </a:r>
              <a:br>
                <a:rPr lang="de-DE" dirty="0"/>
              </a:br>
              <a:r>
                <a:rPr lang="de-DE" dirty="0" err="1" smtClean="0"/>
                <a:t>accessible</a:t>
              </a:r>
              <a:endParaRPr lang="de-DE" dirty="0" smtClean="0"/>
            </a:p>
            <a:p>
              <a:pPr marL="285750" indent="-285750">
                <a:buFont typeface="Arial" panose="020B0604020202020204" pitchFamily="34" charset="0"/>
                <a:buChar char="+"/>
              </a:pPr>
              <a:endParaRPr lang="de-DE" dirty="0"/>
            </a:p>
            <a:p>
              <a:pPr marL="285750" indent="-285750">
                <a:buFont typeface="Symbol" panose="05050102010706020507" pitchFamily="18" charset="2"/>
                <a:buChar char="-"/>
              </a:pPr>
              <a:endParaRPr lang="de-DE" dirty="0" smtClean="0"/>
            </a:p>
            <a:p>
              <a:pPr marL="285750" indent="-285750">
                <a:buFont typeface="Symbol" panose="05050102010706020507" pitchFamily="18" charset="2"/>
                <a:buChar char="-"/>
              </a:pPr>
              <a:r>
                <a:rPr lang="de-DE" dirty="0" err="1" smtClean="0"/>
                <a:t>model</a:t>
              </a:r>
              <a:r>
                <a:rPr lang="de-DE" dirty="0" smtClean="0"/>
                <a:t> </a:t>
              </a:r>
              <a:r>
                <a:rPr lang="de-DE" dirty="0" err="1" smtClean="0"/>
                <a:t>dependence</a:t>
              </a:r>
              <a:endParaRPr lang="de-DE" dirty="0" smtClean="0"/>
            </a:p>
            <a:p>
              <a:pPr marL="285750" indent="-285750">
                <a:buFont typeface="Symbol" panose="05050102010706020507" pitchFamily="18" charset="2"/>
                <a:buChar char="-"/>
              </a:pPr>
              <a:r>
                <a:rPr lang="de-DE" dirty="0"/>
                <a:t>r</a:t>
              </a:r>
              <a:r>
                <a:rPr lang="de-DE" dirty="0" smtClean="0"/>
                <a:t>el. large </a:t>
              </a:r>
              <a:r>
                <a:rPr lang="de-DE" dirty="0" err="1" smtClean="0"/>
                <a:t>systematic</a:t>
              </a:r>
              <a:r>
                <a:rPr lang="de-DE" dirty="0" smtClean="0"/>
                <a:t/>
              </a:r>
              <a:br>
                <a:rPr lang="de-DE" dirty="0" smtClean="0"/>
              </a:br>
              <a:r>
                <a:rPr lang="de-DE" dirty="0" err="1" smtClean="0"/>
                <a:t>uncertainties</a:t>
              </a:r>
              <a:r>
                <a:rPr lang="de-DE" dirty="0"/>
                <a:t> </a:t>
              </a:r>
              <a:r>
                <a:rPr lang="de-DE" dirty="0" err="1" smtClean="0"/>
                <a:t>compared</a:t>
              </a:r>
              <a:r>
                <a:rPr lang="de-DE" dirty="0" smtClean="0"/>
                <a:t> </a:t>
              </a:r>
              <a:r>
                <a:rPr lang="de-DE" dirty="0" err="1" smtClean="0"/>
                <a:t>to</a:t>
              </a:r>
              <a:r>
                <a:rPr lang="de-DE" dirty="0"/>
                <a:t/>
              </a:r>
              <a:br>
                <a:rPr lang="de-DE" dirty="0"/>
              </a:br>
              <a:r>
                <a:rPr lang="de-DE" dirty="0" err="1" smtClean="0"/>
                <a:t>optical</a:t>
              </a:r>
              <a:r>
                <a:rPr lang="de-DE" dirty="0" smtClean="0"/>
                <a:t> </a:t>
              </a:r>
              <a:r>
                <a:rPr lang="de-DE" dirty="0" err="1" smtClean="0"/>
                <a:t>meas</a:t>
              </a:r>
              <a:r>
                <a:rPr lang="de-DE" dirty="0" smtClean="0"/>
                <a:t>.</a:t>
              </a:r>
            </a:p>
          </p:txBody>
        </p:sp>
        <p:pic>
          <p:nvPicPr>
            <p:cNvPr id="23" name="Grafik 22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4530" y="3395561"/>
              <a:ext cx="375771" cy="226286"/>
            </a:xfrm>
            <a:prstGeom prst="rect">
              <a:avLst/>
            </a:prstGeom>
          </p:spPr>
        </p:pic>
      </p:grpSp>
      <p:sp>
        <p:nvSpPr>
          <p:cNvPr id="27" name="Textfeld 26"/>
          <p:cNvSpPr txBox="1"/>
          <p:nvPr/>
        </p:nvSpPr>
        <p:spPr>
          <a:xfrm>
            <a:off x="3596364" y="2354542"/>
            <a:ext cx="262975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 smtClean="0"/>
              <a:t>Muonic</a:t>
            </a:r>
            <a:r>
              <a:rPr lang="de-DE" b="1" dirty="0" smtClean="0"/>
              <a:t> </a:t>
            </a:r>
            <a:r>
              <a:rPr lang="de-DE" b="1" dirty="0" err="1" smtClean="0"/>
              <a:t>Spectroscopy</a:t>
            </a:r>
            <a:endParaRPr lang="de-DE" b="1" dirty="0" smtClean="0"/>
          </a:p>
          <a:p>
            <a:endParaRPr lang="de-DE" b="1" dirty="0"/>
          </a:p>
          <a:p>
            <a:pPr marL="285750" indent="-285750">
              <a:buFont typeface="Arial" panose="020B0604020202020204" pitchFamily="34" charset="0"/>
              <a:buChar char="+"/>
            </a:pPr>
            <a:r>
              <a:rPr lang="de-DE" dirty="0" smtClean="0"/>
              <a:t>Large </a:t>
            </a:r>
            <a:r>
              <a:rPr lang="de-DE" dirty="0" err="1" smtClean="0"/>
              <a:t>influence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>CR on </a:t>
            </a:r>
            <a:r>
              <a:rPr lang="de-DE" dirty="0" err="1" smtClean="0"/>
              <a:t>muonic</a:t>
            </a:r>
            <a:r>
              <a:rPr lang="de-DE" dirty="0" smtClean="0"/>
              <a:t> </a:t>
            </a:r>
            <a:r>
              <a:rPr lang="de-DE" dirty="0" err="1" smtClean="0"/>
              <a:t>spec</a:t>
            </a:r>
            <a:r>
              <a:rPr lang="de-DE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+"/>
            </a:pPr>
            <a:r>
              <a:rPr lang="de-DE" dirty="0" smtClean="0"/>
              <a:t>Model </a:t>
            </a:r>
            <a:r>
              <a:rPr lang="de-DE" dirty="0" err="1" smtClean="0"/>
              <a:t>independent</a:t>
            </a:r>
            <a:endParaRPr lang="de-DE" dirty="0" smtClean="0"/>
          </a:p>
          <a:p>
            <a:endParaRPr lang="de-DE" dirty="0" smtClean="0"/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dirty="0" err="1" smtClean="0"/>
              <a:t>only</a:t>
            </a:r>
            <a:r>
              <a:rPr lang="de-DE" dirty="0" smtClean="0"/>
              <a:t> </a:t>
            </a:r>
            <a:r>
              <a:rPr lang="de-DE" dirty="0" err="1" smtClean="0"/>
              <a:t>stable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light</a:t>
            </a:r>
            <a:br>
              <a:rPr lang="de-DE" dirty="0" smtClean="0"/>
            </a:br>
            <a:r>
              <a:rPr lang="de-DE" dirty="0" smtClean="0"/>
              <a:t>isotopes (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laser</a:t>
            </a:r>
            <a:r>
              <a:rPr lang="de-DE" dirty="0" smtClean="0"/>
              <a:t>)</a:t>
            </a:r>
          </a:p>
        </p:txBody>
      </p:sp>
      <p:grpSp>
        <p:nvGrpSpPr>
          <p:cNvPr id="52" name="Gruppieren 51"/>
          <p:cNvGrpSpPr/>
          <p:nvPr/>
        </p:nvGrpSpPr>
        <p:grpSpPr>
          <a:xfrm>
            <a:off x="6444208" y="2354542"/>
            <a:ext cx="2499402" cy="2308324"/>
            <a:chOff x="6444208" y="2354542"/>
            <a:chExt cx="2499402" cy="2308324"/>
          </a:xfrm>
        </p:grpSpPr>
        <p:sp>
          <p:nvSpPr>
            <p:cNvPr id="29" name="Textfeld 28"/>
            <p:cNvSpPr txBox="1"/>
            <p:nvPr/>
          </p:nvSpPr>
          <p:spPr>
            <a:xfrm>
              <a:off x="6444208" y="2354542"/>
              <a:ext cx="2499402" cy="23083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 err="1" smtClean="0"/>
                <a:t>Collinear</a:t>
              </a:r>
              <a:r>
                <a:rPr lang="de-DE" b="1" dirty="0" smtClean="0"/>
                <a:t> </a:t>
              </a:r>
              <a:r>
                <a:rPr lang="de-DE" b="1" dirty="0" err="1" smtClean="0"/>
                <a:t>Laserspec</a:t>
              </a:r>
              <a:r>
                <a:rPr lang="de-DE" b="1" dirty="0" smtClean="0"/>
                <a:t>.</a:t>
              </a:r>
            </a:p>
            <a:p>
              <a:endParaRPr lang="de-DE" b="1" dirty="0"/>
            </a:p>
            <a:p>
              <a:pPr marL="285750" indent="-285750">
                <a:buFont typeface="Arial" panose="020B0604020202020204" pitchFamily="34" charset="0"/>
                <a:buChar char="+"/>
              </a:pPr>
              <a:r>
                <a:rPr lang="de-DE" dirty="0" err="1" smtClean="0"/>
                <a:t>model</a:t>
              </a:r>
              <a:r>
                <a:rPr lang="de-DE" dirty="0" smtClean="0"/>
                <a:t> </a:t>
              </a:r>
              <a:r>
                <a:rPr lang="de-DE" dirty="0" err="1" smtClean="0"/>
                <a:t>independent</a:t>
              </a:r>
              <a:endParaRPr lang="de-DE" dirty="0" smtClean="0"/>
            </a:p>
            <a:p>
              <a:pPr marL="285750" indent="-285750">
                <a:buFont typeface="Arial" panose="020B0604020202020204" pitchFamily="34" charset="0"/>
                <a:buChar char="+"/>
              </a:pPr>
              <a:r>
                <a:rPr lang="de-DE" dirty="0" smtClean="0"/>
                <a:t>also </a:t>
              </a:r>
              <a:r>
                <a:rPr lang="de-DE" dirty="0" err="1" smtClean="0"/>
                <a:t>exotic</a:t>
              </a:r>
              <a:r>
                <a:rPr lang="de-DE" dirty="0" smtClean="0"/>
                <a:t> isotopes</a:t>
              </a:r>
            </a:p>
            <a:p>
              <a:pPr marL="285750" indent="-285750">
                <a:buFont typeface="Arial" panose="020B0604020202020204" pitchFamily="34" charset="0"/>
                <a:buChar char="+"/>
              </a:pPr>
              <a:endParaRPr lang="de-DE" dirty="0"/>
            </a:p>
            <a:p>
              <a:pPr marL="285750" indent="-285750">
                <a:buFont typeface="Symbol" panose="05050102010706020507" pitchFamily="18" charset="2"/>
                <a:buChar char="-"/>
              </a:pPr>
              <a:endParaRPr lang="de-DE" dirty="0" smtClean="0"/>
            </a:p>
            <a:p>
              <a:pPr marL="285750" indent="-285750">
                <a:buFont typeface="Symbol" panose="05050102010706020507" pitchFamily="18" charset="2"/>
                <a:buChar char="-"/>
              </a:pPr>
              <a:r>
                <a:rPr lang="de-DE" dirty="0" err="1"/>
                <a:t>s</a:t>
              </a:r>
              <a:r>
                <a:rPr lang="de-DE" dirty="0" err="1" smtClean="0"/>
                <a:t>mall</a:t>
              </a:r>
              <a:r>
                <a:rPr lang="de-DE" dirty="0" smtClean="0"/>
                <a:t> CR </a:t>
              </a:r>
              <a:r>
                <a:rPr lang="de-DE" dirty="0" err="1" smtClean="0"/>
                <a:t>influence</a:t>
              </a:r>
              <a:endParaRPr lang="de-DE" dirty="0" smtClean="0"/>
            </a:p>
            <a:p>
              <a:pPr marL="285750" indent="-285750">
                <a:buFont typeface="Symbol" panose="05050102010706020507" pitchFamily="18" charset="2"/>
                <a:buChar char="-"/>
              </a:pPr>
              <a:r>
                <a:rPr lang="de-DE" dirty="0" err="1"/>
                <a:t>p</a:t>
              </a:r>
              <a:r>
                <a:rPr lang="de-DE" dirty="0" err="1" smtClean="0"/>
                <a:t>rovides</a:t>
              </a:r>
              <a:r>
                <a:rPr lang="de-DE" dirty="0" smtClean="0"/>
                <a:t> </a:t>
              </a:r>
              <a:endParaRPr lang="de-DE" dirty="0"/>
            </a:p>
          </p:txBody>
        </p:sp>
        <p:pic>
          <p:nvPicPr>
            <p:cNvPr id="31" name="Grafik 30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2359" y="4364914"/>
              <a:ext cx="467487" cy="250364"/>
            </a:xfrm>
            <a:prstGeom prst="rect">
              <a:avLst/>
            </a:prstGeom>
          </p:spPr>
        </p:pic>
      </p:grpSp>
      <p:sp>
        <p:nvSpPr>
          <p:cNvPr id="32" name="Textfeld 31"/>
          <p:cNvSpPr txBox="1"/>
          <p:nvPr/>
        </p:nvSpPr>
        <p:spPr>
          <a:xfrm>
            <a:off x="3837843" y="5285323"/>
            <a:ext cx="214680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 err="1" smtClean="0"/>
              <a:t>Combined</a:t>
            </a:r>
            <a:r>
              <a:rPr lang="de-DE" dirty="0" smtClean="0"/>
              <a:t> Analysis</a:t>
            </a:r>
          </a:p>
        </p:txBody>
      </p:sp>
      <p:cxnSp>
        <p:nvCxnSpPr>
          <p:cNvPr id="35" name="Gewinkelte Verbindung 34"/>
          <p:cNvCxnSpPr>
            <a:stCxn id="22" idx="2"/>
            <a:endCxn id="32" idx="1"/>
          </p:cNvCxnSpPr>
          <p:nvPr/>
        </p:nvCxnSpPr>
        <p:spPr>
          <a:xfrm rot="16200000" flipH="1">
            <a:off x="2681430" y="4313575"/>
            <a:ext cx="253125" cy="2059702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winkelte Verbindung 37"/>
          <p:cNvCxnSpPr>
            <a:stCxn id="27" idx="2"/>
            <a:endCxn id="32" idx="0"/>
          </p:cNvCxnSpPr>
          <p:nvPr/>
        </p:nvCxnSpPr>
        <p:spPr>
          <a:xfrm rot="16200000" flipH="1">
            <a:off x="4600017" y="4974093"/>
            <a:ext cx="622457" cy="2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winkelte Verbindung 42"/>
          <p:cNvCxnSpPr>
            <a:stCxn id="29" idx="2"/>
            <a:endCxn id="32" idx="3"/>
          </p:cNvCxnSpPr>
          <p:nvPr/>
        </p:nvCxnSpPr>
        <p:spPr>
          <a:xfrm rot="5400000">
            <a:off x="6435718" y="4211797"/>
            <a:ext cx="807123" cy="1709260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feld 43"/>
          <p:cNvSpPr txBox="1"/>
          <p:nvPr/>
        </p:nvSpPr>
        <p:spPr>
          <a:xfrm>
            <a:off x="3690397" y="5976401"/>
            <a:ext cx="244169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 err="1" smtClean="0"/>
              <a:t>Nuclear</a:t>
            </a:r>
            <a:r>
              <a:rPr lang="de-DE" dirty="0" smtClean="0"/>
              <a:t> </a:t>
            </a:r>
            <a:r>
              <a:rPr lang="de-DE" dirty="0" err="1" smtClean="0"/>
              <a:t>charge</a:t>
            </a:r>
            <a:r>
              <a:rPr lang="de-DE" dirty="0" smtClean="0"/>
              <a:t> </a:t>
            </a:r>
            <a:r>
              <a:rPr lang="de-DE" dirty="0" err="1" smtClean="0"/>
              <a:t>radius</a:t>
            </a:r>
            <a:endParaRPr lang="de-DE" dirty="0"/>
          </a:p>
        </p:txBody>
      </p:sp>
      <p:cxnSp>
        <p:nvCxnSpPr>
          <p:cNvPr id="46" name="Gewinkelte Verbindung 45"/>
          <p:cNvCxnSpPr>
            <a:stCxn id="32" idx="2"/>
            <a:endCxn id="44" idx="0"/>
          </p:cNvCxnSpPr>
          <p:nvPr/>
        </p:nvCxnSpPr>
        <p:spPr>
          <a:xfrm rot="5400000">
            <a:off x="4750372" y="5815527"/>
            <a:ext cx="321746" cy="2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hteck 50"/>
          <p:cNvSpPr/>
          <p:nvPr/>
        </p:nvSpPr>
        <p:spPr>
          <a:xfrm>
            <a:off x="6300192" y="2204865"/>
            <a:ext cx="2736304" cy="2735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5372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7" grpId="0"/>
      <p:bldP spid="32" grpId="0" animBg="1"/>
      <p:bldP spid="44" grpId="0" animBg="1"/>
      <p:bldP spid="5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el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de-DE" dirty="0" smtClean="0"/>
                  <a:t>Determination </a:t>
                </a:r>
                <a:r>
                  <a:rPr lang="de-DE" dirty="0" err="1" smtClean="0"/>
                  <a:t>of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r>
                      <a:rPr lang="de-DE" b="1" i="1" smtClean="0">
                        <a:latin typeface="Cambria Math"/>
                      </a:rPr>
                      <m:t>𝒇</m:t>
                    </m:r>
                  </m:oMath>
                </a14:m>
                <a:r>
                  <a:rPr lang="de-DE" dirty="0" smtClean="0"/>
                  <a:t> </a:t>
                </a:r>
                <a:r>
                  <a:rPr lang="de-DE" dirty="0" err="1" smtClean="0"/>
                  <a:t>through</a:t>
                </a:r>
                <a:r>
                  <a:rPr lang="de-DE" dirty="0" smtClean="0"/>
                  <a:t> King </a:t>
                </a:r>
                <a:r>
                  <a:rPr lang="de-DE" dirty="0" err="1" smtClean="0"/>
                  <a:t>plot</a:t>
                </a:r>
                <a:endParaRPr lang="de-DE" dirty="0"/>
              </a:p>
            </p:txBody>
          </p:sp>
        </mc:Choice>
        <mc:Fallback xmlns="">
          <p:sp>
            <p:nvSpPr>
              <p:cNvPr id="2" name="Titel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5"/>
                <a:stretch>
                  <a:fillRect l="-284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Grafik 2" descr="Bildschirmausschnitt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556792"/>
            <a:ext cx="6048672" cy="4565609"/>
          </a:xfrm>
          <a:prstGeom prst="rect">
            <a:avLst/>
          </a:prstGeom>
        </p:spPr>
      </p:pic>
      <p:grpSp>
        <p:nvGrpSpPr>
          <p:cNvPr id="17" name="Gruppieren 16"/>
          <p:cNvGrpSpPr/>
          <p:nvPr/>
        </p:nvGrpSpPr>
        <p:grpSpPr>
          <a:xfrm>
            <a:off x="6260171" y="2564904"/>
            <a:ext cx="1803056" cy="1200329"/>
            <a:chOff x="6260171" y="2564904"/>
            <a:chExt cx="1803056" cy="1200329"/>
          </a:xfrm>
        </p:grpSpPr>
        <p:pic>
          <p:nvPicPr>
            <p:cNvPr id="5" name="Grafik 4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32179" y="2996952"/>
              <a:ext cx="1731048" cy="251429"/>
            </a:xfrm>
            <a:prstGeom prst="rect">
              <a:avLst/>
            </a:prstGeom>
          </p:spPr>
        </p:pic>
        <p:sp>
          <p:nvSpPr>
            <p:cNvPr id="6" name="Textfeld 5"/>
            <p:cNvSpPr txBox="1"/>
            <p:nvPr/>
          </p:nvSpPr>
          <p:spPr>
            <a:xfrm>
              <a:off x="6260171" y="2564904"/>
              <a:ext cx="1338828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err="1"/>
                <a:t>s</a:t>
              </a:r>
              <a:r>
                <a:rPr lang="de-DE" dirty="0" err="1" smtClean="0"/>
                <a:t>lope</a:t>
              </a:r>
              <a:r>
                <a:rPr lang="de-DE" dirty="0" smtClean="0"/>
                <a:t>:</a:t>
              </a:r>
            </a:p>
            <a:p>
              <a:endParaRPr lang="de-DE" dirty="0"/>
            </a:p>
            <a:p>
              <a:endParaRPr lang="de-DE" dirty="0" smtClean="0"/>
            </a:p>
            <a:p>
              <a:r>
                <a:rPr lang="de-DE" dirty="0" smtClean="0"/>
                <a:t>                  </a:t>
              </a:r>
              <a:endParaRPr lang="de-DE" dirty="0"/>
            </a:p>
          </p:txBody>
        </p:sp>
        <p:pic>
          <p:nvPicPr>
            <p:cNvPr id="16" name="Grafik 15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32179" y="3296747"/>
              <a:ext cx="1149692" cy="364616"/>
            </a:xfrm>
            <a:prstGeom prst="rect">
              <a:avLst/>
            </a:prstGeom>
          </p:spPr>
        </p:pic>
      </p:grpSp>
      <p:pic>
        <p:nvPicPr>
          <p:cNvPr id="10" name="Grafik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718" y="1844823"/>
            <a:ext cx="2880320" cy="31327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feld 17"/>
              <p:cNvSpPr txBox="1"/>
              <p:nvPr/>
            </p:nvSpPr>
            <p:spPr>
              <a:xfrm>
                <a:off x="6299632" y="4048968"/>
                <a:ext cx="2326278" cy="706540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de-DE" dirty="0" smtClean="0"/>
                  <a:t>→ More </a:t>
                </a:r>
                <a:r>
                  <a:rPr lang="de-DE" dirty="0" err="1" smtClean="0"/>
                  <a:t>precise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than</a:t>
                </a:r>
                <a:endParaRPr lang="de-DE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de-DE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de-DE" b="0" i="0" smtClean="0">
                            <a:latin typeface="+mj-lt"/>
                          </a:rPr>
                          <m:t>Ca</m:t>
                        </m:r>
                      </m:e>
                      <m:sup>
                        <m:r>
                          <m:rPr>
                            <m:nor/>
                          </m:rPr>
                          <a:rPr lang="de-DE" b="0" i="0" smtClean="0">
                            <a:latin typeface="+mj-lt"/>
                          </a:rPr>
                          <m:t>+</m:t>
                        </m:r>
                      </m:sup>
                    </m:sSup>
                  </m:oMath>
                </a14:m>
                <a:r>
                  <a:rPr lang="de-DE" dirty="0" smtClean="0">
                    <a:latin typeface="+mj-lt"/>
                  </a:rPr>
                  <a:t> (</a:t>
                </a:r>
                <a:r>
                  <a:rPr lang="de-DE" dirty="0" err="1" smtClean="0">
                    <a:latin typeface="+mj-lt"/>
                  </a:rPr>
                  <a:t>trap</a:t>
                </a:r>
                <a:r>
                  <a:rPr lang="de-DE" dirty="0" smtClean="0">
                    <a:latin typeface="+mj-lt"/>
                  </a:rPr>
                  <a:t>) </a:t>
                </a:r>
                <a:r>
                  <a:rPr lang="de-DE" dirty="0" err="1" smtClean="0">
                    <a:latin typeface="+mj-lt"/>
                  </a:rPr>
                  <a:t>value</a:t>
                </a:r>
                <a:r>
                  <a:rPr lang="de-DE" dirty="0" smtClean="0">
                    <a:latin typeface="+mj-lt"/>
                  </a:rPr>
                  <a:t>!</a:t>
                </a:r>
                <a:endParaRPr lang="de-DE" dirty="0">
                  <a:latin typeface="+mj-lt"/>
                </a:endParaRPr>
              </a:p>
            </p:txBody>
          </p:sp>
        </mc:Choice>
        <mc:Fallback xmlns="">
          <p:sp>
            <p:nvSpPr>
              <p:cNvPr id="18" name="Textfeld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9632" y="4048968"/>
                <a:ext cx="2326278" cy="706540"/>
              </a:xfrm>
              <a:prstGeom prst="rect">
                <a:avLst/>
              </a:prstGeom>
              <a:blipFill rotWithShape="1">
                <a:blip r:embed="rId10"/>
                <a:stretch>
                  <a:fillRect l="-1818" t="-3361" r="-1039" b="-10924"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6200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el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de-DE" dirty="0" smtClean="0"/>
                  <a:t>Comparison </a:t>
                </a:r>
                <a:r>
                  <a:rPr lang="de-DE" dirty="0" err="1" smtClean="0"/>
                  <a:t>of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r>
                      <a:rPr lang="de-DE" b="1" i="1" smtClean="0">
                        <a:latin typeface="Cambria Math"/>
                      </a:rPr>
                      <m:t>𝒇</m:t>
                    </m:r>
                  </m:oMath>
                </a14:m>
                <a:endParaRPr lang="de-DE" dirty="0"/>
              </a:p>
            </p:txBody>
          </p:sp>
        </mc:Choice>
        <mc:Fallback xmlns="">
          <p:sp>
            <p:nvSpPr>
              <p:cNvPr id="2" name="Titel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284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/>
              <p:cNvSpPr txBox="1"/>
              <p:nvPr/>
            </p:nvSpPr>
            <p:spPr>
              <a:xfrm>
                <a:off x="4860032" y="2492896"/>
                <a:ext cx="3831818" cy="20566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b="1" dirty="0" smtClean="0"/>
                  <a:t>Results:</a:t>
                </a:r>
              </a:p>
              <a:p>
                <a:r>
                  <a:rPr lang="de-DE" dirty="0" smtClean="0"/>
                  <a:t>→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𝑓</m:t>
                    </m:r>
                  </m:oMath>
                </a14:m>
                <a:r>
                  <a:rPr lang="de-DE" dirty="0" smtClean="0"/>
                  <a:t> </a:t>
                </a:r>
                <a:r>
                  <a:rPr lang="de-DE" dirty="0" err="1" smtClean="0"/>
                  <a:t>far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below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hydrogenic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boundary</a:t>
                </a:r>
                <a:endParaRPr lang="de-DE" dirty="0"/>
              </a:p>
              <a:p>
                <a:r>
                  <a:rPr lang="de-DE" dirty="0" smtClean="0"/>
                  <a:t>    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de-DE" b="0" i="0" smtClean="0">
                            <a:latin typeface="+mj-lt"/>
                          </a:rPr>
                          <m:t>Ba</m:t>
                        </m:r>
                      </m:e>
                      <m:sup>
                        <m:r>
                          <a:rPr lang="de-DE" b="0" i="1" smtClean="0">
                            <a:latin typeface="Cambria Math"/>
                          </a:rPr>
                          <m:t>+</m:t>
                        </m:r>
                      </m:sup>
                    </m:sSup>
                  </m:oMath>
                </a14:m>
                <a:r>
                  <a:rPr lang="de-DE" dirty="0" smtClean="0"/>
                  <a:t>, </a:t>
                </a:r>
                <a:r>
                  <a:rPr lang="de-DE" dirty="0" err="1" smtClean="0"/>
                  <a:t>contrary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to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de-DE" b="0" i="0" smtClean="0">
                            <a:latin typeface="+mj-lt"/>
                          </a:rPr>
                          <m:t>Ca</m:t>
                        </m:r>
                      </m:e>
                      <m:sup>
                        <m:r>
                          <a:rPr lang="de-DE" b="0" i="1" smtClean="0">
                            <a:latin typeface="Cambria Math"/>
                          </a:rPr>
                          <m:t>+</m:t>
                        </m:r>
                      </m:sup>
                    </m:sSup>
                  </m:oMath>
                </a14:m>
                <a:endParaRPr lang="de-DE" dirty="0" smtClean="0">
                  <a:latin typeface="+mj-lt"/>
                </a:endParaRPr>
              </a:p>
              <a:p>
                <a:endParaRPr lang="de-DE" dirty="0">
                  <a:latin typeface="+mj-lt"/>
                </a:endParaRPr>
              </a:p>
              <a:p>
                <a:r>
                  <a:rPr lang="de-DE" dirty="0" smtClean="0">
                    <a:latin typeface="+mj-lt"/>
                  </a:rPr>
                  <a:t>→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𝑓</m:t>
                    </m:r>
                  </m:oMath>
                </a14:m>
                <a:r>
                  <a:rPr lang="de-DE" dirty="0" smtClean="0">
                    <a:latin typeface="+mj-lt"/>
                  </a:rPr>
                  <a:t> a </a:t>
                </a:r>
                <a:r>
                  <a:rPr lang="de-DE" dirty="0" err="1" smtClean="0">
                    <a:latin typeface="+mj-lt"/>
                  </a:rPr>
                  <a:t>new</a:t>
                </a:r>
                <a:r>
                  <a:rPr lang="de-DE" dirty="0" smtClean="0">
                    <a:latin typeface="+mj-lt"/>
                  </a:rPr>
                  <a:t>, </a:t>
                </a:r>
                <a:r>
                  <a:rPr lang="de-DE" dirty="0" err="1" smtClean="0">
                    <a:latin typeface="+mj-lt"/>
                  </a:rPr>
                  <a:t>more</a:t>
                </a:r>
                <a:r>
                  <a:rPr lang="de-DE" dirty="0" smtClean="0">
                    <a:latin typeface="+mj-lt"/>
                  </a:rPr>
                  <a:t> </a:t>
                </a:r>
                <a:r>
                  <a:rPr lang="de-DE" dirty="0" err="1" smtClean="0">
                    <a:latin typeface="+mj-lt"/>
                  </a:rPr>
                  <a:t>accuracte</a:t>
                </a:r>
                <a:endParaRPr lang="de-DE" dirty="0" smtClean="0">
                  <a:latin typeface="+mj-lt"/>
                </a:endParaRPr>
              </a:p>
              <a:p>
                <a:r>
                  <a:rPr lang="de-DE" dirty="0" smtClean="0">
                    <a:latin typeface="+mj-lt"/>
                  </a:rPr>
                  <a:t>     Benchmark for </a:t>
                </a:r>
                <a:r>
                  <a:rPr lang="de-DE" dirty="0" err="1" smtClean="0">
                    <a:latin typeface="+mj-lt"/>
                  </a:rPr>
                  <a:t>atomic</a:t>
                </a:r>
                <a:r>
                  <a:rPr lang="de-DE" dirty="0" smtClean="0">
                    <a:latin typeface="+mj-lt"/>
                  </a:rPr>
                  <a:t> </a:t>
                </a:r>
                <a:r>
                  <a:rPr lang="de-DE" dirty="0" err="1" smtClean="0">
                    <a:latin typeface="+mj-lt"/>
                  </a:rPr>
                  <a:t>structure</a:t>
                </a:r>
                <a:endParaRPr lang="de-DE" dirty="0">
                  <a:latin typeface="+mj-lt"/>
                </a:endParaRPr>
              </a:p>
              <a:p>
                <a:r>
                  <a:rPr lang="de-DE" dirty="0" smtClean="0">
                    <a:latin typeface="+mj-lt"/>
                  </a:rPr>
                  <a:t>     </a:t>
                </a:r>
                <a:r>
                  <a:rPr lang="de-DE" dirty="0" err="1" smtClean="0">
                    <a:latin typeface="+mj-lt"/>
                  </a:rPr>
                  <a:t>calculations</a:t>
                </a:r>
                <a:endParaRPr lang="de-DE" dirty="0">
                  <a:latin typeface="+mj-lt"/>
                </a:endParaRPr>
              </a:p>
            </p:txBody>
          </p:sp>
        </mc:Choice>
        <mc:Fallback xmlns=""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2492896"/>
                <a:ext cx="3831818" cy="2056653"/>
              </a:xfrm>
              <a:prstGeom prst="rect">
                <a:avLst/>
              </a:prstGeom>
              <a:blipFill rotWithShape="1">
                <a:blip r:embed="rId4"/>
                <a:stretch>
                  <a:fillRect l="-1272" t="-1484" r="-795" b="-415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Grafik 4" descr="Bildschirmausschnitt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07" y="1628800"/>
            <a:ext cx="4320480" cy="4642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776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49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Systematic</a:t>
            </a:r>
            <a:r>
              <a:rPr lang="de-DE" dirty="0" smtClean="0"/>
              <a:t> </a:t>
            </a:r>
            <a:r>
              <a:rPr lang="de-DE" dirty="0" err="1" smtClean="0"/>
              <a:t>effect</a:t>
            </a:r>
            <a:r>
              <a:rPr lang="de-DE" dirty="0" smtClean="0"/>
              <a:t>: Line Shape</a:t>
            </a:r>
            <a:endParaRPr lang="de-DE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844824"/>
            <a:ext cx="4066241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44824"/>
            <a:ext cx="4065789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432" y="3819748"/>
            <a:ext cx="2368000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1691680" y="5764614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rChi^2 = 12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6588224" y="5719494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rChi^2 = 1.6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7522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Systematic</a:t>
            </a:r>
            <a:r>
              <a:rPr lang="de-DE" dirty="0" smtClean="0"/>
              <a:t> </a:t>
            </a:r>
            <a:r>
              <a:rPr lang="de-DE" dirty="0" err="1" smtClean="0"/>
              <a:t>effect</a:t>
            </a:r>
            <a:r>
              <a:rPr lang="de-DE" dirty="0" smtClean="0"/>
              <a:t>: </a:t>
            </a:r>
            <a:r>
              <a:rPr lang="de-DE" dirty="0" err="1" smtClean="0"/>
              <a:t>Voltage</a:t>
            </a:r>
            <a:r>
              <a:rPr lang="de-DE" dirty="0" smtClean="0"/>
              <a:t> </a:t>
            </a:r>
            <a:r>
              <a:rPr lang="de-DE" dirty="0" err="1" smtClean="0"/>
              <a:t>dependence</a:t>
            </a:r>
            <a:r>
              <a:rPr lang="de-DE" dirty="0" smtClean="0"/>
              <a:t> in </a:t>
            </a:r>
            <a:r>
              <a:rPr lang="de-DE" dirty="0" err="1" smtClean="0"/>
              <a:t>hyperfine</a:t>
            </a:r>
            <a:r>
              <a:rPr lang="de-DE" dirty="0" smtClean="0"/>
              <a:t> </a:t>
            </a:r>
            <a:r>
              <a:rPr lang="de-DE" dirty="0" err="1" smtClean="0"/>
              <a:t>spectra</a:t>
            </a:r>
            <a:r>
              <a:rPr lang="de-DE" dirty="0" smtClean="0"/>
              <a:t> </a:t>
            </a:r>
            <a:endParaRPr lang="de-DE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11" y="1772815"/>
            <a:ext cx="5669252" cy="429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/>
              <p:cNvSpPr txBox="1"/>
              <p:nvPr/>
            </p:nvSpPr>
            <p:spPr>
              <a:xfrm>
                <a:off x="6444208" y="3567416"/>
                <a:ext cx="1745927" cy="646331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de-DE" dirty="0" smtClean="0"/>
                  <a:t>Knowledge </a:t>
                </a:r>
                <a:r>
                  <a:rPr lang="de-DE" dirty="0" err="1" smtClean="0"/>
                  <a:t>of</a:t>
                </a:r>
                <a:endParaRPr lang="de-DE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de-DE" b="0" i="0" smtClean="0">
                            <a:latin typeface="+mj-lt"/>
                          </a:rPr>
                          <m:t>U</m:t>
                        </m:r>
                      </m:e>
                      <m:sub>
                        <m:r>
                          <m:rPr>
                            <m:nor/>
                          </m:rPr>
                          <a:rPr lang="de-DE" b="0" i="0" smtClean="0">
                            <a:latin typeface="+mj-lt"/>
                          </a:rPr>
                          <m:t>scan</m:t>
                        </m:r>
                      </m:sub>
                    </m:sSub>
                  </m:oMath>
                </a14:m>
                <a:r>
                  <a:rPr lang="de-DE" dirty="0" smtClean="0">
                    <a:latin typeface="+mj-lt"/>
                  </a:rPr>
                  <a:t> needed!</a:t>
                </a:r>
                <a:endParaRPr lang="de-DE" dirty="0">
                  <a:latin typeface="+mj-lt"/>
                </a:endParaRPr>
              </a:p>
            </p:txBody>
          </p:sp>
        </mc:Choice>
        <mc:Fallback xmlns=""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208" y="3567416"/>
                <a:ext cx="1745927" cy="646331"/>
              </a:xfrm>
              <a:prstGeom prst="rect">
                <a:avLst/>
              </a:prstGeom>
              <a:blipFill rotWithShape="1">
                <a:blip r:embed="rId3"/>
                <a:stretch>
                  <a:fillRect l="-2422" t="-3704" r="-1038" b="-12963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658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Systematic</a:t>
            </a:r>
            <a:r>
              <a:rPr lang="de-DE" dirty="0" smtClean="0"/>
              <a:t> </a:t>
            </a:r>
            <a:r>
              <a:rPr lang="de-DE" dirty="0" err="1" smtClean="0"/>
              <a:t>effect</a:t>
            </a:r>
            <a:r>
              <a:rPr lang="de-DE" dirty="0" smtClean="0"/>
              <a:t>: </a:t>
            </a:r>
            <a:r>
              <a:rPr lang="de-DE" dirty="0" err="1" smtClean="0"/>
              <a:t>Voltage</a:t>
            </a:r>
            <a:r>
              <a:rPr lang="de-DE" dirty="0" smtClean="0"/>
              <a:t> </a:t>
            </a:r>
            <a:r>
              <a:rPr lang="de-DE" dirty="0" err="1" smtClean="0"/>
              <a:t>dependence</a:t>
            </a:r>
            <a:r>
              <a:rPr lang="de-DE" dirty="0" smtClean="0"/>
              <a:t> in </a:t>
            </a:r>
            <a:r>
              <a:rPr lang="de-DE" dirty="0" err="1" smtClean="0"/>
              <a:t>hyperfine</a:t>
            </a:r>
            <a:r>
              <a:rPr lang="de-DE" dirty="0" smtClean="0"/>
              <a:t> </a:t>
            </a:r>
            <a:r>
              <a:rPr lang="de-DE" dirty="0" err="1" smtClean="0"/>
              <a:t>spectra</a:t>
            </a:r>
            <a:r>
              <a:rPr lang="de-DE" dirty="0" smtClean="0"/>
              <a:t> </a:t>
            </a:r>
            <a:endParaRPr lang="de-DE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2060848"/>
            <a:ext cx="3923928" cy="3043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150" y="2276872"/>
            <a:ext cx="3903908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958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Systematic</a:t>
            </a:r>
            <a:r>
              <a:rPr lang="de-DE" dirty="0" smtClean="0"/>
              <a:t> </a:t>
            </a:r>
            <a:r>
              <a:rPr lang="de-DE" dirty="0" err="1" smtClean="0"/>
              <a:t>effect</a:t>
            </a:r>
            <a:r>
              <a:rPr lang="de-DE" dirty="0" smtClean="0"/>
              <a:t>: </a:t>
            </a:r>
            <a:r>
              <a:rPr lang="de-DE" dirty="0" err="1" smtClean="0"/>
              <a:t>Voltage</a:t>
            </a:r>
            <a:r>
              <a:rPr lang="de-DE" dirty="0" smtClean="0"/>
              <a:t> </a:t>
            </a:r>
            <a:r>
              <a:rPr lang="de-DE" dirty="0" err="1" smtClean="0"/>
              <a:t>dependence</a:t>
            </a:r>
            <a:r>
              <a:rPr lang="de-DE" dirty="0" smtClean="0"/>
              <a:t> in </a:t>
            </a:r>
            <a:r>
              <a:rPr lang="de-DE" dirty="0" err="1" smtClean="0"/>
              <a:t>hyperfine</a:t>
            </a:r>
            <a:r>
              <a:rPr lang="de-DE" dirty="0" smtClean="0"/>
              <a:t> </a:t>
            </a:r>
            <a:r>
              <a:rPr lang="de-DE" dirty="0" err="1" smtClean="0"/>
              <a:t>spectra</a:t>
            </a:r>
            <a:r>
              <a:rPr lang="de-DE" dirty="0" smtClean="0"/>
              <a:t> </a:t>
            </a:r>
            <a:endParaRPr lang="de-DE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008" y="1556792"/>
            <a:ext cx="5973822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009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Systematic</a:t>
            </a:r>
            <a:r>
              <a:rPr lang="de-DE" dirty="0" smtClean="0"/>
              <a:t> </a:t>
            </a:r>
            <a:r>
              <a:rPr lang="de-DE" dirty="0" err="1" smtClean="0"/>
              <a:t>effect</a:t>
            </a:r>
            <a:r>
              <a:rPr lang="de-DE" dirty="0" smtClean="0"/>
              <a:t>: </a:t>
            </a:r>
            <a:r>
              <a:rPr lang="de-DE" dirty="0" err="1" smtClean="0"/>
              <a:t>Polarization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laser</a:t>
            </a:r>
            <a:r>
              <a:rPr lang="de-DE" dirty="0" smtClean="0"/>
              <a:t> light</a:t>
            </a:r>
            <a:endParaRPr lang="de-DE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68388"/>
            <a:ext cx="5796136" cy="4871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424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Nuclear</a:t>
            </a:r>
            <a:r>
              <a:rPr lang="de-DE" dirty="0" smtClean="0"/>
              <a:t> </a:t>
            </a:r>
            <a:r>
              <a:rPr lang="de-DE" dirty="0" err="1" smtClean="0"/>
              <a:t>charge</a:t>
            </a:r>
            <a:r>
              <a:rPr lang="de-DE" dirty="0" smtClean="0"/>
              <a:t> </a:t>
            </a:r>
            <a:r>
              <a:rPr lang="de-DE" dirty="0" err="1" smtClean="0"/>
              <a:t>radii</a:t>
            </a:r>
            <a:r>
              <a:rPr lang="de-DE" dirty="0" smtClean="0"/>
              <a:t> </a:t>
            </a:r>
            <a:r>
              <a:rPr lang="de-DE" dirty="0" err="1" smtClean="0"/>
              <a:t>purely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collinear</a:t>
            </a:r>
            <a:r>
              <a:rPr lang="de-DE" dirty="0" smtClean="0"/>
              <a:t> </a:t>
            </a:r>
            <a:r>
              <a:rPr lang="de-DE" dirty="0" err="1" smtClean="0"/>
              <a:t>laser</a:t>
            </a:r>
            <a:r>
              <a:rPr lang="de-DE" dirty="0" smtClean="0"/>
              <a:t> </a:t>
            </a:r>
            <a:r>
              <a:rPr lang="de-DE" dirty="0" err="1" smtClean="0"/>
              <a:t>spectroscopy</a:t>
            </a:r>
            <a:r>
              <a:rPr lang="de-DE" dirty="0" smtClean="0"/>
              <a:t>?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679841" y="5629498"/>
            <a:ext cx="5963236" cy="369332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de-DE" dirty="0" smtClean="0"/>
              <a:t>→ Barium </a:t>
            </a:r>
            <a:r>
              <a:rPr lang="de-DE" dirty="0" err="1" smtClean="0"/>
              <a:t>measurements</a:t>
            </a:r>
            <a:r>
              <a:rPr lang="de-DE" dirty="0" smtClean="0"/>
              <a:t> @ KOALA, IKP, TU Darmstadt</a:t>
            </a:r>
            <a:endParaRPr lang="de-DE" dirty="0"/>
          </a:p>
        </p:txBody>
      </p:sp>
      <p:grpSp>
        <p:nvGrpSpPr>
          <p:cNvPr id="36" name="Gruppieren 35"/>
          <p:cNvGrpSpPr/>
          <p:nvPr/>
        </p:nvGrpSpPr>
        <p:grpSpPr>
          <a:xfrm>
            <a:off x="6044258" y="1521352"/>
            <a:ext cx="3033400" cy="3064504"/>
            <a:chOff x="1607343" y="1511339"/>
            <a:chExt cx="3033400" cy="3064504"/>
          </a:xfrm>
        </p:grpSpPr>
        <p:grpSp>
          <p:nvGrpSpPr>
            <p:cNvPr id="6" name="Gruppieren 2265"/>
            <p:cNvGrpSpPr/>
            <p:nvPr/>
          </p:nvGrpSpPr>
          <p:grpSpPr>
            <a:xfrm>
              <a:off x="1607343" y="1511339"/>
              <a:ext cx="3033400" cy="3064504"/>
              <a:chOff x="4173214" y="3501396"/>
              <a:chExt cx="3033400" cy="3064504"/>
            </a:xfrm>
          </p:grpSpPr>
          <p:grpSp>
            <p:nvGrpSpPr>
              <p:cNvPr id="7" name="Gruppieren 2264"/>
              <p:cNvGrpSpPr/>
              <p:nvPr/>
            </p:nvGrpSpPr>
            <p:grpSpPr>
              <a:xfrm>
                <a:off x="4363217" y="3733800"/>
                <a:ext cx="2666216" cy="2832100"/>
                <a:chOff x="4363217" y="3733800"/>
                <a:chExt cx="2666216" cy="2832100"/>
              </a:xfrm>
            </p:grpSpPr>
            <p:pic>
              <p:nvPicPr>
                <p:cNvPr id="10" name="Picture 257"/>
                <p:cNvPicPr>
                  <a:picLocks noChangeAspect="1" noChangeArrowheads="1"/>
                </p:cNvPicPr>
                <p:nvPr/>
              </p:nvPicPr>
              <p:blipFill rotWithShape="1">
                <a:blip r:embed="rId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33377" b="39639"/>
                <a:stretch/>
              </p:blipFill>
              <p:spPr bwMode="auto">
                <a:xfrm>
                  <a:off x="4484532" y="3907631"/>
                  <a:ext cx="2449514" cy="260552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cxnSp>
              <p:nvCxnSpPr>
                <p:cNvPr id="11" name="Gerade Verbindung mit Pfeil 2241"/>
                <p:cNvCxnSpPr/>
                <p:nvPr/>
              </p:nvCxnSpPr>
              <p:spPr bwMode="auto">
                <a:xfrm flipV="1">
                  <a:off x="4646612" y="4470083"/>
                  <a:ext cx="0" cy="670718"/>
                </a:xfrm>
                <a:prstGeom prst="straightConnector1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  <a:round/>
                  <a:headEnd type="none" w="med" len="med"/>
                  <a:tailEnd type="arrow" w="med" len="med"/>
                </a:ln>
                <a:effectLst/>
              </p:spPr>
            </p:cxnSp>
            <p:cxnSp>
              <p:nvCxnSpPr>
                <p:cNvPr id="12" name="Gerade Verbindung 12"/>
                <p:cNvCxnSpPr/>
                <p:nvPr/>
              </p:nvCxnSpPr>
              <p:spPr bwMode="auto">
                <a:xfrm flipV="1">
                  <a:off x="4502150" y="3733800"/>
                  <a:ext cx="0" cy="2832100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 type="none" w="med" len="med"/>
                  <a:tailEnd type="arrow" w="med" len="med"/>
                </a:ln>
                <a:effectLst/>
              </p:spPr>
            </p:cxnSp>
            <p:cxnSp>
              <p:nvCxnSpPr>
                <p:cNvPr id="13" name="Gerade Verbindung 2246"/>
                <p:cNvCxnSpPr/>
                <p:nvPr/>
              </p:nvCxnSpPr>
              <p:spPr bwMode="auto">
                <a:xfrm>
                  <a:off x="4502150" y="5140801"/>
                  <a:ext cx="330200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4" name="Gerade Verbindung 106"/>
                <p:cNvCxnSpPr/>
                <p:nvPr/>
              </p:nvCxnSpPr>
              <p:spPr bwMode="auto">
                <a:xfrm>
                  <a:off x="4484532" y="4470083"/>
                  <a:ext cx="832006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5" name="Gerade Verbindung 110"/>
                <p:cNvCxnSpPr/>
                <p:nvPr/>
              </p:nvCxnSpPr>
              <p:spPr bwMode="auto">
                <a:xfrm>
                  <a:off x="4363217" y="3981291"/>
                  <a:ext cx="2666216" cy="0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 type="none" w="med" len="med"/>
                  <a:tailEnd type="arrow" w="med" len="med"/>
                </a:ln>
                <a:effectLst/>
              </p:spPr>
            </p:cxnSp>
          </p:grpSp>
          <p:sp>
            <p:nvSpPr>
              <p:cNvPr id="8" name="Textfeld 2252"/>
              <p:cNvSpPr txBox="1"/>
              <p:nvPr/>
            </p:nvSpPr>
            <p:spPr>
              <a:xfrm>
                <a:off x="6911340" y="3666490"/>
                <a:ext cx="2952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de-DE" dirty="0" smtClean="0"/>
                  <a:t>r</a:t>
                </a:r>
              </a:p>
            </p:txBody>
          </p:sp>
          <p:sp>
            <p:nvSpPr>
              <p:cNvPr id="9" name="Textfeld 114"/>
              <p:cNvSpPr txBox="1"/>
              <p:nvPr/>
            </p:nvSpPr>
            <p:spPr>
              <a:xfrm>
                <a:off x="4173214" y="3501396"/>
                <a:ext cx="3289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de-DE" dirty="0" smtClean="0"/>
                  <a:t>E</a:t>
                </a:r>
              </a:p>
            </p:txBody>
          </p:sp>
        </p:grpSp>
        <p:sp>
          <p:nvSpPr>
            <p:cNvPr id="23" name="Textfeld 2267"/>
            <p:cNvSpPr txBox="1"/>
            <p:nvPr/>
          </p:nvSpPr>
          <p:spPr>
            <a:xfrm>
              <a:off x="2416499" y="2942068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de-DE" i="1" dirty="0" smtClean="0"/>
                <a:t>s</a:t>
              </a:r>
            </a:p>
          </p:txBody>
        </p:sp>
        <p:sp>
          <p:nvSpPr>
            <p:cNvPr id="24" name="Textfeld 131"/>
            <p:cNvSpPr txBox="1"/>
            <p:nvPr/>
          </p:nvSpPr>
          <p:spPr>
            <a:xfrm>
              <a:off x="2856296" y="2284531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de-DE" i="1" dirty="0" smtClean="0"/>
                <a:t>p</a:t>
              </a:r>
            </a:p>
          </p:txBody>
        </p:sp>
      </p:grpSp>
      <p:grpSp>
        <p:nvGrpSpPr>
          <p:cNvPr id="55" name="Gruppieren 54"/>
          <p:cNvGrpSpPr/>
          <p:nvPr/>
        </p:nvGrpSpPr>
        <p:grpSpPr>
          <a:xfrm>
            <a:off x="1901952" y="1742433"/>
            <a:ext cx="4152369" cy="2356750"/>
            <a:chOff x="1901952" y="1742433"/>
            <a:chExt cx="4152369" cy="2356750"/>
          </a:xfrm>
        </p:grpSpPr>
        <p:cxnSp>
          <p:nvCxnSpPr>
            <p:cNvPr id="5" name="Gerade Verbindung 4"/>
            <p:cNvCxnSpPr/>
            <p:nvPr/>
          </p:nvCxnSpPr>
          <p:spPr bwMode="auto">
            <a:xfrm>
              <a:off x="3230051" y="2674210"/>
              <a:ext cx="130174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54" name="Grafik 53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1952" y="1742433"/>
              <a:ext cx="3747570" cy="561984"/>
            </a:xfrm>
            <a:prstGeom prst="rect">
              <a:avLst/>
            </a:prstGeom>
          </p:spPr>
        </p:pic>
        <p:cxnSp>
          <p:nvCxnSpPr>
            <p:cNvPr id="31" name="Gerade Verbindung mit Pfeil 30"/>
            <p:cNvCxnSpPr/>
            <p:nvPr/>
          </p:nvCxnSpPr>
          <p:spPr>
            <a:xfrm flipV="1">
              <a:off x="2856547" y="3766913"/>
              <a:ext cx="332270" cy="332270"/>
            </a:xfrm>
            <a:prstGeom prst="straightConnector1">
              <a:avLst/>
            </a:prstGeom>
            <a:ln>
              <a:solidFill>
                <a:schemeClr val="bg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57"/>
            <p:cNvSpPr txBox="1"/>
            <p:nvPr/>
          </p:nvSpPr>
          <p:spPr>
            <a:xfrm>
              <a:off x="2850217" y="2502345"/>
              <a:ext cx="20195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dirty="0" smtClean="0"/>
                <a:t>Electronic </a:t>
              </a:r>
              <a:r>
                <a:rPr lang="de-DE" dirty="0" err="1" smtClean="0"/>
                <a:t>Factor</a:t>
              </a:r>
              <a:endParaRPr lang="de-DE" dirty="0" smtClean="0"/>
            </a:p>
            <a:p>
              <a:pPr algn="ctr"/>
              <a:r>
                <a:rPr lang="de-DE" dirty="0" smtClean="0"/>
                <a:t>(</a:t>
              </a:r>
              <a:r>
                <a:rPr lang="de-DE" dirty="0" smtClean="0">
                  <a:sym typeface="Symbol"/>
                </a:rPr>
                <a:t> </a:t>
              </a:r>
              <a:r>
                <a:rPr lang="de-DE" dirty="0" err="1" smtClean="0"/>
                <a:t>Wavefunction</a:t>
              </a:r>
              <a:r>
                <a:rPr lang="de-DE" dirty="0" smtClean="0"/>
                <a:t>)</a:t>
              </a:r>
            </a:p>
          </p:txBody>
        </p:sp>
        <p:sp>
          <p:nvSpPr>
            <p:cNvPr id="33" name="Geschweifte Klammer rechts 32"/>
            <p:cNvSpPr/>
            <p:nvPr/>
          </p:nvSpPr>
          <p:spPr bwMode="auto">
            <a:xfrm rot="5400000">
              <a:off x="3804541" y="1473156"/>
              <a:ext cx="241007" cy="1889399"/>
            </a:xfrm>
            <a:prstGeom prst="rightBrac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pic>
          <p:nvPicPr>
            <p:cNvPr id="51" name="Grafik 50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8305" y="3366030"/>
              <a:ext cx="1321197" cy="294312"/>
            </a:xfrm>
            <a:prstGeom prst="rect">
              <a:avLst/>
            </a:prstGeom>
          </p:spPr>
        </p:pic>
        <p:sp>
          <p:nvSpPr>
            <p:cNvPr id="35" name="Rechteck 34"/>
            <p:cNvSpPr/>
            <p:nvPr/>
          </p:nvSpPr>
          <p:spPr>
            <a:xfrm>
              <a:off x="5010445" y="2538359"/>
              <a:ext cx="104387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dirty="0" err="1">
                  <a:solidFill>
                    <a:srgbClr val="0000CC"/>
                  </a:solidFill>
                </a:rPr>
                <a:t>Nuclear</a:t>
              </a:r>
              <a:r>
                <a:rPr lang="de-DE" dirty="0">
                  <a:solidFill>
                    <a:srgbClr val="0000CC"/>
                  </a:solidFill>
                </a:rPr>
                <a:t> </a:t>
              </a:r>
              <a:endParaRPr lang="de-DE" dirty="0" smtClean="0">
                <a:solidFill>
                  <a:srgbClr val="0000CC"/>
                </a:solidFill>
              </a:endParaRPr>
            </a:p>
            <a:p>
              <a:r>
                <a:rPr lang="de-DE" dirty="0" smtClean="0">
                  <a:solidFill>
                    <a:srgbClr val="0000CC"/>
                  </a:solidFill>
                </a:rPr>
                <a:t>Size</a:t>
              </a:r>
              <a:endParaRPr lang="de-DE" dirty="0">
                <a:solidFill>
                  <a:srgbClr val="0000CC"/>
                </a:solidFill>
              </a:endParaRPr>
            </a:p>
          </p:txBody>
        </p:sp>
      </p:grpSp>
      <p:grpSp>
        <p:nvGrpSpPr>
          <p:cNvPr id="16" name="Gruppieren 2266"/>
          <p:cNvGrpSpPr/>
          <p:nvPr/>
        </p:nvGrpSpPr>
        <p:grpSpPr>
          <a:xfrm>
            <a:off x="6163644" y="2453296"/>
            <a:ext cx="1025525" cy="1738860"/>
            <a:chOff x="4292600" y="4433340"/>
            <a:chExt cx="1025525" cy="1738860"/>
          </a:xfrm>
        </p:grpSpPr>
        <p:cxnSp>
          <p:nvCxnSpPr>
            <p:cNvPr id="17" name="Gerade Verbindung 2256"/>
            <p:cNvCxnSpPr/>
            <p:nvPr/>
          </p:nvCxnSpPr>
          <p:spPr bwMode="auto">
            <a:xfrm>
              <a:off x="4502150" y="5029200"/>
              <a:ext cx="3600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18" name="Gruppieren 2263"/>
            <p:cNvGrpSpPr/>
            <p:nvPr/>
          </p:nvGrpSpPr>
          <p:grpSpPr>
            <a:xfrm>
              <a:off x="4292600" y="4433340"/>
              <a:ext cx="1025525" cy="1738860"/>
              <a:chOff x="4292600" y="4433340"/>
              <a:chExt cx="1025525" cy="1738860"/>
            </a:xfrm>
          </p:grpSpPr>
          <p:sp>
            <p:nvSpPr>
              <p:cNvPr id="19" name="Ellipse 2253"/>
              <p:cNvSpPr/>
              <p:nvPr/>
            </p:nvSpPr>
            <p:spPr bwMode="auto">
              <a:xfrm>
                <a:off x="4337682" y="5702300"/>
                <a:ext cx="469900" cy="469900"/>
              </a:xfrm>
              <a:prstGeom prst="ellipse">
                <a:avLst/>
              </a:prstGeom>
              <a:solidFill>
                <a:srgbClr val="0000FF"/>
              </a:solidFill>
              <a:ln w="2540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20" name="Bogen 2254"/>
              <p:cNvSpPr/>
              <p:nvPr/>
            </p:nvSpPr>
            <p:spPr bwMode="auto">
              <a:xfrm>
                <a:off x="4292600" y="5029200"/>
                <a:ext cx="488952" cy="426720"/>
              </a:xfrm>
              <a:prstGeom prst="arc">
                <a:avLst>
                  <a:gd name="adj1" fmla="val 740409"/>
                  <a:gd name="adj2" fmla="val 6193853"/>
                </a:avLst>
              </a:prstGeom>
              <a:noFill/>
              <a:ln w="2540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cxnSp>
            <p:nvCxnSpPr>
              <p:cNvPr id="21" name="Gerade Verbindung 122"/>
              <p:cNvCxnSpPr/>
              <p:nvPr/>
            </p:nvCxnSpPr>
            <p:spPr bwMode="auto">
              <a:xfrm>
                <a:off x="4484532" y="4433340"/>
                <a:ext cx="833593" cy="2019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2" name="Gerade Verbindung mit Pfeil 2262"/>
              <p:cNvCxnSpPr/>
              <p:nvPr/>
            </p:nvCxnSpPr>
            <p:spPr bwMode="auto">
              <a:xfrm flipV="1">
                <a:off x="4772033" y="4443500"/>
                <a:ext cx="0" cy="585700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</p:grpSp>
      <p:sp>
        <p:nvSpPr>
          <p:cNvPr id="38" name="Textfeld 37"/>
          <p:cNvSpPr txBox="1"/>
          <p:nvPr/>
        </p:nvSpPr>
        <p:spPr>
          <a:xfrm>
            <a:off x="358775" y="1837838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Field </a:t>
            </a:r>
            <a:r>
              <a:rPr lang="de-DE" dirty="0" err="1" smtClean="0"/>
              <a:t>Shift</a:t>
            </a:r>
            <a:r>
              <a:rPr lang="de-DE" dirty="0" smtClean="0"/>
              <a:t>:</a:t>
            </a:r>
            <a:endParaRPr lang="de-DE" dirty="0"/>
          </a:p>
        </p:txBody>
      </p:sp>
      <p:pic>
        <p:nvPicPr>
          <p:cNvPr id="67" name="Grafik 6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570" y="4041264"/>
            <a:ext cx="2826665" cy="288703"/>
          </a:xfrm>
          <a:prstGeom prst="rect">
            <a:avLst/>
          </a:prstGeom>
        </p:spPr>
      </p:pic>
      <p:grpSp>
        <p:nvGrpSpPr>
          <p:cNvPr id="72" name="Gruppieren 71"/>
          <p:cNvGrpSpPr/>
          <p:nvPr/>
        </p:nvGrpSpPr>
        <p:grpSpPr>
          <a:xfrm>
            <a:off x="358775" y="4797152"/>
            <a:ext cx="7186583" cy="923330"/>
            <a:chOff x="358775" y="4797152"/>
            <a:chExt cx="7186583" cy="923330"/>
          </a:xfrm>
        </p:grpSpPr>
        <p:sp>
          <p:nvSpPr>
            <p:cNvPr id="3" name="Textfeld 2"/>
            <p:cNvSpPr txBox="1"/>
            <p:nvPr/>
          </p:nvSpPr>
          <p:spPr>
            <a:xfrm>
              <a:off x="358775" y="4797152"/>
              <a:ext cx="718658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 err="1" smtClean="0"/>
                <a:t>Requirements</a:t>
              </a:r>
              <a:endParaRPr lang="de-DE" b="1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e-DE" dirty="0" err="1" smtClean="0"/>
                <a:t>Few</a:t>
              </a:r>
              <a:r>
                <a:rPr lang="de-DE" dirty="0" smtClean="0"/>
                <a:t> </a:t>
              </a:r>
              <a:r>
                <a:rPr lang="de-DE" dirty="0" err="1" smtClean="0"/>
                <a:t>electron</a:t>
              </a:r>
              <a:r>
                <a:rPr lang="de-DE" dirty="0" smtClean="0"/>
                <a:t> </a:t>
              </a:r>
              <a:r>
                <a:rPr lang="de-DE" dirty="0" err="1" smtClean="0"/>
                <a:t>system</a:t>
              </a:r>
              <a:r>
                <a:rPr lang="de-DE" dirty="0" smtClean="0"/>
                <a:t> </a:t>
              </a:r>
              <a:r>
                <a:rPr lang="de-DE" dirty="0" err="1" smtClean="0"/>
                <a:t>where</a:t>
              </a:r>
              <a:r>
                <a:rPr lang="de-DE" dirty="0" smtClean="0"/>
                <a:t>     </a:t>
              </a:r>
              <a:r>
                <a:rPr lang="de-DE" dirty="0" err="1" smtClean="0"/>
                <a:t>and</a:t>
              </a:r>
              <a:r>
                <a:rPr lang="de-DE" dirty="0" smtClean="0"/>
                <a:t>             </a:t>
              </a:r>
              <a:r>
                <a:rPr lang="de-DE" dirty="0" err="1" smtClean="0"/>
                <a:t>can</a:t>
              </a:r>
              <a:r>
                <a:rPr lang="de-DE" dirty="0" smtClean="0"/>
                <a:t> </a:t>
              </a:r>
              <a:r>
                <a:rPr lang="de-DE" dirty="0" err="1" smtClean="0"/>
                <a:t>be</a:t>
              </a:r>
              <a:r>
                <a:rPr lang="de-DE" dirty="0" smtClean="0"/>
                <a:t> </a:t>
              </a:r>
              <a:r>
                <a:rPr lang="de-DE" dirty="0" err="1" smtClean="0"/>
                <a:t>calculated</a:t>
              </a:r>
              <a:endParaRPr lang="de-DE" dirty="0" smtClean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e-DE" dirty="0" smtClean="0"/>
                <a:t>High-</a:t>
              </a:r>
              <a:r>
                <a:rPr lang="de-DE" dirty="0" err="1" smtClean="0"/>
                <a:t>precision</a:t>
              </a:r>
              <a:r>
                <a:rPr lang="de-DE" dirty="0" smtClean="0"/>
                <a:t> </a:t>
              </a:r>
              <a:r>
                <a:rPr lang="de-DE" dirty="0" err="1" smtClean="0"/>
                <a:t>measurement</a:t>
              </a:r>
              <a:r>
                <a:rPr lang="de-DE" dirty="0" smtClean="0"/>
                <a:t> </a:t>
              </a:r>
              <a:r>
                <a:rPr lang="de-DE" dirty="0" err="1" smtClean="0"/>
                <a:t>of</a:t>
              </a:r>
              <a:r>
                <a:rPr lang="de-DE" dirty="0" smtClean="0"/>
                <a:t>      </a:t>
              </a:r>
              <a:r>
                <a:rPr lang="de-DE" dirty="0" err="1" smtClean="0"/>
                <a:t>with</a:t>
              </a:r>
              <a:r>
                <a:rPr lang="de-DE" dirty="0" smtClean="0"/>
                <a:t> CLS in  &lt;1 MHz </a:t>
              </a:r>
              <a:r>
                <a:rPr lang="de-DE" dirty="0" err="1" smtClean="0"/>
                <a:t>regime</a:t>
              </a:r>
              <a:endParaRPr lang="de-DE" dirty="0"/>
            </a:p>
          </p:txBody>
        </p:sp>
        <p:pic>
          <p:nvPicPr>
            <p:cNvPr id="39" name="Grafik 38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7535" y="5185410"/>
              <a:ext cx="163200" cy="154971"/>
            </a:xfrm>
            <a:prstGeom prst="rect">
              <a:avLst/>
            </a:prstGeom>
          </p:spPr>
        </p:pic>
        <p:pic>
          <p:nvPicPr>
            <p:cNvPr id="46" name="Grafik 45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3687" y="5204683"/>
              <a:ext cx="506057" cy="165943"/>
            </a:xfrm>
            <a:prstGeom prst="rect">
              <a:avLst/>
            </a:prstGeom>
          </p:spPr>
        </p:pic>
        <p:pic>
          <p:nvPicPr>
            <p:cNvPr id="71" name="Grafik 70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0591" y="5490095"/>
              <a:ext cx="184452" cy="139403"/>
            </a:xfrm>
            <a:prstGeom prst="rect">
              <a:avLst/>
            </a:prstGeom>
          </p:spPr>
        </p:pic>
      </p:grpSp>
      <p:sp>
        <p:nvSpPr>
          <p:cNvPr id="68" name="Rechteck 67"/>
          <p:cNvSpPr/>
          <p:nvPr/>
        </p:nvSpPr>
        <p:spPr>
          <a:xfrm>
            <a:off x="1633483" y="3933048"/>
            <a:ext cx="3236261" cy="50406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Rechteck 24"/>
          <p:cNvSpPr/>
          <p:nvPr/>
        </p:nvSpPr>
        <p:spPr>
          <a:xfrm>
            <a:off x="611560" y="5370626"/>
            <a:ext cx="6577609" cy="6506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32792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8" grpId="0"/>
      <p:bldP spid="68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Measuring</a:t>
            </a:r>
            <a:r>
              <a:rPr lang="de-DE" dirty="0" smtClean="0"/>
              <a:t> </a:t>
            </a:r>
            <a:r>
              <a:rPr lang="de-DE" dirty="0" err="1" smtClean="0"/>
              <a:t>principle</a:t>
            </a:r>
            <a:r>
              <a:rPr lang="de-DE" dirty="0" smtClean="0"/>
              <a:t> @ KOALA, TU Darmstadt </a:t>
            </a:r>
            <a:endParaRPr lang="de-DE" dirty="0"/>
          </a:p>
        </p:txBody>
      </p:sp>
      <p:grpSp>
        <p:nvGrpSpPr>
          <p:cNvPr id="60" name="Gruppieren 59"/>
          <p:cNvGrpSpPr/>
          <p:nvPr/>
        </p:nvGrpSpPr>
        <p:grpSpPr>
          <a:xfrm>
            <a:off x="25162" y="1552046"/>
            <a:ext cx="9065635" cy="2334311"/>
            <a:chOff x="51219" y="2059388"/>
            <a:chExt cx="9065635" cy="2334311"/>
          </a:xfrm>
        </p:grpSpPr>
        <p:grpSp>
          <p:nvGrpSpPr>
            <p:cNvPr id="61" name="Gruppieren 60"/>
            <p:cNvGrpSpPr/>
            <p:nvPr/>
          </p:nvGrpSpPr>
          <p:grpSpPr>
            <a:xfrm>
              <a:off x="51219" y="2059388"/>
              <a:ext cx="9065635" cy="2309688"/>
              <a:chOff x="51219" y="2059388"/>
              <a:chExt cx="9065635" cy="2309688"/>
            </a:xfrm>
          </p:grpSpPr>
          <p:grpSp>
            <p:nvGrpSpPr>
              <p:cNvPr id="64" name="Gruppieren 63"/>
              <p:cNvGrpSpPr/>
              <p:nvPr/>
            </p:nvGrpSpPr>
            <p:grpSpPr>
              <a:xfrm>
                <a:off x="51219" y="2059388"/>
                <a:ext cx="9065635" cy="2309688"/>
                <a:chOff x="51219" y="2059388"/>
                <a:chExt cx="9065635" cy="2309688"/>
              </a:xfrm>
            </p:grpSpPr>
            <p:grpSp>
              <p:nvGrpSpPr>
                <p:cNvPr id="85" name="Gruppieren 84"/>
                <p:cNvGrpSpPr/>
                <p:nvPr/>
              </p:nvGrpSpPr>
              <p:grpSpPr>
                <a:xfrm>
                  <a:off x="51219" y="2059388"/>
                  <a:ext cx="9065635" cy="2309688"/>
                  <a:chOff x="179512" y="2564904"/>
                  <a:chExt cx="8784976" cy="2238183"/>
                </a:xfrm>
              </p:grpSpPr>
              <p:pic>
                <p:nvPicPr>
                  <p:cNvPr id="90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79512" y="2564904"/>
                    <a:ext cx="8784976" cy="223818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91" name="Rechteck 90"/>
                  <p:cNvSpPr/>
                  <p:nvPr/>
                </p:nvSpPr>
                <p:spPr>
                  <a:xfrm>
                    <a:off x="4283968" y="2996952"/>
                    <a:ext cx="1656184" cy="28803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92" name="Rechteck 91"/>
                  <p:cNvSpPr/>
                  <p:nvPr/>
                </p:nvSpPr>
                <p:spPr>
                  <a:xfrm>
                    <a:off x="4283968" y="3234238"/>
                    <a:ext cx="972108" cy="22095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</p:grpSp>
            <p:sp>
              <p:nvSpPr>
                <p:cNvPr id="86" name="Rechteck 85"/>
                <p:cNvSpPr/>
                <p:nvPr/>
              </p:nvSpPr>
              <p:spPr>
                <a:xfrm>
                  <a:off x="8267701" y="2653856"/>
                  <a:ext cx="552772" cy="63112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87" name="Rechteck 86"/>
                <p:cNvSpPr/>
                <p:nvPr/>
              </p:nvSpPr>
              <p:spPr>
                <a:xfrm>
                  <a:off x="899592" y="3195554"/>
                  <a:ext cx="552772" cy="63112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sp>
              <p:nvSpPr>
                <p:cNvPr id="88" name="Rechteck 87"/>
                <p:cNvSpPr/>
                <p:nvPr/>
              </p:nvSpPr>
              <p:spPr>
                <a:xfrm>
                  <a:off x="1175160" y="3104983"/>
                  <a:ext cx="439328" cy="9057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89" name="Rechteck 88"/>
                <p:cNvSpPr/>
                <p:nvPr/>
              </p:nvSpPr>
              <p:spPr>
                <a:xfrm>
                  <a:off x="1517929" y="3075167"/>
                  <a:ext cx="74048" cy="13906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sp>
            <p:nvSpPr>
              <p:cNvPr id="65" name="Würfel 64"/>
              <p:cNvSpPr/>
              <p:nvPr/>
            </p:nvSpPr>
            <p:spPr>
              <a:xfrm>
                <a:off x="1466078" y="3674246"/>
                <a:ext cx="74463" cy="261007"/>
              </a:xfrm>
              <a:prstGeom prst="cube">
                <a:avLst>
                  <a:gd name="adj" fmla="val 67697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6" name="Zylinder 65"/>
              <p:cNvSpPr/>
              <p:nvPr/>
            </p:nvSpPr>
            <p:spPr>
              <a:xfrm rot="13949919">
                <a:off x="8530116" y="3082123"/>
                <a:ext cx="164137" cy="45719"/>
              </a:xfrm>
              <a:prstGeom prst="can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2700000" scaled="1"/>
                <a:tileRect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7" name="Freihandform 66"/>
              <p:cNvSpPr/>
              <p:nvPr/>
            </p:nvSpPr>
            <p:spPr>
              <a:xfrm>
                <a:off x="1514475" y="3805238"/>
                <a:ext cx="407889" cy="509587"/>
              </a:xfrm>
              <a:custGeom>
                <a:avLst/>
                <a:gdLst>
                  <a:gd name="connsiteX0" fmla="*/ 0 w 407889"/>
                  <a:gd name="connsiteY0" fmla="*/ 0 h 509587"/>
                  <a:gd name="connsiteX1" fmla="*/ 404813 w 407889"/>
                  <a:gd name="connsiteY1" fmla="*/ 95250 h 509587"/>
                  <a:gd name="connsiteX2" fmla="*/ 185738 w 407889"/>
                  <a:gd name="connsiteY2" fmla="*/ 433387 h 509587"/>
                  <a:gd name="connsiteX3" fmla="*/ 176213 w 407889"/>
                  <a:gd name="connsiteY3" fmla="*/ 509587 h 509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07889" h="509587">
                    <a:moveTo>
                      <a:pt x="0" y="0"/>
                    </a:moveTo>
                    <a:cubicBezTo>
                      <a:pt x="186928" y="11509"/>
                      <a:pt x="373857" y="23019"/>
                      <a:pt x="404813" y="95250"/>
                    </a:cubicBezTo>
                    <a:cubicBezTo>
                      <a:pt x="435769" y="167481"/>
                      <a:pt x="223838" y="364331"/>
                      <a:pt x="185738" y="433387"/>
                    </a:cubicBezTo>
                    <a:cubicBezTo>
                      <a:pt x="147638" y="502443"/>
                      <a:pt x="161925" y="506015"/>
                      <a:pt x="176213" y="509587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8" name="Zylinder 67"/>
              <p:cNvSpPr/>
              <p:nvPr/>
            </p:nvSpPr>
            <p:spPr>
              <a:xfrm rot="8100000">
                <a:off x="1133848" y="3089166"/>
                <a:ext cx="164137" cy="45719"/>
              </a:xfrm>
              <a:prstGeom prst="can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2700000" scaled="1"/>
                <a:tileRect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69" name="Gerade Verbindung 68"/>
              <p:cNvCxnSpPr/>
              <p:nvPr/>
            </p:nvCxnSpPr>
            <p:spPr>
              <a:xfrm flipH="1">
                <a:off x="1223963" y="3127866"/>
                <a:ext cx="411759" cy="3478"/>
              </a:xfrm>
              <a:prstGeom prst="line">
                <a:avLst/>
              </a:prstGeom>
              <a:ln w="19050">
                <a:solidFill>
                  <a:srgbClr val="00B0F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0" name="Zylinder 69"/>
              <p:cNvSpPr/>
              <p:nvPr/>
            </p:nvSpPr>
            <p:spPr>
              <a:xfrm rot="3392249">
                <a:off x="1143770" y="3781890"/>
                <a:ext cx="164137" cy="45719"/>
              </a:xfrm>
              <a:prstGeom prst="can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2700000" scaled="1"/>
                <a:tileRect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71" name="Gerade Verbindung 70"/>
              <p:cNvCxnSpPr>
                <a:stCxn id="70" idx="0"/>
              </p:cNvCxnSpPr>
              <p:nvPr/>
            </p:nvCxnSpPr>
            <p:spPr>
              <a:xfrm>
                <a:off x="1235374" y="3798448"/>
                <a:ext cx="230704" cy="12708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Gerade Verbindung 71"/>
              <p:cNvCxnSpPr>
                <a:endCxn id="70" idx="0"/>
              </p:cNvCxnSpPr>
              <p:nvPr/>
            </p:nvCxnSpPr>
            <p:spPr>
              <a:xfrm>
                <a:off x="1228725" y="3487306"/>
                <a:ext cx="6649" cy="311142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Zylinder 72"/>
              <p:cNvSpPr/>
              <p:nvPr/>
            </p:nvSpPr>
            <p:spPr>
              <a:xfrm>
                <a:off x="1120651" y="3439110"/>
                <a:ext cx="210377" cy="72008"/>
              </a:xfrm>
              <a:prstGeom prst="can">
                <a:avLst/>
              </a:prstGeom>
              <a:solidFill>
                <a:schemeClr val="bg2">
                  <a:lumMod val="25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74" name="Gerade Verbindung 73"/>
              <p:cNvCxnSpPr/>
              <p:nvPr/>
            </p:nvCxnSpPr>
            <p:spPr>
              <a:xfrm>
                <a:off x="1226344" y="3124200"/>
                <a:ext cx="2381" cy="323850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Textfeld 74"/>
              <p:cNvSpPr txBox="1"/>
              <p:nvPr/>
            </p:nvSpPr>
            <p:spPr>
              <a:xfrm>
                <a:off x="802990" y="3336614"/>
                <a:ext cx="36740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200" dirty="0" smtClean="0"/>
                  <a:t>PO</a:t>
                </a:r>
                <a:endParaRPr lang="de-DE" sz="1200" dirty="0"/>
              </a:p>
            </p:txBody>
          </p:sp>
          <p:cxnSp>
            <p:nvCxnSpPr>
              <p:cNvPr id="76" name="Gerade Verbindung 75"/>
              <p:cNvCxnSpPr/>
              <p:nvPr/>
            </p:nvCxnSpPr>
            <p:spPr>
              <a:xfrm>
                <a:off x="8598045" y="3429000"/>
                <a:ext cx="0" cy="311142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" name="Würfel 76"/>
              <p:cNvSpPr/>
              <p:nvPr/>
            </p:nvSpPr>
            <p:spPr>
              <a:xfrm rot="5400000">
                <a:off x="8559351" y="3599782"/>
                <a:ext cx="74463" cy="261007"/>
              </a:xfrm>
              <a:prstGeom prst="cube">
                <a:avLst>
                  <a:gd name="adj" fmla="val 67697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8" name="Zylinder 77"/>
              <p:cNvSpPr/>
              <p:nvPr/>
            </p:nvSpPr>
            <p:spPr>
              <a:xfrm>
                <a:off x="8491393" y="3392996"/>
                <a:ext cx="210377" cy="72008"/>
              </a:xfrm>
              <a:prstGeom prst="can">
                <a:avLst/>
              </a:prstGeom>
              <a:solidFill>
                <a:schemeClr val="bg2">
                  <a:lumMod val="25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79" name="Gerade Verbindung 78"/>
              <p:cNvCxnSpPr/>
              <p:nvPr/>
            </p:nvCxnSpPr>
            <p:spPr>
              <a:xfrm>
                <a:off x="8598045" y="3100664"/>
                <a:ext cx="0" cy="311142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Gerade Verbindung 79"/>
              <p:cNvCxnSpPr/>
              <p:nvPr/>
            </p:nvCxnSpPr>
            <p:spPr>
              <a:xfrm flipH="1">
                <a:off x="8267701" y="3112025"/>
                <a:ext cx="330345" cy="0"/>
              </a:xfrm>
              <a:prstGeom prst="line">
                <a:avLst/>
              </a:prstGeom>
              <a:ln w="19050">
                <a:solidFill>
                  <a:srgbClr val="00B0F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Textfeld 80"/>
              <p:cNvSpPr txBox="1"/>
              <p:nvPr/>
            </p:nvSpPr>
            <p:spPr>
              <a:xfrm>
                <a:off x="8637796" y="3290500"/>
                <a:ext cx="36740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200" dirty="0" smtClean="0"/>
                  <a:t>PO</a:t>
                </a:r>
                <a:endParaRPr lang="de-DE" sz="1200" dirty="0"/>
              </a:p>
            </p:txBody>
          </p:sp>
          <p:sp>
            <p:nvSpPr>
              <p:cNvPr id="82" name="Freihandform 81"/>
              <p:cNvSpPr/>
              <p:nvPr/>
            </p:nvSpPr>
            <p:spPr>
              <a:xfrm>
                <a:off x="7988056" y="3746500"/>
                <a:ext cx="609844" cy="457200"/>
              </a:xfrm>
              <a:custGeom>
                <a:avLst/>
                <a:gdLst>
                  <a:gd name="connsiteX0" fmla="*/ 609844 w 609844"/>
                  <a:gd name="connsiteY0" fmla="*/ 0 h 457200"/>
                  <a:gd name="connsiteX1" fmla="*/ 470144 w 609844"/>
                  <a:gd name="connsiteY1" fmla="*/ 234950 h 457200"/>
                  <a:gd name="connsiteX2" fmla="*/ 76444 w 609844"/>
                  <a:gd name="connsiteY2" fmla="*/ 260350 h 457200"/>
                  <a:gd name="connsiteX3" fmla="*/ 244 w 609844"/>
                  <a:gd name="connsiteY3" fmla="*/ 457200 h 45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9844" h="457200">
                    <a:moveTo>
                      <a:pt x="609844" y="0"/>
                    </a:moveTo>
                    <a:cubicBezTo>
                      <a:pt x="584444" y="95779"/>
                      <a:pt x="559044" y="191558"/>
                      <a:pt x="470144" y="234950"/>
                    </a:cubicBezTo>
                    <a:cubicBezTo>
                      <a:pt x="381244" y="278342"/>
                      <a:pt x="154761" y="223308"/>
                      <a:pt x="76444" y="260350"/>
                    </a:cubicBezTo>
                    <a:cubicBezTo>
                      <a:pt x="-1873" y="297392"/>
                      <a:pt x="-815" y="377296"/>
                      <a:pt x="244" y="457200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3" name="Textfeld 82"/>
              <p:cNvSpPr txBox="1"/>
              <p:nvPr/>
            </p:nvSpPr>
            <p:spPr>
              <a:xfrm>
                <a:off x="8695462" y="3613613"/>
                <a:ext cx="31290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000" dirty="0" smtClean="0"/>
                  <a:t>FC</a:t>
                </a:r>
                <a:endParaRPr lang="de-DE" sz="1000" dirty="0"/>
              </a:p>
            </p:txBody>
          </p:sp>
          <p:sp>
            <p:nvSpPr>
              <p:cNvPr id="84" name="Textfeld 83"/>
              <p:cNvSpPr txBox="1"/>
              <p:nvPr/>
            </p:nvSpPr>
            <p:spPr>
              <a:xfrm>
                <a:off x="1346856" y="3885820"/>
                <a:ext cx="31290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000" dirty="0" smtClean="0"/>
                  <a:t>FC</a:t>
                </a:r>
                <a:endParaRPr lang="de-DE" sz="1000" dirty="0"/>
              </a:p>
            </p:txBody>
          </p:sp>
        </p:grpSp>
        <p:sp>
          <p:nvSpPr>
            <p:cNvPr id="62" name="Rechteck 61"/>
            <p:cNvSpPr/>
            <p:nvPr/>
          </p:nvSpPr>
          <p:spPr>
            <a:xfrm>
              <a:off x="5289968" y="4132041"/>
              <a:ext cx="506168" cy="2370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feld 62"/>
                <p:cNvSpPr txBox="1"/>
                <p:nvPr/>
              </p:nvSpPr>
              <p:spPr>
                <a:xfrm>
                  <a:off x="5087877" y="4116700"/>
                  <a:ext cx="910349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sz="1200" i="1" smtClean="0">
                            <a:latin typeface="Cambria Math"/>
                          </a:rPr>
                          <m:t>Δ</m:t>
                        </m:r>
                        <m:sSub>
                          <m:sSubPr>
                            <m:ctrlPr>
                              <a:rPr lang="el-GR" sz="12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sz="1200" b="0" i="1" smtClean="0">
                                <a:latin typeface="Cambria Math"/>
                              </a:rPr>
                              <m:t>𝑈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de-DE" sz="1200" b="0" i="0" smtClean="0">
                                <a:latin typeface="Cambria Math"/>
                              </a:rPr>
                              <m:t>offset</m:t>
                            </m:r>
                            <m:r>
                              <a:rPr lang="el-GR" sz="1200" b="0" i="1" smtClean="0">
                                <a:latin typeface="Cambria Math"/>
                              </a:rPr>
                              <m:t> </m:t>
                            </m:r>
                          </m:sub>
                        </m:sSub>
                      </m:oMath>
                    </m:oMathPara>
                  </a14:m>
                  <a:endParaRPr lang="de-DE" sz="1200" dirty="0"/>
                </a:p>
              </p:txBody>
            </p:sp>
          </mc:Choice>
          <mc:Fallback xmlns="">
            <p:sp>
              <p:nvSpPr>
                <p:cNvPr id="19" name="Textfeld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87877" y="4116700"/>
                  <a:ext cx="910349" cy="276999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" name="Grafik 2" descr="Bildschirmausschnitt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327" y="3727262"/>
            <a:ext cx="2887570" cy="2564576"/>
          </a:xfrm>
          <a:prstGeom prst="rect">
            <a:avLst/>
          </a:prstGeom>
        </p:spPr>
      </p:pic>
      <p:sp>
        <p:nvSpPr>
          <p:cNvPr id="93" name="Rechteck 92"/>
          <p:cNvSpPr/>
          <p:nvPr/>
        </p:nvSpPr>
        <p:spPr>
          <a:xfrm>
            <a:off x="7909226" y="3216616"/>
            <a:ext cx="1073085" cy="510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4" name="Rechteck 93"/>
          <p:cNvSpPr/>
          <p:nvPr/>
        </p:nvSpPr>
        <p:spPr>
          <a:xfrm>
            <a:off x="8357754" y="2394679"/>
            <a:ext cx="624557" cy="1386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5" name="Rechteck 94"/>
          <p:cNvSpPr/>
          <p:nvPr/>
        </p:nvSpPr>
        <p:spPr>
          <a:xfrm flipH="1" flipV="1">
            <a:off x="8259087" y="2564576"/>
            <a:ext cx="385097" cy="104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6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61" y="5395681"/>
            <a:ext cx="2232248" cy="390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61" y="5820253"/>
            <a:ext cx="2232248" cy="351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" name="Geschweifte Klammer rechts 98"/>
          <p:cNvSpPr/>
          <p:nvPr/>
        </p:nvSpPr>
        <p:spPr>
          <a:xfrm>
            <a:off x="2981453" y="5355703"/>
            <a:ext cx="216024" cy="860556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5" name="Gerade Verbindung mit Pfeil 4"/>
          <p:cNvCxnSpPr/>
          <p:nvPr/>
        </p:nvCxnSpPr>
        <p:spPr>
          <a:xfrm flipV="1">
            <a:off x="5464881" y="2597641"/>
            <a:ext cx="1368152" cy="7042"/>
          </a:xfrm>
          <a:prstGeom prst="straightConnector1">
            <a:avLst/>
          </a:prstGeom>
          <a:ln w="7620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mit Pfeil 6"/>
          <p:cNvCxnSpPr/>
          <p:nvPr/>
        </p:nvCxnSpPr>
        <p:spPr>
          <a:xfrm>
            <a:off x="5292080" y="2601162"/>
            <a:ext cx="1468945" cy="0"/>
          </a:xfrm>
          <a:prstGeom prst="straightConnector1">
            <a:avLst/>
          </a:prstGeom>
          <a:ln w="38100"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rade Verbindung mit Pfeil 50"/>
          <p:cNvCxnSpPr/>
          <p:nvPr/>
        </p:nvCxnSpPr>
        <p:spPr>
          <a:xfrm flipH="1">
            <a:off x="6933826" y="2601162"/>
            <a:ext cx="1028173" cy="0"/>
          </a:xfrm>
          <a:prstGeom prst="straightConnector1">
            <a:avLst/>
          </a:prstGeom>
          <a:ln w="38100"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hteck 11"/>
          <p:cNvSpPr/>
          <p:nvPr/>
        </p:nvSpPr>
        <p:spPr>
          <a:xfrm>
            <a:off x="251520" y="2204864"/>
            <a:ext cx="543818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49" name="Gerade Verbindung mit Pfeil 48"/>
          <p:cNvCxnSpPr/>
          <p:nvPr/>
        </p:nvCxnSpPr>
        <p:spPr>
          <a:xfrm>
            <a:off x="341933" y="2255872"/>
            <a:ext cx="453405" cy="114007"/>
          </a:xfrm>
          <a:prstGeom prst="straightConnector1">
            <a:avLst/>
          </a:prstGeom>
          <a:ln w="571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hteck 3"/>
          <p:cNvSpPr/>
          <p:nvPr/>
        </p:nvSpPr>
        <p:spPr>
          <a:xfrm>
            <a:off x="4762328" y="2877950"/>
            <a:ext cx="1537864" cy="4745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2" name="Grafik 51" descr="Bildschirmausschnitt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995" y="3960623"/>
            <a:ext cx="1467143" cy="2210809"/>
          </a:xfrm>
          <a:prstGeom prst="rect">
            <a:avLst/>
          </a:prstGeom>
        </p:spPr>
      </p:pic>
      <p:sp>
        <p:nvSpPr>
          <p:cNvPr id="100" name="Rechteck 99"/>
          <p:cNvSpPr/>
          <p:nvPr/>
        </p:nvSpPr>
        <p:spPr>
          <a:xfrm>
            <a:off x="3410386" y="5445224"/>
            <a:ext cx="4919058" cy="72620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8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882" y="5578912"/>
            <a:ext cx="4608512" cy="41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7268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94" grpId="0" animBg="1"/>
      <p:bldP spid="95" grpId="0" animBg="1"/>
      <p:bldP spid="99" grpId="0" animBg="1"/>
      <p:bldP spid="10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el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de-DE" dirty="0" smtClean="0"/>
                  <a:t>Accuracy </a:t>
                </a:r>
                <a:r>
                  <a:rPr lang="de-DE" dirty="0" err="1" smtClean="0"/>
                  <a:t>benchmark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with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 smtClean="0">
                            <a:latin typeface="Cambria Math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de-DE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de-DE" b="1" i="1" smtClean="0">
                                <a:latin typeface="Cambria Math"/>
                              </a:rPr>
                              <m:t> </m:t>
                            </m:r>
                          </m:e>
                          <m:sup>
                            <m:r>
                              <a:rPr lang="de-DE" b="1" i="1" smtClean="0">
                                <a:latin typeface="Cambria Math"/>
                              </a:rPr>
                              <m:t>𝟏𝟑𝟖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de-DE" b="1" i="0" smtClean="0">
                            <a:latin typeface="+mj-lt"/>
                          </a:rPr>
                          <m:t>Ba</m:t>
                        </m:r>
                      </m:e>
                      <m:sup>
                        <m:r>
                          <a:rPr lang="de-DE" b="1" i="1" smtClean="0">
                            <a:latin typeface="Cambria Math"/>
                          </a:rPr>
                          <m:t>+</m:t>
                        </m:r>
                      </m:sup>
                    </m:sSup>
                  </m:oMath>
                </a14:m>
                <a:endParaRPr lang="de-DE" dirty="0">
                  <a:latin typeface="+mj-lt"/>
                </a:endParaRPr>
              </a:p>
            </p:txBody>
          </p:sp>
        </mc:Choice>
        <mc:Fallback xmlns="">
          <p:sp>
            <p:nvSpPr>
              <p:cNvPr id="2" name="Titel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4"/>
                <a:stretch>
                  <a:fillRect l="-284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Grafik 2" descr="Bildschirmausschnitt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31" y="2132749"/>
            <a:ext cx="4123603" cy="3781707"/>
          </a:xfrm>
          <a:prstGeom prst="rect">
            <a:avLst/>
          </a:prstGeom>
        </p:spPr>
      </p:pic>
      <p:pic>
        <p:nvPicPr>
          <p:cNvPr id="5" name="Grafik 4" descr="Bildschirmausschnitt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852" y="2208188"/>
            <a:ext cx="3660636" cy="3759683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6005391"/>
            <a:ext cx="3343255" cy="236691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6650212" y="6123737"/>
            <a:ext cx="236154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smtClean="0"/>
              <a:t>[2] </a:t>
            </a:r>
            <a:r>
              <a:rPr lang="de-DE" sz="800" dirty="0" err="1" smtClean="0"/>
              <a:t>Dijck</a:t>
            </a:r>
            <a:r>
              <a:rPr lang="de-DE" sz="800" dirty="0" smtClean="0"/>
              <a:t> </a:t>
            </a:r>
            <a:r>
              <a:rPr lang="de-DE" sz="800" i="1" dirty="0" smtClean="0"/>
              <a:t>et al., </a:t>
            </a:r>
            <a:r>
              <a:rPr lang="de-DE" sz="800" dirty="0" smtClean="0"/>
              <a:t>Phys. </a:t>
            </a:r>
            <a:r>
              <a:rPr lang="de-DE" sz="800" dirty="0" err="1" smtClean="0"/>
              <a:t>Rev</a:t>
            </a:r>
            <a:r>
              <a:rPr lang="de-DE" sz="800" dirty="0" smtClean="0"/>
              <a:t>. A, 91:060501, (2015)</a:t>
            </a:r>
            <a:endParaRPr lang="de-DE" sz="800" dirty="0"/>
          </a:p>
        </p:txBody>
      </p:sp>
      <p:sp>
        <p:nvSpPr>
          <p:cNvPr id="8" name="Textfeld 7"/>
          <p:cNvSpPr txBox="1"/>
          <p:nvPr/>
        </p:nvSpPr>
        <p:spPr>
          <a:xfrm>
            <a:off x="539552" y="1637761"/>
            <a:ext cx="5019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   </a:t>
            </a:r>
            <a:r>
              <a:rPr lang="de-DE" dirty="0" err="1" smtClean="0"/>
              <a:t>measured</a:t>
            </a:r>
            <a:r>
              <a:rPr lang="de-DE" dirty="0" smtClean="0"/>
              <a:t> in </a:t>
            </a:r>
            <a:r>
              <a:rPr lang="de-DE" dirty="0" err="1" smtClean="0"/>
              <a:t>trap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0.2 MHz </a:t>
            </a:r>
            <a:r>
              <a:rPr lang="de-DE" dirty="0" err="1" smtClean="0"/>
              <a:t>uncertainty</a:t>
            </a:r>
            <a:r>
              <a:rPr lang="de-DE" dirty="0" smtClean="0"/>
              <a:t> [2]</a:t>
            </a:r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15" y="1682236"/>
            <a:ext cx="422095" cy="280381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344257" y="5939071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Our</a:t>
            </a:r>
            <a:r>
              <a:rPr lang="de-DE" dirty="0" smtClean="0"/>
              <a:t> </a:t>
            </a:r>
            <a:r>
              <a:rPr lang="de-DE" dirty="0" err="1" smtClean="0"/>
              <a:t>value</a:t>
            </a:r>
            <a:r>
              <a:rPr lang="de-DE" dirty="0" smtClean="0"/>
              <a:t>: 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2339752" y="5015741"/>
            <a:ext cx="5040560" cy="1107996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200" dirty="0" smtClean="0"/>
              <a:t>→ </a:t>
            </a:r>
            <a:r>
              <a:rPr lang="de-DE" sz="2200" dirty="0" err="1" smtClean="0"/>
              <a:t>most</a:t>
            </a:r>
            <a:r>
              <a:rPr lang="de-DE" sz="2200" dirty="0" smtClean="0"/>
              <a:t> </a:t>
            </a:r>
            <a:r>
              <a:rPr lang="de-DE" sz="2200" dirty="0" err="1" smtClean="0"/>
              <a:t>accurate</a:t>
            </a:r>
            <a:r>
              <a:rPr lang="de-DE" sz="2200" dirty="0" smtClean="0"/>
              <a:t> </a:t>
            </a:r>
            <a:r>
              <a:rPr lang="de-DE" sz="2200" dirty="0" err="1" smtClean="0"/>
              <a:t>measurement</a:t>
            </a:r>
            <a:r>
              <a:rPr lang="de-DE" sz="2200" dirty="0"/>
              <a:t> </a:t>
            </a:r>
            <a:r>
              <a:rPr lang="de-DE" sz="2200" dirty="0" err="1" smtClean="0"/>
              <a:t>of</a:t>
            </a:r>
            <a:r>
              <a:rPr lang="de-DE" sz="2200" dirty="0" smtClean="0"/>
              <a:t> an </a:t>
            </a:r>
            <a:r>
              <a:rPr lang="de-DE" sz="2200" dirty="0" err="1" smtClean="0"/>
              <a:t>optical</a:t>
            </a:r>
            <a:r>
              <a:rPr lang="de-DE" sz="2200" dirty="0" smtClean="0"/>
              <a:t> </a:t>
            </a:r>
            <a:r>
              <a:rPr lang="de-DE" sz="2200" dirty="0" err="1" smtClean="0"/>
              <a:t>transition</a:t>
            </a:r>
            <a:r>
              <a:rPr lang="de-DE" sz="2200" dirty="0" smtClean="0"/>
              <a:t> </a:t>
            </a:r>
            <a:r>
              <a:rPr lang="de-DE" sz="2200" dirty="0" err="1" smtClean="0"/>
              <a:t>frequency</a:t>
            </a:r>
            <a:r>
              <a:rPr lang="de-DE" sz="2200" dirty="0"/>
              <a:t> </a:t>
            </a:r>
            <a:r>
              <a:rPr lang="de-DE" sz="2200" dirty="0" err="1" smtClean="0"/>
              <a:t>obtained</a:t>
            </a:r>
            <a:r>
              <a:rPr lang="de-DE" sz="2200" dirty="0" smtClean="0"/>
              <a:t> </a:t>
            </a:r>
            <a:r>
              <a:rPr lang="de-DE" sz="2200" dirty="0" err="1" smtClean="0"/>
              <a:t>by</a:t>
            </a:r>
            <a:r>
              <a:rPr lang="de-DE" sz="2200" dirty="0" smtClean="0"/>
              <a:t> </a:t>
            </a:r>
            <a:r>
              <a:rPr lang="de-DE" sz="2200" dirty="0" err="1" smtClean="0"/>
              <a:t>collinear</a:t>
            </a:r>
            <a:r>
              <a:rPr lang="de-DE" sz="2200" dirty="0" smtClean="0"/>
              <a:t> </a:t>
            </a:r>
            <a:r>
              <a:rPr lang="de-DE" sz="2200" dirty="0" err="1" smtClean="0"/>
              <a:t>laser</a:t>
            </a:r>
            <a:r>
              <a:rPr lang="de-DE" sz="2200" dirty="0" smtClean="0"/>
              <a:t> </a:t>
            </a:r>
            <a:r>
              <a:rPr lang="de-DE" sz="2200" dirty="0" err="1" smtClean="0"/>
              <a:t>spectroscopy</a:t>
            </a:r>
            <a:r>
              <a:rPr lang="de-DE" sz="2200" dirty="0" smtClean="0"/>
              <a:t>!</a:t>
            </a:r>
            <a:endParaRPr lang="de-DE" sz="2200" dirty="0"/>
          </a:p>
        </p:txBody>
      </p:sp>
    </p:spTree>
    <p:extLst>
      <p:ext uri="{BB962C8B-B14F-4D97-AF65-F5344CB8AC3E}">
        <p14:creationId xmlns:p14="http://schemas.microsoft.com/office/powerpoint/2010/main" val="3702113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Comparison</a:t>
            </a:r>
            <a:r>
              <a:rPr lang="de-DE" dirty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isotope </a:t>
            </a:r>
            <a:r>
              <a:rPr lang="de-DE" dirty="0" err="1" smtClean="0"/>
              <a:t>shift</a:t>
            </a:r>
            <a:r>
              <a:rPr lang="de-DE" dirty="0" smtClean="0"/>
              <a:t> </a:t>
            </a:r>
            <a:r>
              <a:rPr lang="de-DE" dirty="0" err="1" smtClean="0"/>
              <a:t>accuracy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6516216" y="6079850"/>
            <a:ext cx="238078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smtClean="0"/>
              <a:t>[3] Wendt </a:t>
            </a:r>
            <a:r>
              <a:rPr lang="de-DE" sz="800" i="1" dirty="0" smtClean="0"/>
              <a:t>et al.</a:t>
            </a:r>
            <a:r>
              <a:rPr lang="de-DE" sz="800" dirty="0" smtClean="0"/>
              <a:t>, Z. </a:t>
            </a:r>
            <a:r>
              <a:rPr lang="de-DE" sz="800" dirty="0" err="1" smtClean="0"/>
              <a:t>Pyhs</a:t>
            </a:r>
            <a:r>
              <a:rPr lang="de-DE" sz="800" dirty="0" smtClean="0"/>
              <a:t>. A, 318:125-129 (1984)</a:t>
            </a:r>
            <a:endParaRPr lang="de-DE" sz="800" i="1" dirty="0"/>
          </a:p>
        </p:txBody>
      </p:sp>
      <p:pic>
        <p:nvPicPr>
          <p:cNvPr id="6" name="Grafik 5" descr="Bildschirmausschnit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87" y="1700808"/>
            <a:ext cx="4330218" cy="3780000"/>
          </a:xfrm>
          <a:prstGeom prst="rect">
            <a:avLst/>
          </a:prstGeom>
        </p:spPr>
      </p:pic>
      <p:pic>
        <p:nvPicPr>
          <p:cNvPr id="7" name="Grafik 6" descr="Bildschirmausschnitt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605" y="1700808"/>
            <a:ext cx="4311391" cy="37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038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Conclusion</a:t>
            </a:r>
            <a:r>
              <a:rPr lang="de-DE" dirty="0" smtClean="0"/>
              <a:t> &amp; Outlook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289578" y="4628356"/>
            <a:ext cx="771878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/>
              <a:t>U</a:t>
            </a:r>
            <a:r>
              <a:rPr lang="de-DE" b="1" dirty="0" err="1" smtClean="0"/>
              <a:t>pcoming</a:t>
            </a:r>
            <a:r>
              <a:rPr lang="de-DE" b="1" dirty="0" smtClean="0"/>
              <a:t> </a:t>
            </a:r>
            <a:r>
              <a:rPr lang="de-DE" b="1" dirty="0" err="1"/>
              <a:t>improvements</a:t>
            </a:r>
            <a:r>
              <a:rPr lang="de-DE" b="1" dirty="0"/>
              <a:t> at KOALA</a:t>
            </a:r>
            <a:r>
              <a:rPr lang="de-DE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Higher </a:t>
            </a:r>
            <a:r>
              <a:rPr lang="de-DE" dirty="0" err="1" smtClean="0"/>
              <a:t>laser</a:t>
            </a:r>
            <a:r>
              <a:rPr lang="de-DE" dirty="0" smtClean="0"/>
              <a:t> </a:t>
            </a:r>
            <a:r>
              <a:rPr lang="de-DE" dirty="0" err="1" smtClean="0"/>
              <a:t>frequency</a:t>
            </a:r>
            <a:r>
              <a:rPr lang="de-DE" dirty="0" smtClean="0"/>
              <a:t> </a:t>
            </a:r>
            <a:r>
              <a:rPr lang="de-DE" dirty="0" err="1" smtClean="0"/>
              <a:t>stability</a:t>
            </a:r>
            <a:r>
              <a:rPr lang="de-DE" dirty="0" smtClean="0"/>
              <a:t> </a:t>
            </a:r>
            <a:r>
              <a:rPr lang="de-DE" dirty="0" err="1" smtClean="0"/>
              <a:t>through</a:t>
            </a:r>
            <a:r>
              <a:rPr lang="de-DE" dirty="0" smtClean="0"/>
              <a:t> </a:t>
            </a:r>
            <a:r>
              <a:rPr lang="de-DE" b="1" dirty="0" err="1" smtClean="0"/>
              <a:t>frequency</a:t>
            </a:r>
            <a:r>
              <a:rPr lang="de-DE" b="1" dirty="0" smtClean="0"/>
              <a:t> </a:t>
            </a:r>
            <a:r>
              <a:rPr lang="de-DE" b="1" dirty="0" err="1" smtClean="0"/>
              <a:t>comb</a:t>
            </a:r>
            <a:r>
              <a:rPr lang="de-DE" b="1" dirty="0" smtClean="0"/>
              <a:t> </a:t>
            </a:r>
            <a:r>
              <a:rPr lang="de-DE" b="1" dirty="0" err="1" smtClean="0"/>
              <a:t>stabilization</a:t>
            </a:r>
            <a:endParaRPr lang="de-DE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 err="1"/>
              <a:t>Full</a:t>
            </a:r>
            <a:r>
              <a:rPr lang="de-DE" b="1" dirty="0"/>
              <a:t> </a:t>
            </a:r>
            <a:r>
              <a:rPr lang="de-DE" b="1" dirty="0" err="1"/>
              <a:t>automation</a:t>
            </a:r>
            <a:r>
              <a:rPr lang="de-DE" b="1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measurement</a:t>
            </a:r>
            <a:r>
              <a:rPr lang="de-DE" dirty="0"/>
              <a:t> </a:t>
            </a:r>
            <a:r>
              <a:rPr lang="de-DE" dirty="0" err="1" smtClean="0"/>
              <a:t>process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Further </a:t>
            </a:r>
            <a:r>
              <a:rPr lang="de-DE" b="1" dirty="0" err="1" smtClean="0"/>
              <a:t>reduction</a:t>
            </a:r>
            <a:r>
              <a:rPr lang="de-DE" b="1" dirty="0" smtClean="0"/>
              <a:t> </a:t>
            </a:r>
            <a:r>
              <a:rPr lang="de-DE" b="1" dirty="0" err="1" smtClean="0"/>
              <a:t>of</a:t>
            </a:r>
            <a:r>
              <a:rPr lang="de-DE" b="1" dirty="0" smtClean="0"/>
              <a:t> </a:t>
            </a:r>
            <a:r>
              <a:rPr lang="de-DE" b="1" dirty="0" err="1" smtClean="0"/>
              <a:t>stray</a:t>
            </a:r>
            <a:r>
              <a:rPr lang="de-DE" b="1" dirty="0" smtClean="0"/>
              <a:t> light</a:t>
            </a:r>
            <a:endParaRPr lang="de-DE" b="1" dirty="0"/>
          </a:p>
        </p:txBody>
      </p:sp>
      <p:grpSp>
        <p:nvGrpSpPr>
          <p:cNvPr id="8" name="Gruppieren 7"/>
          <p:cNvGrpSpPr/>
          <p:nvPr/>
        </p:nvGrpSpPr>
        <p:grpSpPr>
          <a:xfrm>
            <a:off x="289578" y="1628800"/>
            <a:ext cx="8065093" cy="1477328"/>
            <a:chOff x="358775" y="4797152"/>
            <a:chExt cx="8065093" cy="1477328"/>
          </a:xfrm>
        </p:grpSpPr>
        <p:sp>
          <p:nvSpPr>
            <p:cNvPr id="9" name="Textfeld 8"/>
            <p:cNvSpPr txBox="1"/>
            <p:nvPr/>
          </p:nvSpPr>
          <p:spPr>
            <a:xfrm>
              <a:off x="358775" y="4797152"/>
              <a:ext cx="8065093" cy="1477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 err="1" smtClean="0"/>
                <a:t>Requirements</a:t>
              </a:r>
              <a:endParaRPr lang="de-DE" b="1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e-DE" dirty="0" err="1" smtClean="0"/>
                <a:t>Few</a:t>
              </a:r>
              <a:r>
                <a:rPr lang="de-DE" dirty="0" smtClean="0"/>
                <a:t> </a:t>
              </a:r>
              <a:r>
                <a:rPr lang="de-DE" dirty="0" err="1" smtClean="0"/>
                <a:t>electron</a:t>
              </a:r>
              <a:r>
                <a:rPr lang="de-DE" dirty="0" smtClean="0"/>
                <a:t> </a:t>
              </a:r>
              <a:r>
                <a:rPr lang="de-DE" dirty="0" err="1" smtClean="0"/>
                <a:t>system</a:t>
              </a:r>
              <a:r>
                <a:rPr lang="de-DE" dirty="0" smtClean="0"/>
                <a:t> </a:t>
              </a:r>
              <a:r>
                <a:rPr lang="de-DE" dirty="0" err="1" smtClean="0"/>
                <a:t>where</a:t>
              </a:r>
              <a:r>
                <a:rPr lang="de-DE" dirty="0" smtClean="0"/>
                <a:t>     </a:t>
              </a:r>
              <a:r>
                <a:rPr lang="de-DE" dirty="0" err="1" smtClean="0"/>
                <a:t>and</a:t>
              </a:r>
              <a:r>
                <a:rPr lang="de-DE" dirty="0" smtClean="0"/>
                <a:t>             </a:t>
              </a:r>
              <a:r>
                <a:rPr lang="de-DE" dirty="0" err="1" smtClean="0"/>
                <a:t>can</a:t>
              </a:r>
              <a:r>
                <a:rPr lang="de-DE" dirty="0" smtClean="0"/>
                <a:t> </a:t>
              </a:r>
              <a:r>
                <a:rPr lang="de-DE" dirty="0" err="1" smtClean="0"/>
                <a:t>be</a:t>
              </a:r>
              <a:r>
                <a:rPr lang="de-DE" dirty="0" smtClean="0"/>
                <a:t> </a:t>
              </a:r>
              <a:r>
                <a:rPr lang="de-DE" dirty="0" err="1" smtClean="0"/>
                <a:t>calculated</a:t>
              </a:r>
              <a:r>
                <a:rPr lang="de-DE" dirty="0" smtClean="0"/>
                <a:t/>
              </a:r>
              <a:br>
                <a:rPr lang="de-DE" dirty="0" smtClean="0"/>
              </a:br>
              <a:r>
                <a:rPr lang="de-DE" dirty="0" smtClean="0"/>
                <a:t>→ </a:t>
              </a:r>
              <a:r>
                <a:rPr lang="de-DE" dirty="0" err="1" smtClean="0"/>
                <a:t>ongoing</a:t>
              </a:r>
              <a:r>
                <a:rPr lang="de-DE" dirty="0" smtClean="0"/>
                <a:t> </a:t>
              </a:r>
              <a:r>
                <a:rPr lang="de-DE" dirty="0" err="1" smtClean="0"/>
                <a:t>effort</a:t>
              </a:r>
              <a:r>
                <a:rPr lang="de-DE" dirty="0" smtClean="0"/>
                <a:t> </a:t>
              </a:r>
              <a:r>
                <a:rPr lang="de-DE" dirty="0" err="1" smtClean="0"/>
                <a:t>by</a:t>
              </a:r>
              <a:r>
                <a:rPr lang="de-DE" dirty="0" smtClean="0"/>
                <a:t> </a:t>
              </a:r>
              <a:r>
                <a:rPr lang="de-DE" dirty="0" err="1" smtClean="0"/>
                <a:t>Pachucki</a:t>
              </a:r>
              <a:r>
                <a:rPr lang="de-DE" dirty="0" smtClean="0"/>
                <a:t> </a:t>
              </a:r>
              <a:r>
                <a:rPr lang="de-DE" dirty="0" smtClean="0"/>
                <a:t>et al., but </a:t>
              </a:r>
              <a:r>
                <a:rPr lang="de-DE" dirty="0" err="1" smtClean="0"/>
                <a:t>ready</a:t>
              </a:r>
              <a:r>
                <a:rPr lang="de-DE" dirty="0" smtClean="0"/>
                <a:t> in </a:t>
              </a:r>
              <a:r>
                <a:rPr lang="de-DE" dirty="0" err="1" smtClean="0"/>
                <a:t>next</a:t>
              </a:r>
              <a:r>
                <a:rPr lang="de-DE" dirty="0" smtClean="0"/>
                <a:t> </a:t>
              </a:r>
              <a:r>
                <a:rPr lang="de-DE" dirty="0" err="1" smtClean="0"/>
                <a:t>few</a:t>
              </a:r>
              <a:r>
                <a:rPr lang="de-DE" dirty="0" smtClean="0"/>
                <a:t> </a:t>
              </a:r>
              <a:r>
                <a:rPr lang="de-DE" dirty="0" err="1" smtClean="0"/>
                <a:t>years</a:t>
              </a:r>
              <a:endParaRPr lang="de-DE" dirty="0" smtClean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e-DE" dirty="0" smtClean="0"/>
                <a:t>High-</a:t>
              </a:r>
              <a:r>
                <a:rPr lang="de-DE" dirty="0" err="1" smtClean="0"/>
                <a:t>precision</a:t>
              </a:r>
              <a:r>
                <a:rPr lang="de-DE" dirty="0" smtClean="0"/>
                <a:t> </a:t>
              </a:r>
              <a:r>
                <a:rPr lang="de-DE" dirty="0" err="1" smtClean="0"/>
                <a:t>measurement</a:t>
              </a:r>
              <a:r>
                <a:rPr lang="de-DE" dirty="0" smtClean="0"/>
                <a:t> </a:t>
              </a:r>
              <a:r>
                <a:rPr lang="de-DE" dirty="0" err="1" smtClean="0"/>
                <a:t>of</a:t>
              </a:r>
              <a:r>
                <a:rPr lang="de-DE" dirty="0" smtClean="0"/>
                <a:t>         </a:t>
              </a:r>
              <a:r>
                <a:rPr lang="de-DE" dirty="0" err="1" smtClean="0"/>
                <a:t>with</a:t>
              </a:r>
              <a:r>
                <a:rPr lang="de-DE" dirty="0" smtClean="0"/>
                <a:t> CLS </a:t>
              </a:r>
              <a:r>
                <a:rPr lang="de-DE" dirty="0"/>
                <a:t>in  &lt;1 MHz </a:t>
              </a:r>
              <a:r>
                <a:rPr lang="de-DE" dirty="0" err="1" smtClean="0"/>
                <a:t>regime</a:t>
              </a:r>
              <a:r>
                <a:rPr lang="de-DE" dirty="0" smtClean="0"/>
                <a:t/>
              </a:r>
              <a:br>
                <a:rPr lang="de-DE" dirty="0" smtClean="0"/>
              </a:br>
              <a:r>
                <a:rPr lang="de-DE" dirty="0" smtClean="0"/>
                <a:t>→ </a:t>
              </a:r>
              <a:r>
                <a:rPr lang="de-DE" dirty="0" err="1" smtClean="0"/>
                <a:t>Very</a:t>
              </a:r>
              <a:r>
                <a:rPr lang="de-DE" dirty="0" smtClean="0"/>
                <a:t> promising </a:t>
              </a:r>
              <a:r>
                <a:rPr lang="de-DE" dirty="0" err="1" smtClean="0"/>
                <a:t>results</a:t>
              </a:r>
              <a:r>
                <a:rPr lang="de-DE" dirty="0" smtClean="0"/>
                <a:t> for Z = 56, </a:t>
              </a:r>
              <a:r>
                <a:rPr lang="de-DE" dirty="0" err="1" smtClean="0"/>
                <a:t>precision</a:t>
              </a:r>
              <a:r>
                <a:rPr lang="de-DE" dirty="0" smtClean="0"/>
                <a:t> </a:t>
              </a:r>
              <a:r>
                <a:rPr lang="de-DE" dirty="0" err="1" smtClean="0"/>
                <a:t>transfer</a:t>
              </a:r>
              <a:r>
                <a:rPr lang="de-DE" dirty="0" smtClean="0"/>
                <a:t> </a:t>
              </a:r>
              <a:r>
                <a:rPr lang="de-DE" dirty="0" err="1" smtClean="0"/>
                <a:t>to</a:t>
              </a:r>
              <a:r>
                <a:rPr lang="de-DE" dirty="0" smtClean="0"/>
                <a:t> Z = 3 – 6 </a:t>
              </a:r>
              <a:r>
                <a:rPr lang="de-DE" dirty="0" err="1" smtClean="0"/>
                <a:t>needed</a:t>
              </a:r>
              <a:endParaRPr lang="de-DE" dirty="0"/>
            </a:p>
          </p:txBody>
        </p:sp>
        <p:pic>
          <p:nvPicPr>
            <p:cNvPr id="10" name="Grafik 9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7535" y="5185410"/>
              <a:ext cx="163200" cy="154971"/>
            </a:xfrm>
            <a:prstGeom prst="rect">
              <a:avLst/>
            </a:prstGeom>
          </p:spPr>
        </p:pic>
        <p:pic>
          <p:nvPicPr>
            <p:cNvPr id="11" name="Grafik 10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3687" y="5204683"/>
              <a:ext cx="506057" cy="165943"/>
            </a:xfrm>
            <a:prstGeom prst="rect">
              <a:avLst/>
            </a:prstGeom>
          </p:spPr>
        </p:pic>
        <p:pic>
          <p:nvPicPr>
            <p:cNvPr id="12" name="Grafik 11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4443" y="5733256"/>
              <a:ext cx="372621" cy="167305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feld 12"/>
              <p:cNvSpPr txBox="1"/>
              <p:nvPr/>
            </p:nvSpPr>
            <p:spPr>
              <a:xfrm>
                <a:off x="286425" y="3284984"/>
                <a:ext cx="3647152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b="1" dirty="0" err="1" smtClean="0"/>
                  <a:t>Possible</a:t>
                </a:r>
                <a:r>
                  <a:rPr lang="de-DE" b="1" dirty="0" smtClean="0"/>
                  <a:t>/</a:t>
                </a:r>
                <a:r>
                  <a:rPr lang="de-DE" b="1" dirty="0" err="1" smtClean="0"/>
                  <a:t>interesting</a:t>
                </a:r>
                <a:r>
                  <a:rPr lang="de-DE" b="1" dirty="0" smtClean="0"/>
                  <a:t> </a:t>
                </a:r>
                <a:r>
                  <a:rPr lang="de-DE" b="1" dirty="0" err="1" smtClean="0"/>
                  <a:t>candidates</a:t>
                </a:r>
                <a:endParaRPr lang="de-DE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de-DE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de-DE" b="0" i="0" smtClean="0">
                            <a:latin typeface="Cambria Math"/>
                          </a:rPr>
                          <m:t>B</m:t>
                        </m:r>
                      </m:e>
                      <m:sup>
                        <m:r>
                          <a:rPr lang="de-DE" b="0" i="1" smtClean="0">
                            <a:latin typeface="Cambria Math"/>
                          </a:rPr>
                          <m:t>3+</m:t>
                        </m:r>
                      </m:sup>
                    </m:sSup>
                  </m:oMath>
                </a14:m>
                <a:endParaRPr lang="de-DE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de-DE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de-DE" b="0" i="0" smtClean="0">
                            <a:latin typeface="Cambria Math"/>
                          </a:rPr>
                          <m:t>Be</m:t>
                        </m:r>
                      </m:e>
                      <m:sup>
                        <m:r>
                          <a:rPr lang="de-DE" b="0" i="1" smtClean="0">
                            <a:latin typeface="Cambria Math"/>
                          </a:rPr>
                          <m:t>2+</m:t>
                        </m:r>
                      </m:sup>
                    </m:sSup>
                  </m:oMath>
                </a14:m>
                <a:endParaRPr lang="de-DE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de-DE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de-DE" b="0" i="0" smtClean="0">
                            <a:latin typeface="Cambria Math"/>
                          </a:rPr>
                          <m:t>C</m:t>
                        </m:r>
                      </m:e>
                      <m:sup>
                        <m:r>
                          <a:rPr lang="de-DE" b="0" i="1" smtClean="0">
                            <a:latin typeface="Cambria Math"/>
                          </a:rPr>
                          <m:t>4+</m:t>
                        </m:r>
                      </m:sup>
                    </m:sSup>
                  </m:oMath>
                </a14:m>
                <a:endParaRPr lang="de-DE" dirty="0"/>
              </a:p>
            </p:txBody>
          </p:sp>
        </mc:Choice>
        <mc:Fallback xmlns="">
          <p:sp>
            <p:nvSpPr>
              <p:cNvPr id="13" name="Textfeld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425" y="3284984"/>
                <a:ext cx="3647152" cy="1200329"/>
              </a:xfrm>
              <a:prstGeom prst="rect">
                <a:avLst/>
              </a:prstGeom>
              <a:blipFill rotWithShape="1">
                <a:blip r:embed="rId8"/>
                <a:stretch>
                  <a:fillRect l="-1505" t="-2538" r="-836" b="-558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8604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Thank</a:t>
            </a:r>
            <a:r>
              <a:rPr lang="de-DE" dirty="0" smtClean="0"/>
              <a:t> </a:t>
            </a:r>
            <a:r>
              <a:rPr lang="de-DE" dirty="0" err="1" smtClean="0"/>
              <a:t>you</a:t>
            </a:r>
            <a:r>
              <a:rPr lang="de-DE" dirty="0" smtClean="0"/>
              <a:t> for </a:t>
            </a:r>
            <a:r>
              <a:rPr lang="de-DE" dirty="0" err="1" smtClean="0"/>
              <a:t>your</a:t>
            </a:r>
            <a:r>
              <a:rPr lang="de-DE" dirty="0" smtClean="0"/>
              <a:t> </a:t>
            </a:r>
            <a:r>
              <a:rPr lang="de-DE" dirty="0" err="1" smtClean="0"/>
              <a:t>attention</a:t>
            </a:r>
            <a:r>
              <a:rPr lang="de-DE" dirty="0" smtClean="0"/>
              <a:t>!</a:t>
            </a:r>
            <a:endParaRPr lang="de-DE" dirty="0"/>
          </a:p>
        </p:txBody>
      </p:sp>
      <p:pic>
        <p:nvPicPr>
          <p:cNvPr id="3074" name="Picture 2" descr="http://www.ikp.tu-darmstadt.de/media/ikp/noertershaeuser/mitgliederbilder/group-picture_05-02-1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799"/>
            <a:ext cx="5688632" cy="3677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Bernhard\OneDrive\Dokumente\PHD_PC\bor8\presentations\pics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506" y="5579819"/>
            <a:ext cx="2110659" cy="659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6331478" y="1628799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Funded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:</a:t>
            </a:r>
            <a:endParaRPr lang="de-DE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7" y="2996952"/>
            <a:ext cx="2079640" cy="25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7" y="3429000"/>
            <a:ext cx="907420" cy="39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7" y="4005064"/>
            <a:ext cx="2373311" cy="402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2" descr="Bildergebnis für BMB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" name="AutoShape 4" descr="Bildergebnis für BMBf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" name="AutoShape 6" descr="data:image/png;base64,iVBORw0KGgoAAAANSUhEUgAAATMAAACkCAMAAADMkjkjAAAAolBMVEX///8AAAD/AAD/zACIiIjPz8//ygD/2Nj/jo7/5I7/9djs7Oz19fXw8PCCgoKpqamSkpKwsLDm5uZeXl4tLS3d3d3W1tahoaHAwMBEREQlJSUXFxe4uLhWVlb5+fkfHx93d3dMTExlZWVubm43NzeZmZk9PT1QUFDHx8e9vb18fHwQEBAqKipeJib/yCFFRUX/8cL/+umjkJD/4JNSAABXFRXK7nK6AAARkElEQVR4nO2ciZqjOnOGUQIn+Q9gNgu8AKbN4jVx1vu/taiqxGIb02imp+c4R9/zzLQBAdJLqVRawDDG5S4ZY434x66N9yKNVq/cNoygdF3us6jYsPUXXDLkIYk74wkO1+OMyzi366rfcvnd1ULO4Y+/e37GycZXyKyy4notDMwIfUOQ47f4xJjISmiaxxel7cSLM6pIn49dWKuRgyDGVuMH7uQyduq3FoyV/ZYtLi6yGIqa8XiaQ4d+iWz/Q5bMNrw4TI5GVl8ZM2WZM4/bE7e2WiyL52OipjeoZTx+8vYHmJniXnm3VXfMlo+nOXcJv1ieLLXImCU2E3sBW4VhZPJAZL8+uWNmPh9bsu30nX+UWV+jK2lMweG5lqfZg3mHh9uM282RKHXZpIaLV70ts23ZtHYTlOX+VrClO3n2FLPpBz2b2aDwwGzfbnCmUgFF6rlJp5Vv2NLK2i3/mHq7Oxe0tW5TDcL3MBs4eHOIyf89zIRH4Dur3bLYrmydG2l1EbdKXp6uwszh4WArDHtmeTg80idAPTK7Vt0DXV6iGcxii7d5/SzpPO1Yxge+MjcJwUe3h62iCXuZzyyMIFlAGzFsbNp28wxH8LlYzd7Zs414VE2375HZxmSRvAq7mcQsaQrx/6kpDf/CKkIaNFiH0V2vY8PxRWxw+FiLg1ETBxdmNbKSB+uPCe/zrFjUwmDYvjgUIfS5bBbpnRO+12xmbt/SGMaxPQuZyXa7Fj9XrDqIn10C3xipm6u2QTSZ6RMzkx0QT7XuLmUk2JYGdKEGwxJGDciVQWU6+jJ/mWI0WjAW12yAuaIr93WlKsK7kEiJWb9xZpUNHQ0wYAgNjhhcrbBsUI4FVhyBY2kbgkJjiuLsGeTsiZmzk+a6YbHZMssMMqnUtU3yLAmrMI0AyHfcyC3hhizriBmD2p0LpwNBUL6d8D0jgoZHRLB9gQuJoKNoMxNMhP8Qs4uHOmLBOTGhm+D10Z/lO7QmEU5ZeJzuhAYQItQnZoJ/JO8NqO+Y4bMmQ0NmTu+Z5c0xY6b8WxODEW/6WuA1jnkf8XSVpmNWsljcCx/ZmKaZSZWQ38ag/DlQJnqwyKzNcgXVdjUoIiZIRpjlFqVasPMTM0xzwEiJ7GzJivbUU8+M7HSBmUpeFm5UCZXW73JVtcUMuiweqHl/Yb6f2Jnpg1JonrGj4EIRY6oTklkqW74b1JdZzBzRQ4E9cJlRZtmAmdfH5E/MLLSNaCzvL0V+eYeomsDFFkFqhwn4DcpAe8Y7A3P9mcm2SxAU8diaMTITzw0OVOyR2fG0urxgdmY3uPXF+JwZPvF6nJmBFQydwmxFbYPlUHNTbTtmbMFPfoWoatqRjV5ibrtpsuU+QqEDcO6Y0YEsHjBzpGMlZgMjR2YW1OcC7vk5M8MSMU2WjzIrRO2OlaK2ExSVkYP32ahKh2wPko3GG/OZ9Z34R2a7/pSOmXhcZhrfXjAzwPS2kO8ZzLBwkTHGTIQ2ItnLoOBZuYjEbsYHFFg4Ybe+PQKrTC67dDto6i5jge1cZj67Dc8Je2bBMJJvmQXkUbNXzExWhhh+zWJm0NjWMzMRjIqA5sVI1Zgg+g6lB6N43L0MiFEllw1pINpWVoxcZC4za0CmG6hAZmHf4PTMSsL6klnMLj6GKPOYGegsn5kBsJ3CKBuU1u8ayhKy6AytDOKksGy30KuN+Mq5zPJ2NCJEVpXcB8/qwLaYaz5gtqD7X18xE9feYYpPmaUe5dLCFi58YJayDHsQ8wRdiSVGzmcq9KG24t2QWZwc6BckKDGUe34is/tOgvn6GB4/oFSi5jWrUDxhZAa1P+DxAhi0zMRlP0KrQloiTs9415pKZsJFbYwZzMRzufki0YWKXIQrd8gMqs/smY8cDCx0scYt2aS2kDFmAeTnMbspZru7gVJpsjgYRy2O6BxiHZVdQmj3T20bgA9yQYH6ng06b5IZlwHEmTYX2Cd7jGmv/W0xaIcLQSXd9pyi+Z2AvMHat29r3aR8iNAqtIcnO55i5tV3gXBaVptD22CVy6VvpDV1lOLzbdP4AMuNY4n5CFMMaQ1lzYvrurtSWhSYIqkR7rGuc/wDFw62FBB66wKyViMZ7p/PCT2IvCR6cdyZbf3ZWHKPLNscEnLwAdiP6b3AxWowifCI5PLksMkeGs8pZu+gks2enKKS72CMJIPal7xilkCiGxqk3Z/Y692Ztd24uYJANUzBXMHWFtYjLwsS2LAbQ43RjsCbM/PV+ufonxbgqiKcYYLOMmunmrAbFQhnKTwY2FgOfnos9ntnZoEXvZx6faEdNNfQrXOhE7UCU1qHXZ0ESC6MAqVwoESsIy3MOzODshdKZyAEC10W2hq0KTxvEXjGGmoj9OIxiDvmIiLZqcVnf3WdsmLOvFcvqHExhGZLjIXcGMtt98yg6qYUwDXQ43RERHd9mmt4Z2aKyrNllFBsyYFWDfQuskcO8qmJwAY1DolJum+qx1G0vxEzihmA0JlsDQLbVb8OAQd9L+DHrhDOQkeAd6cNpcCMR5tNNJlilah5ZFAYfe/TqsC2wJIsqIPQh+7aTYjGIJI9khVuRxaRoOYzw0Hhi9ywm7XUcGFD9mJgc0qZ2jDrzwq8fkweC1i5g6rJuo4eti52zAarJIaaz0zYqrdqfW7Y32iQJGLTdjimpWpU+lMC159iy5ifGHXv931RoHvtYt3FVhWijpHlUgrMqiEQwSxybdAwflFhdippkH/1A7b5o8oFnz3H8e0UPBc4sNMAGSsMcm9xiklgKC16Hqmdz2w37NmFo2arwsz8Rlat3NjNaZTx0Lp4l90J/PEa4t4Pqri5HT8va/htzBY/UI+/RoiDyyI398zAT+AhAPtqRYMKs7rfeGNm4L8sYLUVZkTzdTgAWNOALR9EcC8mZ6aZ+aK9vWH8YPkXdvD9FtsTM8vMKrNBDkeTrlWbFHmE5kakhsbRTX0/QQfoeGtW+b6ZixPJfHOIlg50xsk8GcG6WSgtKZgpgWxjYbCxQiu7LURFBQDHFLrrF2jFL2Bj8fUVtClmjpxsgDPpgYgWhfTIrJ13AGa1bEuvdM2VPHRsg8fjYCe4XBw0zJf9vYQNFre2pnyxvHNNMwt4JydktiOcGBqYIwLZc9JC8WHQ8zw6bj7FbM+q2OEZxi0rb8uKwGuXyjwwEw41S+N0c8esQgdowxoih+8/oOqe47jAFj0MDqwJvBSY4bxAxrZHB9opyDT0YMzYihQHemYLephXbA/PhduI/FRYKW9b36AVAveLfh81wYzLJQZyIcNuOOwimG2iTAjXDnMZx0QjzKJ+vY2N2WgoN3JtkGTGZWTboNWZMse/KNx1Ra2jEVjO3CaPDMnMtEvLo1wVbOLeE8x8WZ0XNIi0G0xjDmJa2FmSrYwxs5+unFD7W9wxa8cOPcyq2c0/1cbXS+T9sqCo63K8Yc2Rzl9E2EZDlpE2r4fmJphFcnZnRVPAj8wO1lFoBTivMgwZYZY+GblHt7pntpZbMTqCltl+/mC/guLYFsRy8W9RBvRQOt/JfVdYoAsLh+3wVe2cYLaRs/OciD8y6/1Zt5h9hFn9NKkasAL+3DO7tk0UZuTXMqMse+KRl0ZRe15NzFKDe8HKN1aHojDXUzeeZEbNVvgZM7u1pRFm/rBD6vrYOhbw+45ZvvtmZpzZQVIb9iqIjT2NOtbGyYjTFTf40cqtYuLkeXY2VjfvmJG/fGRW3zMTF7qcA5Nhfu7tbNMz87+DWc4W8TWIg+BkLk8EoTTc6sNLLTdmKb+9WksLmmB2kP4sJjN6zcy5yDUvj8wC3Og6bGtcmmSxAjYe/Rn1PjmONfx6ZkZoZKm3RMfWLgswDPQi+yB8ufqYNKPdTKjYr5nJqKJllgyZrfp1bzYtfR9llsilISf0xd/AzEgKntxC8rXrYQBdlGG6mzhxklks3feFlh9PMCvkm4QZcrC68wIcRPjoz4FuRMoK2DrLLjAxc2QzskdT/A5m61PgXomZZFDIwiSxO21oU/2ADbvxHPoBaCmPzG5pgKKl2/swDxfUdxLNaOnmcUWxmyj/gYtjIfbueJ7KzAlrjHM+6AewY+76NFb6HcxScXtm44Nq16Phywb5OjWy6WGqKWbtqC91MrfjMS3am1z68EH1jTqfG1rxlMvRlrK9V8MKSGRLH+JRLwNjc0bQv4WZcbQN7+rjXRgsOqvYVjzC+OMgeE6/Ghf/z7+h/ve/Rg46hejhVxLVejuIi+3rUmqDUeFKPKul5W3RA+bQ8/hwMjoBF/OwDGJfS/Cr2/WvMBQqHGWwowVeub8TnTRaPnTumP36+RUYKEvF0zzAj3nTpf/yT1L/+pUZseO7YZwwzseO8c+HLSbe1v0qcRi8yIQHi4uZq/9+DbO3U67ycDQzdWlm6tLM1KWZqUszU5dmpq6fYsaPv3SpRXic8zmi79dPMVt3c3dCXrTfl2fvC2c9zjQ48JfTTzE7DJfNLGT/8/JlxmEOvnjxV9JXMlsfA3zFKnh9hpL+DsxwTALWJn3RJ7j+Dsxo1Gk/d3jgU/2/ZJaNMQvYV83kviUzniZHGsXJY2649cLs/HsYmIv0Y4xZyuRIYRBtIp9Od5KoOsu4JNhvMp9qb24FgRxFtpJVvrjieHnomQsPxhmAWewv6m8YEFLSBDMLJyO3GDzYjOEYYQup/WTACDNfNgK0TnUH0y/hth8K/sCfW3wLFF8FP+R01v5AizXlR6IC/DbIYji78VfRBLOMrb3gQO+9wkh05aWR9FWiXOuUr6oxZlda3iEQJzyggfGK7WN+xmmFAHZ7uBte+02TLcV4PtuyzKcJ0bXn4ee+gN45rS8vlpz/Nk0ws9EtNTghZMuVYTc0BS63zs/tZtjIGakNrooKYHW8/OYPWssSd9MLwYFldB+C8+VL61xOP4ATMGmu2Xr9taPfo0/bAFqSYst8m+03lrBCFffMrosCwrMNOCv5pZAQjM7p17nwbnfnpNZY9fxuCqB/n7ttA74u4vsafcosRZOypVPx5BdFCjxWjPUDZANA777nWFGvHbSAZjXzgekc8FjLbLges2V2mf+a/rfoR5i5bTTxwGx7XmQtjJo1ptAZmcGk39693z1gBhVQMrOH35VomW3eidmqvN2Wz8x4W1kemC0H0+at1VGDYEMTDE2Aebc796L17TJkFg8/0fOGzOBzFJfbWokZlB2rYS2aSgtFRxMKH+52w/tY1cfmgVk/i/qGzAp4j11Yzljd9GSKJ2YOBVki4cNnKewGqASDt09E0iWuxh8w40N//4bM6K1/e34bgGGUSZby/IWtGCKH4e6Ugj1zyCwfLoJ4S2ZAZIxZJYcu9iPMXPqozd1HgkIIH0K4xHB3QuHXHTNx6X4d01syg2JEI8zE/zcXY/pnZmBogGVPjasHtlo1cW7v8XIlBSPeAZuJRbfKvWXmUUjscuMtmcEXT0pa0fPADN+sEn3Iyxgz+T12Z0NpRFDRviQPJc/73fBayh5epRwyw0uXkex5vh0zXEq1NvG5t8wSYpbjVxHNYjgfsGCb9ku96JMcTHMDIPDFWbamBtHFvnsDu/FXwO5iWsNt2qVX8rOg7xXT5oEZGCHNLXGOQHIuB4f48fj5G1ycjw7jdLst3w8N6/FClmfWeE9bft/bCZU+Df3Lpec31aWZqUszU5dmpi7NTF2ambo0M3VpZurSzNSlmalLM1OXZqYuzUxdmpm6NDN1aWbq0szUpZmpSzNT159//Dvpv393Tt5Hf/7xz6R//O6cvI9aZn9oZrOlmalLM1OXZqYuzUxdmpm6NDN1aWbq0szUpZmpSzNTl2amLs1MXZqZujQzdWlm6tLM1KWZqUszU5dmpi7NTF2ambo0M3VpZurSzNSlmalLM1OXZqYuzUxdmpm6NDN1aWbq0szUpZmpSzNTl2amLs1MXZqZujQzdWlm6tLM1KWZqUszU5dmpi7NTF2ambo0M3X9+YeUZjZb//kPqf/43TnR0tLS0tLS0tLS0tL6Yv0fHcxDJxh7jTIAAAAASUVORK5CYII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12" name="Grafik 11" descr="Bildschirmausschnitt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7" y="2132856"/>
            <a:ext cx="1329907" cy="747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341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8329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,9832"/>
  <p:tag name="ORIGINALWIDTH" val="254,9681"/>
  <p:tag name="LATEXADDIN" val="\documentclass{article}&#10;%\usepackage{amsmath}&#10;\usepackage{mathtools}&#10;\pagestyle{empty}&#10;\begin{document}&#10;$\delta \langle r^2\rangle$&#10;&#10;\end{document}"/>
  <p:tag name="IGUANATEXSIZE" val="18"/>
  <p:tag name="IGUANATEXCURSOR" val="130"/>
  <p:tag name="TRANSPARENCY" val="Wahr"/>
  <p:tag name="FILENAME" val=""/>
  <p:tag name="LATEXENGINEID" val="0"/>
  <p:tag name="TEMPFOLDER" val="C:\Users\pimgram\Documents\IguanaTemp\"/>
  <p:tag name="LATEXFORMHEIGHT" val="312"/>
  <p:tag name="LATEXFORMWIDTH" val="384"/>
  <p:tag name="LATEXFORMWRAP" val="Wahr"/>
  <p:tag name="BITMAPVECTOR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7,9828"/>
  <p:tag name="ORIGINALWIDTH" val="207,724"/>
  <p:tag name="LATEXADDIN" val="\documentclass{article}&#10;\usepackage{amsmath}&#10;\pagestyle{empty}&#10;\begin{document}&#10;&#10;$\nu^{138}_\mathrm{D1}$&#10;&#10;&#10;\end{document}"/>
  <p:tag name="IGUANATEXSIZE" val="20"/>
  <p:tag name="IGUANATEXCURSOR" val="102"/>
  <p:tag name="TRANSPARENCY" val="Wahr"/>
  <p:tag name="FILENAME" val=""/>
  <p:tag name="LATEXENGINEID" val="0"/>
  <p:tag name="TEMPFOLDER" val="C:\Users\pimgram\Documents\IguanaTemp\"/>
  <p:tag name="LATEXFORMHEIGHT" val="312"/>
  <p:tag name="LATEXFORMWIDTH" val="384"/>
  <p:tag name="LATEXFORMWRAP" val="Wahr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,73945"/>
  <p:tag name="ORIGINALWIDTH" val="89,23882"/>
  <p:tag name="LATEXADDIN" val="\documentclass{article}&#10;%\usepackage{amsmath}&#10;\usepackage{mathtools}&#10;\pagestyle{empty}&#10;\begin{document}&#10;$F$&#10;&#10;\end{document}"/>
  <p:tag name="IGUANATEXSIZE" val="18"/>
  <p:tag name="IGUANATEXCURSOR" val="107"/>
  <p:tag name="TRANSPARENCY" val="Wahr"/>
  <p:tag name="FILENAME" val=""/>
  <p:tag name="LATEXENGINEID" val="0"/>
  <p:tag name="TEMPFOLDER" val="C:\Users\pimgram\Documents\IguanaTemp\"/>
  <p:tag name="LATEXFORMHEIGHT" val="312"/>
  <p:tag name="LATEXFORMWIDTH" val="384"/>
  <p:tag name="LATEXFORMWRAP" val="Wahr"/>
  <p:tag name="BITMAPVECT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,73866"/>
  <p:tag name="ORIGINALWIDTH" val="276,7154"/>
  <p:tag name="LATEXADDIN" val="\documentclass{article}&#10;%\usepackage{amsmath}&#10;\usepackage{mathtools}&#10;\pagestyle{empty}&#10;\begin{document}&#10;&#10;$\nu_\mathrm{point}$&#10;&#10;\end{document}"/>
  <p:tag name="IGUANATEXSIZE" val="18"/>
  <p:tag name="IGUANATEXCURSOR" val="125"/>
  <p:tag name="TRANSPARENCY" val="Wahr"/>
  <p:tag name="FILENAME" val=""/>
  <p:tag name="LATEXENGINEID" val="0"/>
  <p:tag name="TEMPFOLDER" val="C:\Users\pimgram\Documents\IguanaTemp\"/>
  <p:tag name="LATEXFORMHEIGHT" val="312"/>
  <p:tag name="LATEXFORMWIDTH" val="384"/>
  <p:tag name="LATEXFORMWRAP" val="Wahr"/>
  <p:tag name="BITMAPVECT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,73866"/>
  <p:tag name="ORIGINALWIDTH" val="203,2246"/>
  <p:tag name="LATEXADDIN" val="\documentclass{article}&#10;%\usepackage{amsmath}&#10;\usepackage{mathtools}&#10;\pagestyle{empty}&#10;\begin{document}&#10;&#10;$\nu_\mathrm{exp}$&#10;&#10;\end{document}"/>
  <p:tag name="IGUANATEXSIZE" val="18"/>
  <p:tag name="IGUANATEXCURSOR" val="121"/>
  <p:tag name="TRANSPARENCY" val="Wahr"/>
  <p:tag name="FILENAME" val=""/>
  <p:tag name="LATEXENGINEID" val="0"/>
  <p:tag name="TEMPFOLDER" val="C:\Users\pimgram\Documents\IguanaTemp\"/>
  <p:tag name="LATEXFORMHEIGHT" val="312"/>
  <p:tag name="LATEXFORMWIDTH" val="384"/>
  <p:tag name="LATEXFORMWRAP" val="Wahr"/>
  <p:tag name="BITMAPVECTO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98,7252"/>
  <p:tag name="ORIGINALWIDTH" val="1946,757"/>
  <p:tag name="LATEXADDIN" val="\documentclass{article}&#10;\usepackage{amsmath}&#10;\pagestyle{empty}&#10;\begin{document}&#10;  $\delta \nu^{\,A,\,A'}_i = K_i \frac{M_{A'} - M_A}{M_A M_{A'}} + F_i \delta \langle r^2_c \rangle^{\,A,\,A'} \hspace{1cm}$&#10;&#10;\end{document}"/>
  <p:tag name="IGUANATEXSIZE" val="20"/>
  <p:tag name="IGUANATEXCURSOR" val="204"/>
  <p:tag name="TRANSPARENCY" val="Wahr"/>
  <p:tag name="FILENAME" val=""/>
  <p:tag name="LATEXENGINEID" val="0"/>
  <p:tag name="TEMPFOLDER" val="C:\Users\pimgram\Documents\IguanaTemp\"/>
  <p:tag name="LATEXFORMHEIGHT" val="312"/>
  <p:tag name="LATEXFORMWIDTH" val="384"/>
  <p:tag name="LATEXFORMWRAP" val="Wahr"/>
  <p:tag name="BITMAPVECTOR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,9625"/>
  <p:tag name="ORIGINALWIDTH" val="1484,814"/>
  <p:tag name="LATEXADDIN" val="\documentclass{article}&#10;\usepackage{amsmath}&#10;\pagestyle{empty}&#10;\begin{document}&#10;&#10;$f = \frac{F_\mathrm{D2}}{F_\mathrm{D1}} = \frac{\Delta |\Psi_e(0)|^2_{S_{1/2} \rightarrow P_{3/2}}}{\Delta |\Psi_e(0)|^2_{S_{1/2} \rightarrow P_{1/2}}}$&#10;&#10;&#10;\end{document}"/>
  <p:tag name="IGUANATEXSIZE" val="20"/>
  <p:tag name="IGUANATEXCURSOR" val="224"/>
  <p:tag name="TRANSPARENCY" val="Wahr"/>
  <p:tag name="FILENAME" val=""/>
  <p:tag name="LATEXENGINEID" val="0"/>
  <p:tag name="TEMPFOLDER" val="C:\Users\pimgram\Documents\IguanaTemp\"/>
  <p:tag name="LATEXFORMHEIGHT" val="312"/>
  <p:tag name="LATEXFORMWIDTH" val="384"/>
  <p:tag name="LATEXFORMWRAP" val="Wahr"/>
  <p:tag name="BITMAPVECTOR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,7346"/>
  <p:tag name="ORIGINALWIDTH" val="1101,612"/>
  <p:tag name="LATEXADDIN" val="\documentclass{article}&#10;\usepackage{amsmath}&#10;\pagestyle{empty}&#10;\begin{document}&#10;&#10;&#10;$\sigma_\mathrm{TC} = 0.251(4)$\,MHz&#10;&#10;\end{document}"/>
  <p:tag name="IGUANATEXSIZE" val="18"/>
  <p:tag name="IGUANATEXCURSOR" val="116"/>
  <p:tag name="TRANSPARENCY" val="Wahr"/>
  <p:tag name="FILENAME" val=""/>
  <p:tag name="LATEXENGINEID" val="0"/>
  <p:tag name="TEMPFOLDER" val="C:\Users\pimgram\Documents\IguanaTemp\"/>
  <p:tag name="LATEXFORMHEIGHT" val="312"/>
  <p:tag name="LATEXFORMWIDTH" val="384"/>
  <p:tag name="LATEXFORMWRAP" val="Wahr"/>
  <p:tag name="BITMAPVECTOR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,7346"/>
  <p:tag name="ORIGINALWIDTH" val="1211,849"/>
  <p:tag name="LATEXADDIN" val="\documentclass{article}&#10;\usepackage{amsmath}&#10;\pagestyle{empty}&#10;\begin{document}&#10;&#10;&#10;$\sigma_\mathrm{WM} = 0.509(14)$\,MHz&#10;&#10;\end{document}"/>
  <p:tag name="IGUANATEXSIZE" val="18"/>
  <p:tag name="IGUANATEXCURSOR" val="100"/>
  <p:tag name="TRANSPARENCY" val="Wahr"/>
  <p:tag name="FILENAME" val=""/>
  <p:tag name="LATEXENGINEID" val="0"/>
  <p:tag name="TEMPFOLDER" val="C:\Users\pimgram\Documents\IguanaTemp\"/>
  <p:tag name="LATEXFORMHEIGHT" val="312"/>
  <p:tag name="LATEXFORMWIDTH" val="384"/>
  <p:tag name="LATEXFORMWRAP" val="Wahr"/>
  <p:tag name="BITMAPVECTOR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2,2309"/>
  <p:tag name="ORIGINALWIDTH" val="1556,806"/>
  <p:tag name="LATEXADDIN" val="\documentclass{article}&#10;\usepackage{amsmath}&#10;\pagestyle{empty}&#10;\begin{document}&#10;&#10;$\Rightarrow \frac{3\,\mathrm{mm}}{10\,\mathrm{mm}} \cdot 320\,\mathrm{kHz} \approx 100\,\mathrm{kHz}$&#10;&#10;&#10;\end{document}"/>
  <p:tag name="IGUANATEXSIZE" val="20"/>
  <p:tag name="IGUANATEXCURSOR" val="143"/>
  <p:tag name="TRANSPARENCY" val="Wahr"/>
  <p:tag name="FILENAME" val=""/>
  <p:tag name="LATEXENGINEID" val="0"/>
  <p:tag name="TEMPFOLDER" val="C:\Users\pimgram\Documents\IguanaTemp\"/>
  <p:tag name="LATEXFORMHEIGHT" val="312"/>
  <p:tag name="LATEXFORMWIDTH" val="384"/>
  <p:tag name="LATEXFORMWRAP" val="Wahr"/>
  <p:tag name="BITMAPVECTOR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89,6514"/>
  <p:tag name="ORIGINALWIDTH" val="2494,188"/>
  <p:tag name="LATEXADDIN" val="\documentclass{article}&#10;%\usepackage{amsmath}&#10;\usepackage{mathtools}&#10;\pagestyle{empty}&#10;\begin{document}&#10;&#10;$&#10;\begin{array}{rcl}&#10; \delta \nu^{\,A,\,A'}_i &amp;=&amp; K_i \underbrace{\frac{M_{A'} - M_A}{M_A M_{A'}}}_{= 1/\mu} + F_i \delta \langle r^2_c \rangle^{\,A,\,A'} \hspace{1cm}\\&#10;\\&#10;\Leftrightarrow \mu\delta \nu^{\,A,\,A'}_i &amp;=&amp; K_i + F_i \mu \delta \langle r^2_c \rangle^{\,A,\,A'} \hspace{1cm}&#10;\end{array}&#10;$&#10;&#10;&#10;\end{document}"/>
  <p:tag name="IGUANATEXSIZE" val="20"/>
  <p:tag name="IGUANATEXCURSOR" val="212"/>
  <p:tag name="TRANSPARENCY" val="Wahr"/>
  <p:tag name="FILENAME" val=""/>
  <p:tag name="LATEXENGINEID" val="0"/>
  <p:tag name="TEMPFOLDER" val="C:\Users\pimgram\Documents\IguanaTemp\"/>
  <p:tag name="LATEXFORMHEIGHT" val="312"/>
  <p:tag name="LATEXFORMWIDTH" val="384"/>
  <p:tag name="LATEXFORMWRAP" val="Wahr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,7346"/>
  <p:tag name="ORIGINALWIDTH" val="205,4743"/>
  <p:tag name="LATEXADDIN" val="\documentclass{article}&#10;%\usepackage{amsmath}&#10;\usepackage{mathtools}&#10;\pagestyle{empty}&#10;\begin{document}&#10;$\rho(r)$&#10;&#10;\end{document}"/>
  <p:tag name="IGUANATEXSIZE" val="18"/>
  <p:tag name="IGUANATEXCURSOR" val="109"/>
  <p:tag name="TRANSPARENCY" val="Wahr"/>
  <p:tag name="FILENAME" val=""/>
  <p:tag name="LATEXENGINEID" val="0"/>
  <p:tag name="TEMPFOLDER" val="C:\Users\pimgram\Documents\IguanaTemp\"/>
  <p:tag name="LATEXFORMHEIGHT" val="312"/>
  <p:tag name="LATEXFORMWIDTH" val="384"/>
  <p:tag name="LATEXFORMWRAP" val="Wahr"/>
  <p:tag name="BITMAPVECTOR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68,6914"/>
  <p:tag name="ORIGINALWIDTH" val="2065,242"/>
  <p:tag name="LATEXADDIN" val="\documentclass{article}&#10;%\usepackage{amsmath}&#10;\usepackage{mathtools}&#10;\pagestyle{empty}&#10;\begin{document}&#10;&#10;$\mu \delta \nu^{\,A, \,A'}_i = \underbrace{K_i - \frac{F_i}{F_j}K_j}_{= k} + \underbrace{\frac{F_i}{F_j}}_{= f}\mu \delta \nu^{\,A, \,A'}_j$&#10;&#10;&#10;\end{document}"/>
  <p:tag name="IGUANATEXSIZE" val="20"/>
  <p:tag name="IGUANATEXCURSOR" val="217"/>
  <p:tag name="TRANSPARENCY" val="Wahr"/>
  <p:tag name="FILENAME" val=""/>
  <p:tag name="LATEXENGINEID" val="0"/>
  <p:tag name="TEMPFOLDER" val="C:\Users\pimgram\Documents\IguanaTemp\"/>
  <p:tag name="LATEXFORMHEIGHT" val="312"/>
  <p:tag name="LATEXFORMWIDTH" val="384"/>
  <p:tag name="LATEXFORMWRAP" val="Wahr"/>
  <p:tag name="BITMAPVECTOR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9,4788"/>
  <p:tag name="ORIGINALWIDTH" val="1561,305"/>
  <p:tag name="LATEXADDIN" val="\documentclass{article}&#10;%\usepackage{amsmath}&#10;\usepackage{mathtools}&#10;\pagestyle{empty}&#10;\begin{document}&#10;&#10;$\mu \delta \nu^{138, \,A'}_\mathrm{D2} = k +  f \cdot \mu \delta \nu^{138, \,A'}_\mathrm{D1}$&#10;&#10;&#10;\end{document}"/>
  <p:tag name="IGUANATEXSIZE" val="16"/>
  <p:tag name="IGUANATEXCURSOR" val="198"/>
  <p:tag name="TRANSPARENCY" val="Wahr"/>
  <p:tag name="FILENAME" val=""/>
  <p:tag name="LATEXENGINEID" val="0"/>
  <p:tag name="TEMPFOLDER" val="C:\Users\pimgram\Documents\IguanaTemp\"/>
  <p:tag name="LATEXFORMHEIGHT" val="312"/>
  <p:tag name="LATEXFORMWIDTH" val="384"/>
  <p:tag name="LATEXFORMWRAP" val="Wahr"/>
  <p:tag name="BITMAPVECTOR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,7346"/>
  <p:tag name="ORIGINALWIDTH" val="851,8936"/>
  <p:tag name="LATEXADDIN" val="\documentclass{article}&#10;\usepackage{amsmath}&#10;\pagestyle{empty}&#10;\begin{document}&#10;&#10;$f = 1.01857(87)$&#10;&#10;&#10;\end{document}"/>
  <p:tag name="IGUANATEXSIZE" val="20"/>
  <p:tag name="IGUANATEXCURSOR" val="97"/>
  <p:tag name="TRANSPARENCY" val="Wahr"/>
  <p:tag name="FILENAME" val=""/>
  <p:tag name="LATEXENGINEID" val="0"/>
  <p:tag name="TEMPFOLDER" val="C:\Users\pimgram\Documents\IguanaTemp\"/>
  <p:tag name="LATEXFORMHEIGHT" val="312"/>
  <p:tag name="LATEXFORMWIDTH" val="384"/>
  <p:tag name="LATEXFORMWRAP" val="Wahr"/>
  <p:tag name="BITMAPVECTOR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8,4777"/>
  <p:tag name="ORIGINALWIDTH" val="563,9295"/>
  <p:tag name="LATEXADDIN" val="\documentclass{article}&#10;\usepackage{amsmath}&#10;\pagestyle{empty}&#10;\begin{document}&#10;&#10;$\frac{\delta f}{f} &lt; 0.1$\,\%&#10;&#10;&#10;\end{document}"/>
  <p:tag name="IGUANATEXSIZE" val="20"/>
  <p:tag name="IGUANATEXCURSOR" val="102"/>
  <p:tag name="TRANSPARENCY" val="Wahr"/>
  <p:tag name="FILENAME" val=""/>
  <p:tag name="LATEXENGINEID" val="0"/>
  <p:tag name="TEMPFOLDER" val="C:\Users\pimgram\Documents\IguanaTemp\"/>
  <p:tag name="LATEXFORMHEIGHT" val="312"/>
  <p:tag name="LATEXFORMWIDTH" val="384"/>
  <p:tag name="LATEXFORMWRAP" val="Wahr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6,2317"/>
  <p:tag name="ORIGINALWIDTH" val="1511,061"/>
  <p:tag name="LATEXADDIN" val="\documentclass{article}&#10;\usepackage{amsmath}&#10;\usepackage{color}&#10;\usepackage[dvipsnames]{xcolor}&#10;\pagestyle{empty}&#10;\begin{document}&#10;&#10;\begin{eqnarray*}&#10;\rightarrow&#10;\nu_\mathrm{0}&amp;=&amp; \nu_\mathrm{point} + F \times \textcolor{Blue}{\langle r^2_\mathrm{c} \rangle}&#10;\end{eqnarray*}&#10;&#10;\end{document}"/>
  <p:tag name="IGUANATEXSIZE" val="20"/>
  <p:tag name="IGUANATEXCURSOR" val="258"/>
  <p:tag name="TRANSPARENCY" val="Wahr"/>
  <p:tag name="FILENAME" val=""/>
  <p:tag name="LATEXENGINEID" val="0"/>
  <p:tag name="TEMPFOLDER" val="C:\Users\pimgram\Documents\IguanaTemp\"/>
  <p:tag name="LATEXFORMHEIGHT" val="312"/>
  <p:tag name="LATEXFORMWIDTH" val="384"/>
  <p:tag name="LATEXFORMWRAP" val="Wahr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,73945"/>
  <p:tag name="ORIGINALWIDTH" val="89,23882"/>
  <p:tag name="LATEXADDIN" val="\documentclass{article}&#10;%\usepackage{amsmath}&#10;\usepackage{mathtools}&#10;\pagestyle{empty}&#10;\begin{document}&#10;$F$&#10;&#10;\end{document}"/>
  <p:tag name="IGUANATEXSIZE" val="18"/>
  <p:tag name="IGUANATEXCURSOR" val="107"/>
  <p:tag name="TRANSPARENCY" val="Wahr"/>
  <p:tag name="FILENAME" val=""/>
  <p:tag name="LATEXENGINEID" val="0"/>
  <p:tag name="TEMPFOLDER" val="C:\Users\pimgram\Documents\IguanaTemp\"/>
  <p:tag name="LATEXFORMHEIGHT" val="312"/>
  <p:tag name="LATEXFORMWIDTH" val="384"/>
  <p:tag name="LATEXFORMWRAP" val="Wahr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,73866"/>
  <p:tag name="ORIGINALWIDTH" val="276,7154"/>
  <p:tag name="LATEXADDIN" val="\documentclass{article}&#10;%\usepackage{amsmath}&#10;\usepackage{mathtools}&#10;\pagestyle{empty}&#10;\begin{document}&#10;&#10;$\nu_\mathrm{point}$&#10;&#10;\end{document}"/>
  <p:tag name="IGUANATEXSIZE" val="18"/>
  <p:tag name="IGUANATEXCURSOR" val="125"/>
  <p:tag name="TRANSPARENCY" val="Wahr"/>
  <p:tag name="FILENAME" val=""/>
  <p:tag name="LATEXENGINEID" val="0"/>
  <p:tag name="TEMPFOLDER" val="C:\Users\pimgram\Documents\IguanaTemp\"/>
  <p:tag name="LATEXFORMHEIGHT" val="312"/>
  <p:tag name="LATEXFORMWIDTH" val="384"/>
  <p:tag name="LATEXFORMWRAP" val="Wahr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4,99063"/>
  <p:tag name="ORIGINALWIDTH" val="100,4875"/>
  <p:tag name="LATEXADDIN" val="\documentclass{article}&#10;%\usepackage{amsmath}&#10;\usepackage{mathtools}&#10;\pagestyle{empty}&#10;\begin{document}&#10;&#10;$\nu_\mathrm{0}$&#10;&#10;\end{document}"/>
  <p:tag name="IGUANATEXSIZE" val="18"/>
  <p:tag name="IGUANATEXCURSOR" val="119"/>
  <p:tag name="TRANSPARENCY" val="Wahr"/>
  <p:tag name="FILENAME" val=""/>
  <p:tag name="LATEXENGINEID" val="0"/>
  <p:tag name="TEMPFOLDER" val="C:\Users\pimgram\Documents\IguanaTemp\"/>
  <p:tag name="LATEXFORMHEIGHT" val="312"/>
  <p:tag name="LATEXFORMWIDTH" val="384"/>
  <p:tag name="LATEXFORMWRAP" val="Wahr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3,9633"/>
  <p:tag name="ORIGINALWIDTH" val="2008,999"/>
  <p:tag name="LATEXADDIN" val="\documentclass{article}&#10;\usepackage{amsmath}&#10;\usepackage{color}&#10;\usepackage[dvipsnames]{xcolor}&#10;\pagestyle{empty}&#10;\begin{document}&#10;\begin{eqnarray}&#10;\delta \nu _{\mathrm{FS}} &amp;=&amp; &#10;\textcolor{Black}{&#10;-\frac{Ze^{2}}{6\varepsilon _{0}}%&#10;\Delta \left\vert \Psi _{\mathrm{e}}(0)\right\vert_{\mathrm{i}\rightarrow \mathrm{f}}^{2}&#10;} &#10;\, \times \,&#10;\textcolor{Blue}{&#10;\left\langle r_{\mathrm{c}}^{2}\right&#10;\rangle&#10;} &#10;\nonumber &#10;\end{eqnarray}&#10;&#10;\end{document}"/>
  <p:tag name="IGUANATEXSIZE" val="20"/>
  <p:tag name="IGUANATEXCURSOR" val="195"/>
  <p:tag name="TRANSPARENCY" val="Wahr"/>
  <p:tag name="FILENAME" val=""/>
  <p:tag name="LATEXENGINEID" val="0"/>
  <p:tag name="TEMPFOLDER" val="C:\Users\pimgram\Documents\IguanaTemp\"/>
  <p:tag name="LATEXFORMHEIGHT" val="312"/>
  <p:tag name="LATEXFORMWIDTH" val="384"/>
  <p:tag name="LATEXFORMWRAP" val="Wahr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4,4807"/>
  <p:tag name="ORIGINALWIDTH" val="707,9116"/>
  <p:tag name="LATEXADDIN" val="\documentclass{article}&#10;\usepackage{amsmath}&#10;\usepackage{color}&#10;\usepackage[dvipsnames]{xcolor}&#10;\pagestyle{empty}&#10;\begin{document}&#10;\begin{eqnarray}&#10;&amp;=&amp; \textcolor{Black}{&#10;F_{\mathrm{i}\rightarrow \mathrm{f}} \, &#10;}&#10;\textcolor{Blue}{&#10;\left\langle r_{\mathrm{c}}^{2}\right \rangle &#10;}&#10;\nonumber &#10;\end{eqnarray}&#10;&#10;\end{document}"/>
  <p:tag name="IGUANATEXSIZE" val="20"/>
  <p:tag name="IGUANATEXCURSOR" val="168"/>
  <p:tag name="TRANSPARENCY" val="Wahr"/>
  <p:tag name="FILENAME" val=""/>
  <p:tag name="LATEXENGINEID" val="0"/>
  <p:tag name="TEMPFOLDER" val="C:\Users\pimgram\Documents\IguanaTemp\"/>
  <p:tag name="LATEXFORMHEIGHT" val="312"/>
  <p:tag name="LATEXFORMWIDTH" val="384"/>
  <p:tag name="LATEXFORMWRAP" val="Wahr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7,9828"/>
  <p:tag name="ORIGINALWIDTH" val="1949,007"/>
  <p:tag name="LATEXADDIN" val="\documentclass{article}&#10;\usepackage{amsmath}&#10;\pagestyle{empty}&#10;\begin{document}&#10;&#10;$\nu_\mathrm{D1}^{138} = 607426262.594(33)(126)$\,MHz&#10;&#10;&#10;\end{document}"/>
  <p:tag name="IGUANATEXSIZE" val="20"/>
  <p:tag name="IGUANATEXCURSOR" val="134"/>
  <p:tag name="TRANSPARENCY" val="Wahr"/>
  <p:tag name="FILENAME" val=""/>
  <p:tag name="LATEXENGINEID" val="0"/>
  <p:tag name="TEMPFOLDER" val="C:\Users\pimgram\Documents\IguanaTemp\"/>
  <p:tag name="LATEXFORMHEIGHT" val="312"/>
  <p:tag name="LATEXFORMWIDTH" val="384"/>
  <p:tag name="LATEXFORMWRAP" val="Wahr"/>
  <p:tag name="BITMAPVECTOR" val="0"/>
</p:tagLst>
</file>

<file path=ppt/theme/theme1.xml><?xml version="1.0" encoding="utf-8"?>
<a:theme xmlns:a="http://schemas.openxmlformats.org/drawingml/2006/main" name="Präsentationsvorlage_BWL9">
  <a:themeElements>
    <a:clrScheme name="v1_TUD_Präsentation_ro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1_TUD_Präsentation_ro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1_TUD_Präsentation_r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1_TUD_Präsentation_ro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1_TUD_Präsentation_ro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1_TUD_Präsentation_ro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1_TUD_Präsentation_ro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1_TUD_Präsentation_ro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1_TUD_Präsentation_ro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1_TUD_Präsentation_ro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1_TUD_Präsentation_ro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1_TUD_Präsentation_ro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1_TUD_Präsentation_ro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1_TUD_Präsentation_ro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Präsentationsvorlage_BWL9</Template>
  <TotalTime>0</TotalTime>
  <Words>629</Words>
  <Application>Microsoft Office PowerPoint</Application>
  <PresentationFormat>Bildschirmpräsentation (4:3)</PresentationFormat>
  <Paragraphs>190</Paragraphs>
  <Slides>27</Slides>
  <Notes>0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27</vt:i4>
      </vt:variant>
    </vt:vector>
  </HeadingPairs>
  <TitlesOfParts>
    <vt:vector size="29" baseType="lpstr">
      <vt:lpstr>Präsentationsvorlage_BWL9</vt:lpstr>
      <vt:lpstr>CorelDRAW</vt:lpstr>
      <vt:lpstr>High precision collinear laser spectroscopy –  towards the measurement of absolute nuclear charge radii</vt:lpstr>
      <vt:lpstr>Nuclear charge radius</vt:lpstr>
      <vt:lpstr>Nuclear charge radii purely from collinear laser spectroscopy?</vt:lpstr>
      <vt:lpstr>Measuring principle @ KOALA, TU Darmstadt </vt:lpstr>
      <vt:lpstr>Accuracy benchmark with 〖 ^138 "Ba" 〗^+</vt:lpstr>
      <vt:lpstr>Comparison of isotope shift accuracy</vt:lpstr>
      <vt:lpstr>Conclusion &amp; Outlook</vt:lpstr>
      <vt:lpstr>Thank you for your attention!</vt:lpstr>
      <vt:lpstr>PowerPoint-Präsentation</vt:lpstr>
      <vt:lpstr>Determination of ν_0 &amp; Uncertainties</vt:lpstr>
      <vt:lpstr>Outline</vt:lpstr>
      <vt:lpstr>Introduction &amp; Motivation</vt:lpstr>
      <vt:lpstr>Introduction &amp; Motivation</vt:lpstr>
      <vt:lpstr>Collinear and anticollinear laser system</vt:lpstr>
      <vt:lpstr>Setup of the transfer cavity</vt:lpstr>
      <vt:lpstr>Frequency stability of the laser systems</vt:lpstr>
      <vt:lpstr>Angle between ion and laser beams</vt:lpstr>
      <vt:lpstr>Angle between laser beams</vt:lpstr>
      <vt:lpstr>King plot analysis</vt:lpstr>
      <vt:lpstr>Determination of f through King plot</vt:lpstr>
      <vt:lpstr>Comparison of f</vt:lpstr>
      <vt:lpstr>PowerPoint-Präsentation</vt:lpstr>
      <vt:lpstr>Systematic effect: Line Shape</vt:lpstr>
      <vt:lpstr>Systematic effect: Voltage dependence in hyperfine spectra </vt:lpstr>
      <vt:lpstr>Systematic effect: Voltage dependence in hyperfine spectra </vt:lpstr>
      <vt:lpstr>Systematic effect: Voltage dependence in hyperfine spectra </vt:lpstr>
      <vt:lpstr>Systematic effect: Polarization of the laser light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Phillip Imgram</dc:creator>
  <cp:lastModifiedBy>Phillip</cp:lastModifiedBy>
  <cp:revision>270</cp:revision>
  <dcterms:created xsi:type="dcterms:W3CDTF">2009-12-23T09:42:49Z</dcterms:created>
  <dcterms:modified xsi:type="dcterms:W3CDTF">2018-07-06T06:20:44Z</dcterms:modified>
</cp:coreProperties>
</file>