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0"/>
  </p:notesMasterIdLst>
  <p:handoutMasterIdLst>
    <p:handoutMasterId r:id="rId61"/>
  </p:handoutMasterIdLst>
  <p:sldIdLst>
    <p:sldId id="446" r:id="rId2"/>
    <p:sldId id="729" r:id="rId3"/>
    <p:sldId id="731" r:id="rId4"/>
    <p:sldId id="735" r:id="rId5"/>
    <p:sldId id="699" r:id="rId6"/>
    <p:sldId id="656" r:id="rId7"/>
    <p:sldId id="657" r:id="rId8"/>
    <p:sldId id="707" r:id="rId9"/>
    <p:sldId id="733" r:id="rId10"/>
    <p:sldId id="734" r:id="rId11"/>
    <p:sldId id="704" r:id="rId12"/>
    <p:sldId id="730" r:id="rId13"/>
    <p:sldId id="726" r:id="rId14"/>
    <p:sldId id="727" r:id="rId15"/>
    <p:sldId id="693" r:id="rId16"/>
    <p:sldId id="451" r:id="rId17"/>
    <p:sldId id="732" r:id="rId18"/>
    <p:sldId id="476" r:id="rId19"/>
    <p:sldId id="695" r:id="rId20"/>
    <p:sldId id="696" r:id="rId21"/>
    <p:sldId id="697" r:id="rId22"/>
    <p:sldId id="698" r:id="rId23"/>
    <p:sldId id="685" r:id="rId24"/>
    <p:sldId id="736" r:id="rId25"/>
    <p:sldId id="712" r:id="rId26"/>
    <p:sldId id="713" r:id="rId27"/>
    <p:sldId id="714" r:id="rId28"/>
    <p:sldId id="715" r:id="rId29"/>
    <p:sldId id="716" r:id="rId30"/>
    <p:sldId id="742" r:id="rId31"/>
    <p:sldId id="719" r:id="rId32"/>
    <p:sldId id="717" r:id="rId33"/>
    <p:sldId id="718" r:id="rId34"/>
    <p:sldId id="740" r:id="rId35"/>
    <p:sldId id="741" r:id="rId36"/>
    <p:sldId id="720" r:id="rId37"/>
    <p:sldId id="705" r:id="rId38"/>
    <p:sldId id="743" r:id="rId39"/>
    <p:sldId id="753" r:id="rId40"/>
    <p:sldId id="751" r:id="rId41"/>
    <p:sldId id="747" r:id="rId42"/>
    <p:sldId id="752" r:id="rId43"/>
    <p:sldId id="725" r:id="rId44"/>
    <p:sldId id="728" r:id="rId45"/>
    <p:sldId id="722" r:id="rId46"/>
    <p:sldId id="723" r:id="rId47"/>
    <p:sldId id="724" r:id="rId48"/>
    <p:sldId id="746" r:id="rId49"/>
    <p:sldId id="706" r:id="rId50"/>
    <p:sldId id="739" r:id="rId51"/>
    <p:sldId id="744" r:id="rId52"/>
    <p:sldId id="745" r:id="rId53"/>
    <p:sldId id="721" r:id="rId54"/>
    <p:sldId id="439" r:id="rId55"/>
    <p:sldId id="738" r:id="rId56"/>
    <p:sldId id="737" r:id="rId57"/>
    <p:sldId id="664" r:id="rId58"/>
    <p:sldId id="454" r:id="rId59"/>
  </p:sldIdLst>
  <p:sldSz cx="9144000" cy="6858000" type="screen4x3"/>
  <p:notesSz cx="7099300" cy="10234613"/>
  <p:defaultTextStyle>
    <a:defPPr>
      <a:defRPr lang="en-GB"/>
    </a:defPPr>
    <a:lvl1pPr algn="l" defTabSz="449263" rtl="0" eaLnBrk="0" fontAlgn="base" hangingPunct="0">
      <a:spcBef>
        <a:spcPct val="0"/>
      </a:spcBef>
      <a:spcAft>
        <a:spcPct val="0"/>
      </a:spcAft>
      <a:buClr>
        <a:srgbClr val="000000"/>
      </a:buClr>
      <a:buSzPct val="100000"/>
      <a:buFont typeface="Times New Roman" pitchFamily="18" charset="0"/>
      <a:defRPr sz="2400" kern="1200">
        <a:solidFill>
          <a:schemeClr val="bg1"/>
        </a:solidFill>
        <a:latin typeface="Times New Roman" pitchFamily="18" charset="0"/>
        <a:ea typeface="+mn-ea"/>
        <a:cs typeface="+mn-cs"/>
      </a:defRPr>
    </a:lvl1pPr>
    <a:lvl2pPr marL="742950" indent="-285750" algn="l" defTabSz="449263" rtl="0" eaLnBrk="0" fontAlgn="base" hangingPunct="0">
      <a:spcBef>
        <a:spcPct val="0"/>
      </a:spcBef>
      <a:spcAft>
        <a:spcPct val="0"/>
      </a:spcAft>
      <a:buClr>
        <a:srgbClr val="000000"/>
      </a:buClr>
      <a:buSzPct val="100000"/>
      <a:buFont typeface="Times New Roman" pitchFamily="18" charset="0"/>
      <a:defRPr sz="2400" kern="1200">
        <a:solidFill>
          <a:schemeClr val="bg1"/>
        </a:solidFill>
        <a:latin typeface="Times New Roman" pitchFamily="18" charset="0"/>
        <a:ea typeface="+mn-ea"/>
        <a:cs typeface="+mn-cs"/>
      </a:defRPr>
    </a:lvl2pPr>
    <a:lvl3pPr marL="1143000" indent="-228600" algn="l" defTabSz="449263" rtl="0" eaLnBrk="0" fontAlgn="base" hangingPunct="0">
      <a:spcBef>
        <a:spcPct val="0"/>
      </a:spcBef>
      <a:spcAft>
        <a:spcPct val="0"/>
      </a:spcAft>
      <a:buClr>
        <a:srgbClr val="000000"/>
      </a:buClr>
      <a:buSzPct val="100000"/>
      <a:buFont typeface="Times New Roman" pitchFamily="18" charset="0"/>
      <a:defRPr sz="2400" kern="1200">
        <a:solidFill>
          <a:schemeClr val="bg1"/>
        </a:solidFill>
        <a:latin typeface="Times New Roman" pitchFamily="18" charset="0"/>
        <a:ea typeface="+mn-ea"/>
        <a:cs typeface="+mn-cs"/>
      </a:defRPr>
    </a:lvl3pPr>
    <a:lvl4pPr marL="1600200" indent="-228600" algn="l" defTabSz="449263" rtl="0" eaLnBrk="0" fontAlgn="base" hangingPunct="0">
      <a:spcBef>
        <a:spcPct val="0"/>
      </a:spcBef>
      <a:spcAft>
        <a:spcPct val="0"/>
      </a:spcAft>
      <a:buClr>
        <a:srgbClr val="000000"/>
      </a:buClr>
      <a:buSzPct val="100000"/>
      <a:buFont typeface="Times New Roman" pitchFamily="18" charset="0"/>
      <a:defRPr sz="2400" kern="1200">
        <a:solidFill>
          <a:schemeClr val="bg1"/>
        </a:solidFill>
        <a:latin typeface="Times New Roman" pitchFamily="18" charset="0"/>
        <a:ea typeface="+mn-ea"/>
        <a:cs typeface="+mn-cs"/>
      </a:defRPr>
    </a:lvl4pPr>
    <a:lvl5pPr marL="2057400" indent="-228600" algn="l" defTabSz="449263" rtl="0" eaLnBrk="0" fontAlgn="base" hangingPunct="0">
      <a:spcBef>
        <a:spcPct val="0"/>
      </a:spcBef>
      <a:spcAft>
        <a:spcPct val="0"/>
      </a:spcAft>
      <a:buClr>
        <a:srgbClr val="000000"/>
      </a:buClr>
      <a:buSzPct val="100000"/>
      <a:buFont typeface="Times New Roman" pitchFamily="18" charset="0"/>
      <a:defRPr sz="2400" kern="1200">
        <a:solidFill>
          <a:schemeClr val="bg1"/>
        </a:solidFill>
        <a:latin typeface="Times New Roman" pitchFamily="18" charset="0"/>
        <a:ea typeface="+mn-ea"/>
        <a:cs typeface="+mn-cs"/>
      </a:defRPr>
    </a:lvl5pPr>
    <a:lvl6pPr marL="2286000" algn="l" defTabSz="914400" rtl="0" eaLnBrk="1" latinLnBrk="0" hangingPunct="1">
      <a:defRPr sz="2400" kern="1200">
        <a:solidFill>
          <a:schemeClr val="bg1"/>
        </a:solidFill>
        <a:latin typeface="Times New Roman" pitchFamily="18" charset="0"/>
        <a:ea typeface="+mn-ea"/>
        <a:cs typeface="+mn-cs"/>
      </a:defRPr>
    </a:lvl6pPr>
    <a:lvl7pPr marL="2743200" algn="l" defTabSz="914400" rtl="0" eaLnBrk="1" latinLnBrk="0" hangingPunct="1">
      <a:defRPr sz="2400" kern="1200">
        <a:solidFill>
          <a:schemeClr val="bg1"/>
        </a:solidFill>
        <a:latin typeface="Times New Roman" pitchFamily="18" charset="0"/>
        <a:ea typeface="+mn-ea"/>
        <a:cs typeface="+mn-cs"/>
      </a:defRPr>
    </a:lvl7pPr>
    <a:lvl8pPr marL="3200400" algn="l" defTabSz="914400" rtl="0" eaLnBrk="1" latinLnBrk="0" hangingPunct="1">
      <a:defRPr sz="2400" kern="1200">
        <a:solidFill>
          <a:schemeClr val="bg1"/>
        </a:solidFill>
        <a:latin typeface="Times New Roman" pitchFamily="18" charset="0"/>
        <a:ea typeface="+mn-ea"/>
        <a:cs typeface="+mn-cs"/>
      </a:defRPr>
    </a:lvl8pPr>
    <a:lvl9pPr marL="3657600" algn="l" defTabSz="914400" rtl="0" eaLnBrk="1" latinLnBrk="0" hangingPunct="1">
      <a:defRPr sz="2400" kern="1200">
        <a:solidFill>
          <a:schemeClr val="bg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AFE"/>
    <a:srgbClr val="04028F"/>
    <a:srgbClr val="CCECFF"/>
    <a:srgbClr val="66FF33"/>
    <a:srgbClr val="FFFF66"/>
    <a:srgbClr val="00FF00"/>
    <a:srgbClr val="009900"/>
    <a:srgbClr val="CC0099"/>
    <a:srgbClr val="FFCC00"/>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2881" autoAdjust="0"/>
  </p:normalViewPr>
  <p:slideViewPr>
    <p:cSldViewPr snapToGrid="0">
      <p:cViewPr varScale="1">
        <p:scale>
          <a:sx n="86" d="100"/>
          <a:sy n="86" d="100"/>
        </p:scale>
        <p:origin x="1262" y="48"/>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image" Target="../media/image43.emf"/><Relationship Id="rId5" Type="http://schemas.openxmlformats.org/officeDocument/2006/relationships/image" Target="../media/image47.emf"/><Relationship Id="rId4" Type="http://schemas.openxmlformats.org/officeDocument/2006/relationships/image" Target="../media/image46.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image" Target="../media/image121.wmf"/><Relationship Id="rId1" Type="http://schemas.openxmlformats.org/officeDocument/2006/relationships/image" Target="../media/image12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FFFFFF"/>
                </a:solidFill>
              </a:defRPr>
            </a:lvl1pPr>
          </a:lstStyle>
          <a:p>
            <a:pPr>
              <a:defRPr/>
            </a:pPr>
            <a:endParaRPr lang="en-GB" dirty="0"/>
          </a:p>
        </p:txBody>
      </p:sp>
      <p:sp>
        <p:nvSpPr>
          <p:cNvPr id="77827"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FFFFFF"/>
                </a:solidFill>
              </a:defRPr>
            </a:lvl1pPr>
          </a:lstStyle>
          <a:p>
            <a:pPr>
              <a:defRPr/>
            </a:pPr>
            <a:endParaRPr lang="en-GB" dirty="0"/>
          </a:p>
        </p:txBody>
      </p:sp>
      <p:sp>
        <p:nvSpPr>
          <p:cNvPr id="77828"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defRPr>
            </a:lvl1pPr>
          </a:lstStyle>
          <a:p>
            <a:pPr>
              <a:defRPr/>
            </a:pPr>
            <a:endParaRPr lang="en-GB" dirty="0"/>
          </a:p>
        </p:txBody>
      </p:sp>
      <p:sp>
        <p:nvSpPr>
          <p:cNvPr id="77829"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defRPr>
            </a:lvl1pPr>
          </a:lstStyle>
          <a:p>
            <a:pPr>
              <a:defRPr/>
            </a:pPr>
            <a:fld id="{9A3BCCD7-CF92-474E-9BEA-638005EA6DC1}" type="slidenum">
              <a:rPr lang="en-GB"/>
              <a:pPr>
                <a:defRPr/>
              </a:pPr>
              <a:t>‹N°›</a:t>
            </a:fld>
            <a:endParaRPr lang="en-GB" dirty="0"/>
          </a:p>
        </p:txBody>
      </p:sp>
    </p:spTree>
    <p:extLst>
      <p:ext uri="{BB962C8B-B14F-4D97-AF65-F5344CB8AC3E}">
        <p14:creationId xmlns:p14="http://schemas.microsoft.com/office/powerpoint/2010/main" val="38549859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7099300" cy="10234613"/>
          </a:xfrm>
          <a:prstGeom prst="roundRect">
            <a:avLst>
              <a:gd name="adj" fmla="val 19"/>
            </a:avLst>
          </a:prstGeom>
          <a:solidFill>
            <a:srgbClr val="FFFFFF"/>
          </a:solidFill>
          <a:ln w="9360">
            <a:noFill/>
            <a:miter lim="800000"/>
            <a:headEnd/>
            <a:tailEnd/>
          </a:ln>
          <a:effectLst/>
        </p:spPr>
        <p:txBody>
          <a:bodyPr wrap="none" anchor="ctr"/>
          <a:lstStyle/>
          <a:p>
            <a:pPr>
              <a:defRPr/>
            </a:pPr>
            <a:endParaRPr lang="en-GB" dirty="0"/>
          </a:p>
        </p:txBody>
      </p:sp>
      <p:sp>
        <p:nvSpPr>
          <p:cNvPr id="2050" name="AutoShape 2"/>
          <p:cNvSpPr>
            <a:spLocks noChangeArrowheads="1"/>
          </p:cNvSpPr>
          <p:nvPr/>
        </p:nvSpPr>
        <p:spPr bwMode="auto">
          <a:xfrm>
            <a:off x="0" y="0"/>
            <a:ext cx="7099300" cy="10234613"/>
          </a:xfrm>
          <a:prstGeom prst="roundRect">
            <a:avLst>
              <a:gd name="adj" fmla="val 19"/>
            </a:avLst>
          </a:prstGeom>
          <a:solidFill>
            <a:srgbClr val="FFFFFF"/>
          </a:solidFill>
          <a:ln w="9525">
            <a:noFill/>
            <a:round/>
            <a:headEnd/>
            <a:tailEnd/>
          </a:ln>
          <a:effectLst/>
        </p:spPr>
        <p:txBody>
          <a:bodyPr wrap="none" anchor="ctr"/>
          <a:lstStyle/>
          <a:p>
            <a:pPr>
              <a:defRPr/>
            </a:pPr>
            <a:endParaRPr lang="en-GB" dirty="0"/>
          </a:p>
        </p:txBody>
      </p:sp>
      <p:sp>
        <p:nvSpPr>
          <p:cNvPr id="2051" name="Rectangle 3"/>
          <p:cNvSpPr>
            <a:spLocks noGrp="1" noChangeArrowheads="1"/>
          </p:cNvSpPr>
          <p:nvPr>
            <p:ph type="body"/>
          </p:nvPr>
        </p:nvSpPr>
        <p:spPr bwMode="auto">
          <a:xfrm>
            <a:off x="946150" y="4862513"/>
            <a:ext cx="5203825" cy="4600575"/>
          </a:xfrm>
          <a:prstGeom prst="rect">
            <a:avLst/>
          </a:prstGeom>
          <a:noFill/>
          <a:ln w="9525">
            <a:noFill/>
            <a:round/>
            <a:headEnd/>
            <a:tailEnd/>
          </a:ln>
          <a:effectLst/>
        </p:spPr>
        <p:txBody>
          <a:bodyPr vert="horz" wrap="square" lIns="94680" tIns="46440" rIns="94680" bIns="46440" numCol="1" anchor="t" anchorCtr="0" compatLnSpc="1">
            <a:prstTxWarp prst="textNoShape">
              <a:avLst/>
            </a:prstTxWarp>
          </a:bodyPr>
          <a:lstStyle/>
          <a:p>
            <a:pPr lvl="0"/>
            <a:endParaRPr lang="en-US" noProof="0" smtClean="0"/>
          </a:p>
        </p:txBody>
      </p:sp>
      <p:sp>
        <p:nvSpPr>
          <p:cNvPr id="55301" name="Rectangle 4"/>
          <p:cNvSpPr>
            <a:spLocks noGrp="1" noRot="1" noChangeAspect="1" noChangeArrowheads="1"/>
          </p:cNvSpPr>
          <p:nvPr>
            <p:ph type="sldImg"/>
          </p:nvPr>
        </p:nvSpPr>
        <p:spPr bwMode="auto">
          <a:xfrm>
            <a:off x="1001713" y="774700"/>
            <a:ext cx="5094287" cy="3819525"/>
          </a:xfrm>
          <a:prstGeom prst="rect">
            <a:avLst/>
          </a:prstGeom>
          <a:noFill/>
          <a:ln w="12600">
            <a:solidFill>
              <a:srgbClr val="000000"/>
            </a:solidFill>
            <a:miter lim="800000"/>
            <a:headEnd/>
            <a:tailEnd/>
          </a:ln>
        </p:spPr>
      </p:sp>
    </p:spTree>
    <p:extLst>
      <p:ext uri="{BB962C8B-B14F-4D97-AF65-F5344CB8AC3E}">
        <p14:creationId xmlns:p14="http://schemas.microsoft.com/office/powerpoint/2010/main" val="2237532314"/>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ce réservé de l'image des diapositives 1"/>
          <p:cNvSpPr>
            <a:spLocks noGrp="1" noRot="1" noChangeAspect="1" noTextEdit="1"/>
          </p:cNvSpPr>
          <p:nvPr>
            <p:ph type="sldImg"/>
          </p:nvPr>
        </p:nvSpPr>
        <p:spPr>
          <a:ln/>
        </p:spPr>
      </p:sp>
      <p:sp>
        <p:nvSpPr>
          <p:cNvPr id="57347" name="Espace réservé des commentaires 2"/>
          <p:cNvSpPr>
            <a:spLocks noGrp="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2421390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 name="Shape 797"/>
          <p:cNvSpPr>
            <a:spLocks noGrp="1" noRot="1" noChangeAspect="1"/>
          </p:cNvSpPr>
          <p:nvPr>
            <p:ph type="sldImg"/>
          </p:nvPr>
        </p:nvSpPr>
        <p:spPr>
          <a:prstGeom prst="rect">
            <a:avLst/>
          </a:prstGeom>
        </p:spPr>
        <p:txBody>
          <a:bodyPr/>
          <a:lstStyle/>
          <a:p>
            <a:endParaRPr dirty="0"/>
          </a:p>
        </p:txBody>
      </p:sp>
      <p:sp>
        <p:nvSpPr>
          <p:cNvPr id="798" name="Shape 798"/>
          <p:cNvSpPr>
            <a:spLocks noGrp="1"/>
          </p:cNvSpPr>
          <p:nvPr>
            <p:ph type="body" sz="quarter" idx="1"/>
          </p:nvPr>
        </p:nvSpPr>
        <p:spPr>
          <a:prstGeom prst="rect">
            <a:avLst/>
          </a:prstGeom>
        </p:spPr>
        <p:txBody>
          <a:bodyPr/>
          <a:lstStyle>
            <a:lvl1pPr defTabSz="914400">
              <a:lnSpc>
                <a:spcPct val="100000"/>
              </a:lnSpc>
              <a:spcBef>
                <a:spcPts val="400"/>
              </a:spcBef>
              <a:defRPr sz="1200">
                <a:latin typeface="+mn-lt"/>
                <a:ea typeface="+mn-ea"/>
                <a:cs typeface="+mn-cs"/>
                <a:sym typeface="Times New Roman"/>
              </a:defRPr>
            </a:lvl1pPr>
          </a:lstStyle>
          <a:p>
            <a:r>
              <a:rPr dirty="0"/>
              <a:t>The experiments were performed in Oct to Dec of last year. This is the experimental setup. This is Grand Raiden, and at the target position, we have installed CAGRA which consists of 12 Ge clovers from Argonne national lab., Army research laboratory in US, Tohoku University, and Institute of Modern Physics in China. In addition, at forward angle, we installed LaBr3 detectors from Milano.</a:t>
            </a:r>
          </a:p>
        </p:txBody>
      </p:sp>
    </p:spTree>
    <p:extLst>
      <p:ext uri="{BB962C8B-B14F-4D97-AF65-F5344CB8AC3E}">
        <p14:creationId xmlns:p14="http://schemas.microsoft.com/office/powerpoint/2010/main" val="2997558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endParaRPr lang="de-DE" dirty="0"/>
          </a:p>
        </p:txBody>
      </p:sp>
      <p:sp>
        <p:nvSpPr>
          <p:cNvPr id="4" name="Foliennummernplatzhalter 3"/>
          <p:cNvSpPr>
            <a:spLocks noGrp="1"/>
          </p:cNvSpPr>
          <p:nvPr>
            <p:ph type="sldNum" sz="quarter" idx="10"/>
          </p:nvPr>
        </p:nvSpPr>
        <p:spPr>
          <a:xfrm>
            <a:off x="3849923" y="9435488"/>
            <a:ext cx="2944578" cy="495913"/>
          </a:xfrm>
          <a:prstGeom prst="rect">
            <a:avLst/>
          </a:prstGeom>
        </p:spPr>
        <p:txBody>
          <a:bodyPr/>
          <a:lstStyle/>
          <a:p>
            <a:fld id="{9AA39371-1704-4AF4-90BD-DFB3EDF9BF03}" type="slidenum">
              <a:rPr lang="de-DE" smtClean="0">
                <a:solidFill>
                  <a:srgbClr val="000000"/>
                </a:solidFill>
              </a:rPr>
              <a:pPr/>
              <a:t>40</a:t>
            </a:fld>
            <a:endParaRPr lang="de-DE" dirty="0">
              <a:solidFill>
                <a:srgbClr val="000000"/>
              </a:solidFill>
            </a:endParaRPr>
          </a:p>
        </p:txBody>
      </p:sp>
    </p:spTree>
    <p:extLst>
      <p:ext uri="{BB962C8B-B14F-4D97-AF65-F5344CB8AC3E}">
        <p14:creationId xmlns:p14="http://schemas.microsoft.com/office/powerpoint/2010/main" val="2667457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 name="Shape 1443"/>
          <p:cNvSpPr>
            <a:spLocks noGrp="1" noRot="1" noChangeAspect="1"/>
          </p:cNvSpPr>
          <p:nvPr>
            <p:ph type="sldImg"/>
          </p:nvPr>
        </p:nvSpPr>
        <p:spPr>
          <a:prstGeom prst="rect">
            <a:avLst/>
          </a:prstGeom>
        </p:spPr>
        <p:txBody>
          <a:bodyPr/>
          <a:lstStyle/>
          <a:p>
            <a:endParaRPr dirty="0"/>
          </a:p>
        </p:txBody>
      </p:sp>
      <p:sp>
        <p:nvSpPr>
          <p:cNvPr id="1444" name="Shape 1444"/>
          <p:cNvSpPr>
            <a:spLocks noGrp="1"/>
          </p:cNvSpPr>
          <p:nvPr>
            <p:ph type="body" sz="quarter" idx="1"/>
          </p:nvPr>
        </p:nvSpPr>
        <p:spPr>
          <a:prstGeom prst="rect">
            <a:avLst/>
          </a:prstGeom>
        </p:spPr>
        <p:txBody>
          <a:bodyPr/>
          <a:lstStyle/>
          <a:p>
            <a:pPr defTabSz="914400">
              <a:lnSpc>
                <a:spcPct val="100000"/>
              </a:lnSpc>
              <a:spcBef>
                <a:spcPts val="400"/>
              </a:spcBef>
              <a:defRPr sz="1200">
                <a:latin typeface="+mn-lt"/>
                <a:ea typeface="+mn-ea"/>
                <a:cs typeface="+mn-cs"/>
                <a:sym typeface="Times New Roman"/>
              </a:defRPr>
            </a:pPr>
            <a:r>
              <a:rPr dirty="0"/>
              <a:t>So finally, I would like to show you the collaborators. This is the first page of the list of collaborators.</a:t>
            </a:r>
          </a:p>
        </p:txBody>
      </p:sp>
    </p:spTree>
    <p:extLst>
      <p:ext uri="{BB962C8B-B14F-4D97-AF65-F5344CB8AC3E}">
        <p14:creationId xmlns:p14="http://schemas.microsoft.com/office/powerpoint/2010/main" val="980554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e l'image des diapositives 1"/>
          <p:cNvSpPr>
            <a:spLocks noGrp="1" noRot="1" noChangeAspect="1" noTextEdit="1"/>
          </p:cNvSpPr>
          <p:nvPr>
            <p:ph type="sldImg"/>
          </p:nvPr>
        </p:nvSpPr>
        <p:spPr>
          <a:ln/>
        </p:spPr>
      </p:sp>
      <p:sp>
        <p:nvSpPr>
          <p:cNvPr id="38915"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fr-FR" dirty="0" smtClean="0">
              <a:cs typeface="Arial" panose="020B0604020202020204" pitchFamily="34" charset="0"/>
            </a:endParaRPr>
          </a:p>
        </p:txBody>
      </p:sp>
      <p:sp>
        <p:nvSpPr>
          <p:cNvPr id="38916" name="Espace réservé du numéro de diapositive 3"/>
          <p:cNvSpPr>
            <a:spLocks noGrp="1"/>
          </p:cNvSpPr>
          <p:nvPr>
            <p:ph type="sldNum" sz="quarter" idx="5"/>
          </p:nvPr>
        </p:nvSpPr>
        <p:spPr>
          <a:xfrm>
            <a:off x="4144963" y="9121775"/>
            <a:ext cx="3170237" cy="4794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90575">
              <a:defRPr sz="1200">
                <a:solidFill>
                  <a:schemeClr val="tx1"/>
                </a:solidFill>
                <a:latin typeface="Comic Sans MS" panose="030F0702030302020204" pitchFamily="66" charset="0"/>
              </a:defRPr>
            </a:lvl1pPr>
            <a:lvl2pPr marL="742950" indent="-285750" defTabSz="790575">
              <a:defRPr sz="1200">
                <a:solidFill>
                  <a:schemeClr val="tx1"/>
                </a:solidFill>
                <a:latin typeface="Comic Sans MS" panose="030F0702030302020204" pitchFamily="66" charset="0"/>
              </a:defRPr>
            </a:lvl2pPr>
            <a:lvl3pPr marL="1143000" indent="-228600" defTabSz="790575">
              <a:defRPr sz="1200">
                <a:solidFill>
                  <a:schemeClr val="tx1"/>
                </a:solidFill>
                <a:latin typeface="Comic Sans MS" panose="030F0702030302020204" pitchFamily="66" charset="0"/>
              </a:defRPr>
            </a:lvl3pPr>
            <a:lvl4pPr marL="1600200" indent="-228600" defTabSz="790575">
              <a:defRPr sz="1200">
                <a:solidFill>
                  <a:schemeClr val="tx1"/>
                </a:solidFill>
                <a:latin typeface="Comic Sans MS" panose="030F0702030302020204" pitchFamily="66" charset="0"/>
              </a:defRPr>
            </a:lvl4pPr>
            <a:lvl5pPr marL="2057400" indent="-228600" defTabSz="790575">
              <a:defRPr sz="1200">
                <a:solidFill>
                  <a:schemeClr val="tx1"/>
                </a:solidFill>
                <a:latin typeface="Comic Sans MS" panose="030F0702030302020204" pitchFamily="66" charset="0"/>
              </a:defRPr>
            </a:lvl5pPr>
            <a:lvl6pPr marL="2514600" indent="-228600" defTabSz="790575" eaLnBrk="0" fontAlgn="base" hangingPunct="0">
              <a:spcBef>
                <a:spcPct val="0"/>
              </a:spcBef>
              <a:spcAft>
                <a:spcPct val="0"/>
              </a:spcAft>
              <a:defRPr sz="1200">
                <a:solidFill>
                  <a:schemeClr val="tx1"/>
                </a:solidFill>
                <a:latin typeface="Comic Sans MS" panose="030F0702030302020204" pitchFamily="66" charset="0"/>
              </a:defRPr>
            </a:lvl6pPr>
            <a:lvl7pPr marL="2971800" indent="-228600" defTabSz="790575" eaLnBrk="0" fontAlgn="base" hangingPunct="0">
              <a:spcBef>
                <a:spcPct val="0"/>
              </a:spcBef>
              <a:spcAft>
                <a:spcPct val="0"/>
              </a:spcAft>
              <a:defRPr sz="1200">
                <a:solidFill>
                  <a:schemeClr val="tx1"/>
                </a:solidFill>
                <a:latin typeface="Comic Sans MS" panose="030F0702030302020204" pitchFamily="66" charset="0"/>
              </a:defRPr>
            </a:lvl7pPr>
            <a:lvl8pPr marL="3429000" indent="-228600" defTabSz="790575" eaLnBrk="0" fontAlgn="base" hangingPunct="0">
              <a:spcBef>
                <a:spcPct val="0"/>
              </a:spcBef>
              <a:spcAft>
                <a:spcPct val="0"/>
              </a:spcAft>
              <a:defRPr sz="1200">
                <a:solidFill>
                  <a:schemeClr val="tx1"/>
                </a:solidFill>
                <a:latin typeface="Comic Sans MS" panose="030F0702030302020204" pitchFamily="66" charset="0"/>
              </a:defRPr>
            </a:lvl8pPr>
            <a:lvl9pPr marL="3886200" indent="-228600" defTabSz="790575" eaLnBrk="0" fontAlgn="base" hangingPunct="0">
              <a:spcBef>
                <a:spcPct val="0"/>
              </a:spcBef>
              <a:spcAft>
                <a:spcPct val="0"/>
              </a:spcAft>
              <a:defRPr sz="1200">
                <a:solidFill>
                  <a:schemeClr val="tx1"/>
                </a:solidFill>
                <a:latin typeface="Comic Sans MS" panose="030F0702030302020204" pitchFamily="66" charset="0"/>
              </a:defRPr>
            </a:lvl9pPr>
          </a:lstStyle>
          <a:p>
            <a:fld id="{C22B3915-736E-4482-8488-3FA822F88110}" type="slidenum">
              <a:rPr lang="fr-FR" altLang="fr-FR" sz="1000" smtClean="0">
                <a:latin typeface="Times New Roman" panose="02020603050405020304" pitchFamily="18" charset="0"/>
              </a:rPr>
              <a:pPr/>
              <a:t>51</a:t>
            </a:fld>
            <a:endParaRPr lang="fr-FR" altLang="fr-FR" sz="1000" dirty="0" smtClean="0">
              <a:latin typeface="Times New Roman" panose="02020603050405020304" pitchFamily="18" charset="0"/>
            </a:endParaRPr>
          </a:p>
        </p:txBody>
      </p:sp>
    </p:spTree>
    <p:extLst>
      <p:ext uri="{BB962C8B-B14F-4D97-AF65-F5344CB8AC3E}">
        <p14:creationId xmlns:p14="http://schemas.microsoft.com/office/powerpoint/2010/main" val="1283897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Espace réservé de l'image des diapositives 1"/>
          <p:cNvSpPr>
            <a:spLocks noGrp="1" noRot="1" noChangeAspect="1" noTextEdit="1"/>
          </p:cNvSpPr>
          <p:nvPr>
            <p:ph type="sldImg"/>
          </p:nvPr>
        </p:nvSpPr>
        <p:spPr>
          <a:ln/>
        </p:spPr>
      </p:sp>
      <p:sp>
        <p:nvSpPr>
          <p:cNvPr id="73731" name="Espace réservé des commentaires 2"/>
          <p:cNvSpPr>
            <a:spLocks noGrp="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681489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Espace réservé de l'image des diapositives 1"/>
          <p:cNvSpPr>
            <a:spLocks noGrp="1" noRot="1" noChangeAspect="1" noTextEdit="1"/>
          </p:cNvSpPr>
          <p:nvPr>
            <p:ph type="sldImg"/>
          </p:nvPr>
        </p:nvSpPr>
        <p:spPr>
          <a:ln/>
        </p:spPr>
      </p:sp>
      <p:sp>
        <p:nvSpPr>
          <p:cNvPr id="116739" name="Espace réservé des commentaires 2"/>
          <p:cNvSpPr>
            <a:spLocks noGrp="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534389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Espace réservé de l'image des diapositives 1"/>
          <p:cNvSpPr>
            <a:spLocks noGrp="1" noRot="1" noChangeAspect="1" noTextEdit="1"/>
          </p:cNvSpPr>
          <p:nvPr>
            <p:ph type="sldImg"/>
          </p:nvPr>
        </p:nvSpPr>
        <p:spPr>
          <a:ln/>
        </p:spPr>
      </p:sp>
      <p:sp>
        <p:nvSpPr>
          <p:cNvPr id="79875" name="Espace réservé des commentaires 2"/>
          <p:cNvSpPr>
            <a:spLocks noGrp="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1936493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ce réservé de l'image des diapositives 1"/>
          <p:cNvSpPr>
            <a:spLocks noGrp="1" noRot="1" noChangeAspect="1" noTextEdit="1"/>
          </p:cNvSpPr>
          <p:nvPr>
            <p:ph type="sldImg"/>
          </p:nvPr>
        </p:nvSpPr>
        <p:spPr>
          <a:ln/>
        </p:spPr>
      </p:sp>
      <p:sp>
        <p:nvSpPr>
          <p:cNvPr id="58371" name="Espace réservé des commentaires 2"/>
          <p:cNvSpPr>
            <a:spLocks noGrp="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1794170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ce réservé de l'image des diapositives 1"/>
          <p:cNvSpPr>
            <a:spLocks noGrp="1" noRot="1" noChangeAspect="1" noTextEdit="1"/>
          </p:cNvSpPr>
          <p:nvPr>
            <p:ph type="sldImg"/>
          </p:nvPr>
        </p:nvSpPr>
        <p:spPr>
          <a:ln/>
        </p:spPr>
      </p:sp>
      <p:sp>
        <p:nvSpPr>
          <p:cNvPr id="59395" name="Espace réservé des commentaires 2"/>
          <p:cNvSpPr>
            <a:spLocks noGrp="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3216292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xfrm>
            <a:off x="992188" y="768350"/>
            <a:ext cx="5114925" cy="3836988"/>
          </a:xfrm>
          <a:ln/>
        </p:spPr>
      </p:sp>
      <p:sp>
        <p:nvSpPr>
          <p:cNvPr id="108547" name="Rectangle 3"/>
          <p:cNvSpPr>
            <a:spLocks noGrp="1" noChangeArrowheads="1"/>
          </p:cNvSpPr>
          <p:nvPr>
            <p:ph type="body" idx="1"/>
          </p:nvPr>
        </p:nvSpPr>
        <p:spPr>
          <a:xfrm>
            <a:off x="709613" y="4860925"/>
            <a:ext cx="5680075" cy="4605338"/>
          </a:xfrm>
          <a:noFill/>
          <a:ln/>
        </p:spPr>
        <p:txBody>
          <a:bodyPr/>
          <a:lstStyle/>
          <a:p>
            <a:endParaRPr lang="nl-NL" dirty="0" smtClean="0"/>
          </a:p>
        </p:txBody>
      </p:sp>
    </p:spTree>
    <p:extLst>
      <p:ext uri="{BB962C8B-B14F-4D97-AF65-F5344CB8AC3E}">
        <p14:creationId xmlns:p14="http://schemas.microsoft.com/office/powerpoint/2010/main" val="3469131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Espace réservé de l'image des diapositives 1"/>
          <p:cNvSpPr>
            <a:spLocks noGrp="1" noRot="1" noChangeAspect="1" noTextEdit="1"/>
          </p:cNvSpPr>
          <p:nvPr>
            <p:ph type="sldImg"/>
          </p:nvPr>
        </p:nvSpPr>
        <p:spPr>
          <a:ln/>
        </p:spPr>
      </p:sp>
      <p:sp>
        <p:nvSpPr>
          <p:cNvPr id="75779" name="Espace réservé des commentaires 2"/>
          <p:cNvSpPr>
            <a:spLocks noGrp="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2729766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xfrm>
            <a:off x="992188" y="768350"/>
            <a:ext cx="5114925" cy="3836988"/>
          </a:xfrm>
          <a:ln/>
        </p:spPr>
      </p:sp>
      <p:sp>
        <p:nvSpPr>
          <p:cNvPr id="72707" name="Rectangle 3"/>
          <p:cNvSpPr>
            <a:spLocks noGrp="1" noChangeArrowheads="1"/>
          </p:cNvSpPr>
          <p:nvPr>
            <p:ph type="body" idx="1"/>
          </p:nvPr>
        </p:nvSpPr>
        <p:spPr>
          <a:xfrm>
            <a:off x="709613" y="4860925"/>
            <a:ext cx="5680075" cy="4605338"/>
          </a:xfrm>
          <a:noFill/>
          <a:ln/>
        </p:spPr>
        <p:txBody>
          <a:bodyPr/>
          <a:lstStyle/>
          <a:p>
            <a:endParaRPr lang="nl-NL" dirty="0" smtClean="0"/>
          </a:p>
        </p:txBody>
      </p:sp>
    </p:spTree>
    <p:extLst>
      <p:ext uri="{BB962C8B-B14F-4D97-AF65-F5344CB8AC3E}">
        <p14:creationId xmlns:p14="http://schemas.microsoft.com/office/powerpoint/2010/main" val="3367834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Espace réservé de l'image des diapositives 1"/>
          <p:cNvSpPr>
            <a:spLocks noGrp="1" noRot="1" noChangeAspect="1" noTextEdit="1"/>
          </p:cNvSpPr>
          <p:nvPr>
            <p:ph type="sldImg"/>
          </p:nvPr>
        </p:nvSpPr>
        <p:spPr>
          <a:ln/>
        </p:spPr>
      </p:sp>
      <p:sp>
        <p:nvSpPr>
          <p:cNvPr id="139267" name="Espace réservé des commentaires 2"/>
          <p:cNvSpPr>
            <a:spLocks noGrp="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3138768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xfrm>
            <a:off x="5913438" y="8685213"/>
            <a:ext cx="941387" cy="455612"/>
          </a:xfrm>
          <a:prstGeom prst="rect">
            <a:avLst/>
          </a:prstGeom>
          <a:ln>
            <a:miter lim="800000"/>
            <a:headEnd/>
            <a:tailEnd/>
          </a:ln>
        </p:spPr>
        <p:txBody>
          <a:bodyPr wrap="square" numCol="1" anchorCtr="0" compatLnSpc="1">
            <a:prstTxWarp prst="textNoShape">
              <a:avLst/>
            </a:prstTxWarp>
          </a:bodyPr>
          <a:lstStyle/>
          <a:p>
            <a:pPr fontAlgn="base">
              <a:spcBef>
                <a:spcPct val="0"/>
              </a:spcBef>
              <a:spcAft>
                <a:spcPct val="0"/>
              </a:spcAft>
              <a:defRPr/>
            </a:pPr>
            <a:fld id="{5113163B-163F-4DF7-B7BF-1F17D5BE2FCF}" type="slidenum">
              <a:rPr lang="de-DE"/>
              <a:pPr fontAlgn="base">
                <a:spcBef>
                  <a:spcPct val="0"/>
                </a:spcBef>
                <a:spcAft>
                  <a:spcPct val="0"/>
                </a:spcAft>
                <a:defRPr/>
              </a:pPr>
              <a:t>24</a:t>
            </a:fld>
            <a:endParaRPr lang="de-DE" dirty="0"/>
          </a:p>
        </p:txBody>
      </p:sp>
      <p:sp>
        <p:nvSpPr>
          <p:cNvPr id="24579" name="Rectangle 2"/>
          <p:cNvSpPr>
            <a:spLocks noGrp="1" noRot="1" noChangeAspect="1" noChangeArrowheads="1" noTextEdit="1"/>
          </p:cNvSpPr>
          <p:nvPr>
            <p:ph type="sldImg"/>
          </p:nvPr>
        </p:nvSpPr>
        <p:spPr bwMode="auto">
          <a:xfrm>
            <a:off x="1192213" y="706438"/>
            <a:ext cx="4524375" cy="3394075"/>
          </a:xfrm>
          <a:noFill/>
          <a:ln>
            <a:solidFill>
              <a:srgbClr val="000000"/>
            </a:solidFill>
            <a:miter lim="800000"/>
            <a:headEnd/>
            <a:tailEnd/>
          </a:ln>
        </p:spPr>
      </p:sp>
      <p:sp>
        <p:nvSpPr>
          <p:cNvPr id="24580" name="Rectangle 3"/>
          <p:cNvSpPr>
            <a:spLocks noGrp="1" noChangeArrowheads="1"/>
          </p:cNvSpPr>
          <p:nvPr>
            <p:ph type="body" idx="1"/>
          </p:nvPr>
        </p:nvSpPr>
        <p:spPr bwMode="auto">
          <a:xfrm>
            <a:off x="932141" y="4311746"/>
            <a:ext cx="5044327" cy="255868"/>
          </a:xfrm>
          <a:noFill/>
        </p:spPr>
        <p:txBody>
          <a:bodyPr wrap="square" numCol="1" anchor="t" anchorCtr="0" compatLnSpc="1">
            <a:prstTxWarp prst="textNoShape">
              <a:avLst/>
            </a:prstTxWarp>
          </a:bodyPr>
          <a:lstStyle/>
          <a:p>
            <a:pPr>
              <a:spcBef>
                <a:spcPct val="0"/>
              </a:spcBef>
            </a:pPr>
            <a:endParaRPr lang="en-US" dirty="0" smtClean="0"/>
          </a:p>
        </p:txBody>
      </p:sp>
    </p:spTree>
    <p:extLst>
      <p:ext uri="{BB962C8B-B14F-4D97-AF65-F5344CB8AC3E}">
        <p14:creationId xmlns:p14="http://schemas.microsoft.com/office/powerpoint/2010/main" val="2046364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Espace réservé de l'image des diapositives 1"/>
          <p:cNvSpPr>
            <a:spLocks noGrp="1" noRot="1" noChangeAspect="1" noTextEdit="1"/>
          </p:cNvSpPr>
          <p:nvPr>
            <p:ph type="sldImg"/>
          </p:nvPr>
        </p:nvSpPr>
        <p:spPr>
          <a:ln/>
        </p:spPr>
      </p:sp>
      <p:sp>
        <p:nvSpPr>
          <p:cNvPr id="145411" name="Espace réservé des commentaires 2"/>
          <p:cNvSpPr>
            <a:spLocks noGrp="1"/>
          </p:cNvSpPr>
          <p:nvPr>
            <p:ph type="body" idx="1"/>
          </p:nvPr>
        </p:nvSpPr>
        <p:spPr>
          <a:noFill/>
          <a:ln/>
        </p:spPr>
        <p:txBody>
          <a:bodyPr/>
          <a:lstStyle/>
          <a:p>
            <a:endParaRPr lang="en-US" dirty="0" smtClean="0">
              <a:cs typeface="Arial" pitchFamily="34" charset="0"/>
            </a:endParaRPr>
          </a:p>
        </p:txBody>
      </p:sp>
    </p:spTree>
    <p:extLst>
      <p:ext uri="{BB962C8B-B14F-4D97-AF65-F5344CB8AC3E}">
        <p14:creationId xmlns:p14="http://schemas.microsoft.com/office/powerpoint/2010/main" val="135901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fr-FR" smtClean="0"/>
              <a:t>Cliquez pour modifier le style du titre</a:t>
            </a:r>
            <a:endParaRPr lang="en-GB"/>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en-GB"/>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a:prstGeom prst="rect">
            <a:avLst/>
          </a:prstGeom>
        </p:spPr>
        <p:txBody>
          <a:bodyPr vert="eaVert"/>
          <a:lstStyle/>
          <a:p>
            <a:r>
              <a:rPr lang="fr-FR" smtClean="0"/>
              <a:t>Cliquez pour modifier le style du titre</a:t>
            </a:r>
            <a:endParaRPr lang="en-GB"/>
          </a:p>
        </p:txBody>
      </p:sp>
      <p:sp>
        <p:nvSpPr>
          <p:cNvPr id="3" name="Espace réservé du texte vertical 2"/>
          <p:cNvSpPr>
            <a:spLocks noGrp="1"/>
          </p:cNvSpPr>
          <p:nvPr>
            <p:ph type="body" orient="vert" idx="1"/>
          </p:nvPr>
        </p:nvSpPr>
        <p:spPr>
          <a:xfrm>
            <a:off x="457200" y="274638"/>
            <a:ext cx="6019800" cy="5851525"/>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en-GB"/>
          </a:p>
        </p:txBody>
      </p:sp>
      <p:sp>
        <p:nvSpPr>
          <p:cNvPr id="3" name="Espace réservé du tableau 2"/>
          <p:cNvSpPr>
            <a:spLocks noGrp="1"/>
          </p:cNvSpPr>
          <p:nvPr>
            <p:ph type="tbl" idx="1"/>
          </p:nvPr>
        </p:nvSpPr>
        <p:spPr>
          <a:xfrm>
            <a:off x="457200" y="1600200"/>
            <a:ext cx="8229600" cy="4525963"/>
          </a:xfrm>
          <a:prstGeom prst="rect">
            <a:avLst/>
          </a:prstGeom>
        </p:spPr>
        <p:txBody>
          <a:bodyPr/>
          <a:lstStyle/>
          <a:p>
            <a:pPr lvl="0"/>
            <a:endParaRPr lang="en-GB" noProof="0" dirty="0" smtClean="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38"/>
            <a:ext cx="8229600" cy="5851525"/>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1_Diapositive de titre">
    <p:spTree>
      <p:nvGrpSpPr>
        <p:cNvPr id="1" name=""/>
        <p:cNvGrpSpPr/>
        <p:nvPr/>
      </p:nvGrpSpPr>
      <p:grpSpPr>
        <a:xfrm>
          <a:off x="0" y="0"/>
          <a:ext cx="0" cy="0"/>
          <a:chOff x="0" y="0"/>
          <a:chExt cx="0" cy="0"/>
        </a:xfrm>
      </p:grpSpPr>
      <p:pic>
        <p:nvPicPr>
          <p:cNvPr id="2" name="Picture 9" descr="GSI"/>
          <p:cNvPicPr>
            <a:picLocks noChangeAspect="1" noChangeArrowheads="1"/>
          </p:cNvPicPr>
          <p:nvPr userDrawn="1"/>
        </p:nvPicPr>
        <p:blipFill>
          <a:blip r:embed="rId2" cstate="print"/>
          <a:srcRect/>
          <a:stretch>
            <a:fillRect/>
          </a:stretch>
        </p:blipFill>
        <p:spPr bwMode="auto">
          <a:xfrm>
            <a:off x="6078538" y="6426200"/>
            <a:ext cx="1219200" cy="390525"/>
          </a:xfrm>
          <a:prstGeom prst="rect">
            <a:avLst/>
          </a:prstGeom>
          <a:noFill/>
          <a:ln w="9525">
            <a:noFill/>
            <a:miter lim="800000"/>
            <a:headEnd/>
            <a:tailEnd/>
          </a:ln>
        </p:spPr>
      </p:pic>
      <p:sp>
        <p:nvSpPr>
          <p:cNvPr id="3" name="Freeform 10"/>
          <p:cNvSpPr>
            <a:spLocks/>
          </p:cNvSpPr>
          <p:nvPr userDrawn="1"/>
        </p:nvSpPr>
        <p:spPr bwMode="auto">
          <a:xfrm>
            <a:off x="819150" y="6324600"/>
            <a:ext cx="7486650" cy="1588"/>
          </a:xfrm>
          <a:custGeom>
            <a:avLst/>
            <a:gdLst/>
            <a:ahLst/>
            <a:cxnLst>
              <a:cxn ang="0">
                <a:pos x="0" y="0"/>
              </a:cxn>
              <a:cxn ang="0">
                <a:pos x="4716" y="0"/>
              </a:cxn>
            </a:cxnLst>
            <a:rect l="0" t="0" r="r" b="b"/>
            <a:pathLst>
              <a:path w="4716" h="1">
                <a:moveTo>
                  <a:pt x="0" y="0"/>
                </a:moveTo>
                <a:lnTo>
                  <a:pt x="4716" y="0"/>
                </a:lnTo>
              </a:path>
            </a:pathLst>
          </a:custGeom>
          <a:noFill/>
          <a:ln w="12700" cap="flat" cmpd="sng">
            <a:solidFill>
              <a:schemeClr val="tx1"/>
            </a:solidFill>
            <a:prstDash val="solid"/>
            <a:round/>
            <a:headEnd type="none" w="med" len="med"/>
            <a:tailEnd type="none" w="med" len="med"/>
          </a:ln>
          <a:effectLst/>
        </p:spPr>
        <p:txBody>
          <a:bodyPr wrap="none" anchor="ctr"/>
          <a:lstStyle/>
          <a:p>
            <a:pPr>
              <a:defRPr/>
            </a:pPr>
            <a:endParaRPr lang="en-US" dirty="0"/>
          </a:p>
        </p:txBody>
      </p:sp>
      <p:pic>
        <p:nvPicPr>
          <p:cNvPr id="4" name="Picture 12" descr="RUGR_logoEN_rood_RGB"/>
          <p:cNvPicPr>
            <a:picLocks noChangeAspect="1" noChangeArrowheads="1"/>
          </p:cNvPicPr>
          <p:nvPr userDrawn="1"/>
        </p:nvPicPr>
        <p:blipFill>
          <a:blip r:embed="rId3" cstate="print"/>
          <a:srcRect/>
          <a:stretch>
            <a:fillRect/>
          </a:stretch>
        </p:blipFill>
        <p:spPr bwMode="auto">
          <a:xfrm>
            <a:off x="7391400" y="6375400"/>
            <a:ext cx="1752600" cy="482600"/>
          </a:xfrm>
          <a:prstGeom prst="rect">
            <a:avLst/>
          </a:prstGeom>
          <a:noFill/>
          <a:ln w="9525">
            <a:noFill/>
            <a:miter lim="800000"/>
            <a:headEnd/>
            <a:tailEnd/>
          </a:ln>
        </p:spPr>
      </p:pic>
      <p:pic>
        <p:nvPicPr>
          <p:cNvPr id="5" name="Picture 11" descr="KVI_logo_klein_rgb_color"/>
          <p:cNvPicPr>
            <a:picLocks noChangeAspect="1" noChangeArrowheads="1"/>
          </p:cNvPicPr>
          <p:nvPr userDrawn="1"/>
        </p:nvPicPr>
        <p:blipFill>
          <a:blip r:embed="rId4" cstate="print"/>
          <a:srcRect/>
          <a:stretch>
            <a:fillRect/>
          </a:stretch>
        </p:blipFill>
        <p:spPr bwMode="auto">
          <a:xfrm>
            <a:off x="0" y="6367463"/>
            <a:ext cx="1295400" cy="490537"/>
          </a:xfrm>
          <a:prstGeom prst="rect">
            <a:avLst/>
          </a:prstGeom>
          <a:noFill/>
          <a:ln w="9525">
            <a:noFill/>
            <a:miter lim="800000"/>
            <a:headEnd/>
            <a:tailEnd/>
          </a:ln>
        </p:spPr>
      </p:pic>
      <p:sp>
        <p:nvSpPr>
          <p:cNvPr id="7" name="Rectangle 10"/>
          <p:cNvSpPr>
            <a:spLocks noGrp="1" noChangeArrowheads="1"/>
          </p:cNvSpPr>
          <p:nvPr>
            <p:ph type="sldNum" sz="quarter" idx="11"/>
          </p:nvPr>
        </p:nvSpPr>
        <p:spPr bwMode="auto">
          <a:xfrm>
            <a:off x="5048250" y="6572250"/>
            <a:ext cx="927100" cy="2857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a:defRPr/>
            </a:pPr>
            <a:fld id="{8DA8CC18-5E08-49F1-907B-2EA48D52935C}" type="slidenum">
              <a:rPr lang="en-GB"/>
              <a:pPr>
                <a:defRPr/>
              </a:pPr>
              <a:t>‹N°›</a:t>
            </a:fld>
            <a:endParaRPr lang="en-GB" dirty="0"/>
          </a:p>
        </p:txBody>
      </p:sp>
    </p:spTree>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pic>
        <p:nvPicPr>
          <p:cNvPr id="319" name="Object 4" descr="Object 4"/>
          <p:cNvPicPr>
            <a:picLocks noChangeAspect="1"/>
          </p:cNvPicPr>
          <p:nvPr/>
        </p:nvPicPr>
        <p:blipFill>
          <a:blip r:embed="rId2">
            <a:extLst/>
          </a:blip>
          <a:stretch>
            <a:fillRect/>
          </a:stretch>
        </p:blipFill>
        <p:spPr>
          <a:xfrm>
            <a:off x="2133600" y="3252787"/>
            <a:ext cx="4876800" cy="352426"/>
          </a:xfrm>
          <a:prstGeom prst="rect">
            <a:avLst/>
          </a:prstGeom>
          <a:ln w="12700">
            <a:miter lim="400000"/>
          </a:ln>
        </p:spPr>
      </p:pic>
      <p:sp>
        <p:nvSpPr>
          <p:cNvPr id="320" name="Text Box 24"/>
          <p:cNvSpPr txBox="1"/>
          <p:nvPr/>
        </p:nvSpPr>
        <p:spPr>
          <a:xfrm>
            <a:off x="2422525" y="4838700"/>
            <a:ext cx="161290" cy="3484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800">
                <a:uFillTx/>
              </a:defRPr>
            </a:lvl1pPr>
          </a:lstStyle>
          <a:p>
            <a:r>
              <a:rPr dirty="0"/>
              <a:t> </a:t>
            </a:r>
          </a:p>
        </p:txBody>
      </p:sp>
      <p:sp>
        <p:nvSpPr>
          <p:cNvPr id="321" name="スライド番号"/>
          <p:cNvSpPr txBox="1">
            <a:spLocks noGrp="1"/>
          </p:cNvSpPr>
          <p:nvPr>
            <p:ph type="sldNum" sz="quarter" idx="2"/>
          </p:nvPr>
        </p:nvSpPr>
        <p:spPr>
          <a:xfrm>
            <a:off x="8677206" y="6488667"/>
            <a:ext cx="358413" cy="350663"/>
          </a:xfrm>
          <a:prstGeom prst="rect">
            <a:avLst/>
          </a:prstGeom>
        </p:spPr>
        <p:txBody>
          <a:bodyPr wrap="none"/>
          <a:lstStyle>
            <a:lvl1pPr algn="l">
              <a:defRPr sz="1800">
                <a:uFillTx/>
                <a:latin typeface="Arial"/>
                <a:ea typeface="Arial"/>
                <a:cs typeface="Arial"/>
                <a:sym typeface="Arial"/>
              </a:defRPr>
            </a:lvl1pPr>
          </a:lstStyle>
          <a:p>
            <a:fld id="{86CB4B4D-7CA3-9044-876B-883B54F8677D}" type="slidenum">
              <a:t>‹N°›</a:t>
            </a:fld>
            <a:endParaRPr dirty="0"/>
          </a:p>
        </p:txBody>
      </p:sp>
    </p:spTree>
    <p:extLst>
      <p:ext uri="{BB962C8B-B14F-4D97-AF65-F5344CB8AC3E}">
        <p14:creationId xmlns:p14="http://schemas.microsoft.com/office/powerpoint/2010/main" val="2799773119"/>
      </p:ext>
    </p:extLst>
  </p:cSld>
  <p:clrMapOvr>
    <a:masterClrMapping/>
  </p:clrMapOvr>
  <p:transition spd="med"/>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Präsentations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27052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Präsentationsfoli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953250" y="6403055"/>
            <a:ext cx="2057400" cy="365125"/>
          </a:xfrm>
        </p:spPr>
        <p:txBody>
          <a:bodyPr/>
          <a:lstStyle>
            <a:lvl1pPr>
              <a:defRPr sz="2000"/>
            </a:lvl1pPr>
          </a:lstStyle>
          <a:p>
            <a:pPr defTabSz="914400" eaLnBrk="1" hangingPunct="1">
              <a:buClrTx/>
              <a:buSzTx/>
              <a:buFont typeface="Wingdings" panose="05000000000000000000" pitchFamily="2" charset="2"/>
              <a:buNone/>
            </a:pPr>
            <a:fld id="{444AF9D8-B28E-4D7F-8CD6-68DD830A50D0}" type="slidenum">
              <a:rPr lang="de-DE" smtClean="0">
                <a:solidFill>
                  <a:srgbClr val="000000"/>
                </a:solidFill>
              </a:rPr>
              <a:pPr defTabSz="914400" eaLnBrk="1" hangingPunct="1">
                <a:buClrTx/>
                <a:buSzTx/>
                <a:buFont typeface="Wingdings" panose="05000000000000000000" pitchFamily="2" charset="2"/>
                <a:buNone/>
              </a:pPr>
              <a:t>‹N°›</a:t>
            </a:fld>
            <a:endParaRPr lang="de-DE" dirty="0">
              <a:solidFill>
                <a:srgbClr val="000000"/>
              </a:solidFill>
            </a:endParaRPr>
          </a:p>
        </p:txBody>
      </p:sp>
    </p:spTree>
    <p:extLst>
      <p:ext uri="{BB962C8B-B14F-4D97-AF65-F5344CB8AC3E}">
        <p14:creationId xmlns:p14="http://schemas.microsoft.com/office/powerpoint/2010/main" val="187714894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Präsentationsfoli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953250" y="6403055"/>
            <a:ext cx="2057400" cy="365125"/>
          </a:xfrm>
        </p:spPr>
        <p:txBody>
          <a:bodyPr/>
          <a:lstStyle>
            <a:lvl1pPr>
              <a:defRPr sz="2000"/>
            </a:lvl1pPr>
          </a:lstStyle>
          <a:p>
            <a:pPr defTabSz="914400" eaLnBrk="1" hangingPunct="1">
              <a:buClrTx/>
              <a:buSzTx/>
              <a:buFont typeface="Wingdings" panose="05000000000000000000" pitchFamily="2" charset="2"/>
              <a:buNone/>
            </a:pPr>
            <a:fld id="{444AF9D8-B28E-4D7F-8CD6-68DD830A50D0}" type="slidenum">
              <a:rPr lang="de-DE" smtClean="0">
                <a:solidFill>
                  <a:srgbClr val="000000"/>
                </a:solidFill>
              </a:rPr>
              <a:pPr defTabSz="914400" eaLnBrk="1" hangingPunct="1">
                <a:buClrTx/>
                <a:buSzTx/>
                <a:buFont typeface="Wingdings" panose="05000000000000000000" pitchFamily="2" charset="2"/>
                <a:buNone/>
              </a:pPr>
              <a:t>‹N°›</a:t>
            </a:fld>
            <a:endParaRPr lang="de-DE" dirty="0">
              <a:solidFill>
                <a:srgbClr val="000000"/>
              </a:solidFill>
            </a:endParaRPr>
          </a:p>
        </p:txBody>
      </p:sp>
    </p:spTree>
    <p:extLst>
      <p:ext uri="{BB962C8B-B14F-4D97-AF65-F5344CB8AC3E}">
        <p14:creationId xmlns:p14="http://schemas.microsoft.com/office/powerpoint/2010/main" val="196774175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en-GB"/>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smtClean="0"/>
              <a:t>Cliquez pour modifier le style du titre</a:t>
            </a:r>
            <a:endParaRPr lang="en-GB"/>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en-GB"/>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smtClean="0"/>
              <a:t>Cliquez pour modifier le style du titre</a:t>
            </a:r>
            <a:endParaRPr lang="en-GB"/>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nchor="b"/>
          <a:lstStyle>
            <a:lvl1pPr algn="l">
              <a:defRPr sz="2000" b="1"/>
            </a:lvl1pPr>
          </a:lstStyle>
          <a:p>
            <a:r>
              <a:rPr lang="fr-FR" dirty="0" smtClean="0"/>
              <a:t>Cliquez pour modifier le style du titre</a:t>
            </a:r>
            <a:endParaRPr lang="en-GB" dirty="0"/>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GB" dirty="0"/>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dirty="0" smtClean="0"/>
              <a:t>Cliquez pour modifier le style du titre</a:t>
            </a:r>
            <a:endParaRPr lang="en-GB" dirty="0"/>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 name="Freeform 10"/>
          <p:cNvSpPr>
            <a:spLocks/>
          </p:cNvSpPr>
          <p:nvPr userDrawn="1"/>
        </p:nvSpPr>
        <p:spPr bwMode="auto">
          <a:xfrm>
            <a:off x="819150" y="6324600"/>
            <a:ext cx="7486650" cy="1588"/>
          </a:xfrm>
          <a:custGeom>
            <a:avLst/>
            <a:gdLst/>
            <a:ahLst/>
            <a:cxnLst>
              <a:cxn ang="0">
                <a:pos x="0" y="0"/>
              </a:cxn>
              <a:cxn ang="0">
                <a:pos x="4716" y="0"/>
              </a:cxn>
            </a:cxnLst>
            <a:rect l="0" t="0" r="r" b="b"/>
            <a:pathLst>
              <a:path w="4716" h="1">
                <a:moveTo>
                  <a:pt x="0" y="0"/>
                </a:moveTo>
                <a:lnTo>
                  <a:pt x="4716" y="0"/>
                </a:lnTo>
              </a:path>
            </a:pathLst>
          </a:custGeom>
          <a:noFill/>
          <a:ln w="12700" cap="flat" cmpd="sng">
            <a:solidFill>
              <a:schemeClr val="tx1"/>
            </a:solidFill>
            <a:prstDash val="solid"/>
            <a:round/>
            <a:headEnd type="none" w="med" len="med"/>
            <a:tailEnd type="none" w="med" len="med"/>
          </a:ln>
          <a:effectLst/>
        </p:spPr>
        <p:txBody>
          <a:bodyPr wrap="none" anchor="ctr"/>
          <a:lstStyle/>
          <a:p>
            <a:pPr>
              <a:defRPr/>
            </a:pPr>
            <a:endParaRPr lang="en-US" dirty="0"/>
          </a:p>
        </p:txBody>
      </p:sp>
      <p:pic>
        <p:nvPicPr>
          <p:cNvPr id="9" name="Picture 12" descr="RUGR_logoEN_rood_RGB"/>
          <p:cNvPicPr>
            <a:picLocks noChangeAspect="1" noChangeArrowheads="1"/>
          </p:cNvPicPr>
          <p:nvPr userDrawn="1"/>
        </p:nvPicPr>
        <p:blipFill>
          <a:blip r:embed="rId20" cstate="print"/>
          <a:srcRect/>
          <a:stretch>
            <a:fillRect/>
          </a:stretch>
        </p:blipFill>
        <p:spPr bwMode="auto">
          <a:xfrm>
            <a:off x="7349065" y="6375400"/>
            <a:ext cx="1752600" cy="482600"/>
          </a:xfrm>
          <a:prstGeom prst="rect">
            <a:avLst/>
          </a:prstGeom>
          <a:noFill/>
          <a:ln w="9525">
            <a:noFill/>
            <a:miter lim="800000"/>
            <a:headEnd/>
            <a:tailEnd/>
          </a:ln>
        </p:spPr>
      </p:pic>
      <p:pic>
        <p:nvPicPr>
          <p:cNvPr id="10" name="Picture 11" descr="KVI_logo_klein_rgb_color"/>
          <p:cNvPicPr>
            <a:picLocks noChangeAspect="1" noChangeArrowheads="1"/>
          </p:cNvPicPr>
          <p:nvPr userDrawn="1"/>
        </p:nvPicPr>
        <p:blipFill>
          <a:blip r:embed="rId21" cstate="print"/>
          <a:srcRect/>
          <a:stretch>
            <a:fillRect/>
          </a:stretch>
        </p:blipFill>
        <p:spPr bwMode="auto">
          <a:xfrm>
            <a:off x="25401" y="6367463"/>
            <a:ext cx="1295400" cy="490537"/>
          </a:xfrm>
          <a:prstGeom prst="rect">
            <a:avLst/>
          </a:prstGeom>
          <a:noFill/>
          <a:ln w="9525">
            <a:noFill/>
            <a:miter lim="800000"/>
            <a:headEnd/>
            <a:tailEnd/>
          </a:ln>
        </p:spPr>
      </p:pic>
      <p:sp>
        <p:nvSpPr>
          <p:cNvPr id="11" name="Rectangle 13"/>
          <p:cNvSpPr>
            <a:spLocks noChangeArrowheads="1"/>
          </p:cNvSpPr>
          <p:nvPr userDrawn="1"/>
        </p:nvSpPr>
        <p:spPr bwMode="auto">
          <a:xfrm>
            <a:off x="6554263" y="6356349"/>
            <a:ext cx="631825" cy="476250"/>
          </a:xfrm>
          <a:prstGeom prst="rect">
            <a:avLst/>
          </a:prstGeom>
          <a:noFill/>
          <a:ln w="9525">
            <a:noFill/>
            <a:miter lim="800000"/>
            <a:headEnd/>
            <a:tailEnd/>
          </a:ln>
          <a:effectLst/>
        </p:spPr>
        <p:txBody>
          <a:bodyPr anchor="b"/>
          <a:lstStyle/>
          <a:p>
            <a:pPr algn="r" eaLnBrk="1" hangingPunct="1">
              <a:buClrTx/>
              <a:buSzTx/>
              <a:buFontTx/>
              <a:buNone/>
              <a:defRPr/>
            </a:pPr>
            <a:endParaRPr lang="en-US" sz="1400" dirty="0" smtClean="0">
              <a:solidFill>
                <a:schemeClr val="tx1"/>
              </a:solidFill>
              <a:effectLst>
                <a:outerShdw blurRad="38100" dist="38100" dir="2700000" algn="tl">
                  <a:srgbClr val="C0C0C0"/>
                </a:outerShdw>
              </a:effectLst>
              <a:latin typeface="Arial" charset="0"/>
            </a:endParaRPr>
          </a:p>
          <a:p>
            <a:pPr algn="r" eaLnBrk="1" hangingPunct="1">
              <a:buClrTx/>
              <a:buSzTx/>
              <a:buFontTx/>
              <a:buNone/>
              <a:defRPr/>
            </a:pPr>
            <a:endParaRPr lang="en-US" sz="1400" dirty="0" smtClean="0">
              <a:solidFill>
                <a:schemeClr val="tx1"/>
              </a:solidFill>
              <a:effectLst>
                <a:outerShdw blurRad="38100" dist="38100" dir="2700000" algn="tl">
                  <a:srgbClr val="C0C0C0"/>
                </a:outerShdw>
              </a:effectLst>
              <a:latin typeface="Arial" charset="0"/>
            </a:endParaRPr>
          </a:p>
          <a:p>
            <a:pPr algn="r" eaLnBrk="1" hangingPunct="1">
              <a:buClrTx/>
              <a:buSzTx/>
              <a:buFontTx/>
              <a:buNone/>
              <a:defRPr/>
            </a:pPr>
            <a:fld id="{49113C26-34A2-422B-A15B-545C8C3FC5EB}" type="slidenum">
              <a:rPr lang="en-US" sz="1400" smtClean="0">
                <a:solidFill>
                  <a:schemeClr val="tx1"/>
                </a:solidFill>
                <a:effectLst>
                  <a:outerShdw blurRad="38100" dist="38100" dir="2700000" algn="tl">
                    <a:srgbClr val="C0C0C0"/>
                  </a:outerShdw>
                </a:effectLst>
                <a:latin typeface="Arial" charset="0"/>
              </a:rPr>
              <a:pPr algn="r" eaLnBrk="1" hangingPunct="1">
                <a:buClrTx/>
                <a:buSzTx/>
                <a:buFontTx/>
                <a:buNone/>
                <a:defRPr/>
              </a:pPr>
              <a:t>‹N°›</a:t>
            </a:fld>
            <a:endParaRPr lang="en-US" sz="1400" dirty="0">
              <a:solidFill>
                <a:schemeClr val="tx1"/>
              </a:solidFill>
              <a:effectLst>
                <a:outerShdw blurRad="38100" dist="38100" dir="2700000" algn="tl">
                  <a:srgbClr val="C0C0C0"/>
                </a:outerShdw>
              </a:effectLst>
              <a:latin typeface="Arial" charset="0"/>
            </a:endParaRPr>
          </a:p>
        </p:txBody>
      </p:sp>
      <p:sp>
        <p:nvSpPr>
          <p:cNvPr id="13" name="Rectangle 9"/>
          <p:cNvSpPr>
            <a:spLocks noChangeArrowheads="1"/>
          </p:cNvSpPr>
          <p:nvPr userDrawn="1"/>
        </p:nvSpPr>
        <p:spPr bwMode="auto">
          <a:xfrm>
            <a:off x="1953087" y="6381750"/>
            <a:ext cx="4793941" cy="450849"/>
          </a:xfrm>
          <a:prstGeom prst="rect">
            <a:avLst/>
          </a:prstGeom>
          <a:noFill/>
          <a:ln w="9525">
            <a:noFill/>
            <a:miter lim="800000"/>
            <a:headEnd/>
            <a:tailEnd/>
          </a:ln>
          <a:effectLst/>
        </p:spPr>
        <p:txBody>
          <a:bodyPr anchor="b"/>
          <a:lstStyle/>
          <a:p>
            <a:pPr algn="ctr" eaLnBrk="1" hangingPunct="1">
              <a:lnSpc>
                <a:spcPct val="90000"/>
              </a:lnSpc>
              <a:spcBef>
                <a:spcPct val="20000"/>
              </a:spcBef>
              <a:buClr>
                <a:schemeClr val="hlink"/>
              </a:buClr>
              <a:buSzPct val="65000"/>
              <a:buFont typeface="Wingdings" pitchFamily="2" charset="2"/>
              <a:buNone/>
            </a:pPr>
            <a:r>
              <a:rPr lang="en-GB" altLang="zh-CN" sz="1400" b="1" dirty="0" smtClean="0">
                <a:solidFill>
                  <a:schemeClr val="tx1"/>
                </a:solidFill>
                <a:latin typeface="Times New Roman" pitchFamily="18" charset="0"/>
                <a:ea typeface="宋体" pitchFamily="2" charset="-122"/>
              </a:rPr>
              <a:t>SFB 1245</a:t>
            </a:r>
            <a:r>
              <a:rPr lang="en-GB" altLang="zh-CN" sz="1400" b="1" baseline="0" dirty="0" smtClean="0">
                <a:solidFill>
                  <a:schemeClr val="tx1"/>
                </a:solidFill>
                <a:latin typeface="Times New Roman" pitchFamily="18" charset="0"/>
                <a:ea typeface="宋体" pitchFamily="2" charset="-122"/>
              </a:rPr>
              <a:t> Annual Meeting, </a:t>
            </a:r>
            <a:r>
              <a:rPr lang="en-GB" altLang="zh-CN" sz="1400" b="1" dirty="0" smtClean="0">
                <a:solidFill>
                  <a:schemeClr val="tx1"/>
                </a:solidFill>
                <a:latin typeface="Times New Roman" pitchFamily="18" charset="0"/>
                <a:ea typeface="宋体" pitchFamily="2" charset="-122"/>
              </a:rPr>
              <a:t>4-6 July 2018;  Mainz, Germany</a:t>
            </a:r>
            <a:endParaRPr lang="en-US" sz="1400" b="1" dirty="0">
              <a:solidFill>
                <a:schemeClr val="tx1"/>
              </a:solidFill>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75" r:id="rId15"/>
    <p:sldLayoutId id="2147483676" r:id="rId16"/>
    <p:sldLayoutId id="2147483683" r:id="rId17"/>
    <p:sldLayoutId id="2147483690" r:id="rId18"/>
  </p:sldLayoutIdLst>
  <p:timing>
    <p:tnLst>
      <p:par>
        <p:cTn id="1" dur="indefinite" restart="never" nodeType="tmRoot"/>
      </p:par>
    </p:tnLst>
  </p:timing>
  <p:txStyles>
    <p:titleStyle>
      <a:lvl1pPr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mj-lt"/>
          <a:ea typeface="+mj-ea"/>
          <a:cs typeface="+mj-cs"/>
        </a:defRPr>
      </a:lvl1pPr>
      <a:lvl2pPr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Arial" charset="0"/>
        </a:defRPr>
      </a:lvl2pPr>
      <a:lvl3pPr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Arial" charset="0"/>
        </a:defRPr>
      </a:lvl3pPr>
      <a:lvl4pPr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Arial" charset="0"/>
        </a:defRPr>
      </a:lvl4pPr>
      <a:lvl5pPr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Arial" charset="0"/>
        </a:defRPr>
      </a:lvl5pPr>
      <a:lvl6pPr marL="2514600" indent="-228600"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Arial" charset="0"/>
        </a:defRPr>
      </a:lvl6pPr>
      <a:lvl7pPr marL="2971800" indent="-228600"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Arial" charset="0"/>
        </a:defRPr>
      </a:lvl7pPr>
      <a:lvl8pPr marL="3429000" indent="-228600"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Arial" charset="0"/>
        </a:defRPr>
      </a:lvl8pPr>
      <a:lvl9pPr marL="3886200" indent="-228600"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Arial" charset="0"/>
        </a:defRPr>
      </a:lvl9pPr>
    </p:titleStyle>
    <p:bodyStyle>
      <a:lvl1pPr marL="342900" indent="-342900" algn="l" defTabSz="449263" rtl="0" eaLnBrk="0" fontAlgn="base" hangingPunct="0">
        <a:spcBef>
          <a:spcPts val="600"/>
        </a:spcBef>
        <a:spcAft>
          <a:spcPct val="0"/>
        </a:spcAft>
        <a:buClr>
          <a:srgbClr val="000000"/>
        </a:buClr>
        <a:buSzPct val="100000"/>
        <a:buFont typeface="Times New Roman" pitchFamily="18" charset="0"/>
        <a:defRPr sz="2400" b="1">
          <a:solidFill>
            <a:srgbClr val="04028F"/>
          </a:solidFill>
          <a:latin typeface="+mn-lt"/>
          <a:ea typeface="+mn-ea"/>
          <a:cs typeface="+mn-cs"/>
        </a:defRPr>
      </a:lvl1pPr>
      <a:lvl2pPr marL="742950" indent="-285750" algn="l" defTabSz="449263" rtl="0" eaLnBrk="0" fontAlgn="base" hangingPunct="0">
        <a:spcBef>
          <a:spcPts val="500"/>
        </a:spcBef>
        <a:spcAft>
          <a:spcPct val="0"/>
        </a:spcAft>
        <a:buClr>
          <a:srgbClr val="000000"/>
        </a:buClr>
        <a:buSzPct val="100000"/>
        <a:buFont typeface="Times New Roman" pitchFamily="18" charset="0"/>
        <a:defRPr sz="2000" b="1">
          <a:solidFill>
            <a:srgbClr val="000AFE"/>
          </a:solidFill>
          <a:latin typeface="+mn-lt"/>
        </a:defRPr>
      </a:lvl2pPr>
      <a:lvl3pPr marL="1143000" indent="-228600" algn="l" defTabSz="449263" rtl="0" eaLnBrk="0" fontAlgn="base" hangingPunct="0">
        <a:spcBef>
          <a:spcPts val="450"/>
        </a:spcBef>
        <a:spcAft>
          <a:spcPct val="0"/>
        </a:spcAft>
        <a:buClr>
          <a:srgbClr val="000000"/>
        </a:buClr>
        <a:buSzPct val="100000"/>
        <a:buFont typeface="Times New Roman" pitchFamily="18" charset="0"/>
        <a:defRPr b="1">
          <a:solidFill>
            <a:srgbClr val="000AFE"/>
          </a:solidFill>
          <a:latin typeface="+mn-lt"/>
        </a:defRPr>
      </a:lvl3pPr>
      <a:lvl4pPr marL="1600200" indent="-228600" algn="l" defTabSz="449263" rtl="0" eaLnBrk="0" fontAlgn="base" hangingPunct="0">
        <a:spcBef>
          <a:spcPts val="400"/>
        </a:spcBef>
        <a:spcAft>
          <a:spcPct val="0"/>
        </a:spcAft>
        <a:buClr>
          <a:srgbClr val="000000"/>
        </a:buClr>
        <a:buSzPct val="100000"/>
        <a:buFont typeface="Times New Roman" pitchFamily="18" charset="0"/>
        <a:defRPr sz="1600" b="1">
          <a:solidFill>
            <a:srgbClr val="000AFE"/>
          </a:solidFill>
          <a:latin typeface="+mn-lt"/>
        </a:defRPr>
      </a:lvl4pPr>
      <a:lvl5pPr marL="2057400" indent="-228600" algn="l" defTabSz="449263" rtl="0" eaLnBrk="0" fontAlgn="base" hangingPunct="0">
        <a:spcBef>
          <a:spcPts val="400"/>
        </a:spcBef>
        <a:spcAft>
          <a:spcPct val="0"/>
        </a:spcAft>
        <a:buClr>
          <a:srgbClr val="000000"/>
        </a:buClr>
        <a:buSzPct val="100000"/>
        <a:buFont typeface="Times New Roman" pitchFamily="18" charset="0"/>
        <a:defRPr sz="1600" b="1">
          <a:solidFill>
            <a:srgbClr val="000AFE"/>
          </a:solidFill>
          <a:latin typeface="+mn-lt"/>
        </a:defRPr>
      </a:lvl5pPr>
      <a:lvl6pPr marL="2514600" indent="-228600" algn="l" defTabSz="449263" rtl="0" eaLnBrk="0" fontAlgn="base" hangingPunct="0">
        <a:spcBef>
          <a:spcPts val="400"/>
        </a:spcBef>
        <a:spcAft>
          <a:spcPct val="0"/>
        </a:spcAft>
        <a:buClr>
          <a:srgbClr val="000000"/>
        </a:buClr>
        <a:buSzPct val="100000"/>
        <a:buFont typeface="Times New Roman" pitchFamily="18" charset="0"/>
        <a:defRPr sz="1600" b="1">
          <a:solidFill>
            <a:srgbClr val="000AFE"/>
          </a:solidFill>
          <a:latin typeface="+mn-lt"/>
        </a:defRPr>
      </a:lvl6pPr>
      <a:lvl7pPr marL="2971800" indent="-228600" algn="l" defTabSz="449263" rtl="0" eaLnBrk="0" fontAlgn="base" hangingPunct="0">
        <a:spcBef>
          <a:spcPts val="400"/>
        </a:spcBef>
        <a:spcAft>
          <a:spcPct val="0"/>
        </a:spcAft>
        <a:buClr>
          <a:srgbClr val="000000"/>
        </a:buClr>
        <a:buSzPct val="100000"/>
        <a:buFont typeface="Times New Roman" pitchFamily="18" charset="0"/>
        <a:defRPr sz="1600" b="1">
          <a:solidFill>
            <a:srgbClr val="000AFE"/>
          </a:solidFill>
          <a:latin typeface="+mn-lt"/>
        </a:defRPr>
      </a:lvl7pPr>
      <a:lvl8pPr marL="3429000" indent="-228600" algn="l" defTabSz="449263" rtl="0" eaLnBrk="0" fontAlgn="base" hangingPunct="0">
        <a:spcBef>
          <a:spcPts val="400"/>
        </a:spcBef>
        <a:spcAft>
          <a:spcPct val="0"/>
        </a:spcAft>
        <a:buClr>
          <a:srgbClr val="000000"/>
        </a:buClr>
        <a:buSzPct val="100000"/>
        <a:buFont typeface="Times New Roman" pitchFamily="18" charset="0"/>
        <a:defRPr sz="1600" b="1">
          <a:solidFill>
            <a:srgbClr val="000AFE"/>
          </a:solidFill>
          <a:latin typeface="+mn-lt"/>
        </a:defRPr>
      </a:lvl8pPr>
      <a:lvl9pPr marL="3886200" indent="-228600" algn="l" defTabSz="449263" rtl="0" eaLnBrk="0" fontAlgn="base" hangingPunct="0">
        <a:spcBef>
          <a:spcPts val="400"/>
        </a:spcBef>
        <a:spcAft>
          <a:spcPct val="0"/>
        </a:spcAft>
        <a:buClr>
          <a:srgbClr val="000000"/>
        </a:buClr>
        <a:buSzPct val="100000"/>
        <a:buFont typeface="Times New Roman" pitchFamily="18" charset="0"/>
        <a:defRPr sz="1600" b="1">
          <a:solidFill>
            <a:srgbClr val="000AFE"/>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25.xml.rels><?xml version="1.0" encoding="UTF-8" standalone="yes"?>
<Relationships xmlns="http://schemas.openxmlformats.org/package/2006/relationships"><Relationship Id="rId8" Type="http://schemas.openxmlformats.org/officeDocument/2006/relationships/image" Target="../media/image44.emf"/><Relationship Id="rId13" Type="http://schemas.openxmlformats.org/officeDocument/2006/relationships/oleObject" Target="../embeddings/oleObject5.bin"/><Relationship Id="rId3" Type="http://schemas.openxmlformats.org/officeDocument/2006/relationships/image" Target="../media/image48.png"/><Relationship Id="rId7" Type="http://schemas.openxmlformats.org/officeDocument/2006/relationships/oleObject" Target="../embeddings/oleObject2.bin"/><Relationship Id="rId12" Type="http://schemas.openxmlformats.org/officeDocument/2006/relationships/image" Target="../media/image46.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3.emf"/><Relationship Id="rId11" Type="http://schemas.openxmlformats.org/officeDocument/2006/relationships/oleObject" Target="../embeddings/oleObject4.bin"/><Relationship Id="rId5" Type="http://schemas.openxmlformats.org/officeDocument/2006/relationships/oleObject" Target="../embeddings/oleObject1.bin"/><Relationship Id="rId10" Type="http://schemas.openxmlformats.org/officeDocument/2006/relationships/image" Target="../media/image45.emf"/><Relationship Id="rId4" Type="http://schemas.openxmlformats.org/officeDocument/2006/relationships/image" Target="../media/image49.png"/><Relationship Id="rId9" Type="http://schemas.openxmlformats.org/officeDocument/2006/relationships/oleObject" Target="../embeddings/oleObject3.bin"/><Relationship Id="rId14" Type="http://schemas.openxmlformats.org/officeDocument/2006/relationships/image" Target="../media/image47.emf"/></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7.xml"/><Relationship Id="rId4" Type="http://schemas.openxmlformats.org/officeDocument/2006/relationships/image" Target="../media/image53.emf"/></Relationships>
</file>

<file path=ppt/slides/_rels/slide28.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gif"/><Relationship Id="rId7" Type="http://schemas.openxmlformats.org/officeDocument/2006/relationships/image" Target="../media/image10.gif"/><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gif"/><Relationship Id="rId11" Type="http://schemas.openxmlformats.org/officeDocument/2006/relationships/image" Target="../media/image14.png"/><Relationship Id="rId5" Type="http://schemas.openxmlformats.org/officeDocument/2006/relationships/image" Target="../media/image8.gif"/><Relationship Id="rId10" Type="http://schemas.openxmlformats.org/officeDocument/2006/relationships/image" Target="../media/image13.png"/><Relationship Id="rId4" Type="http://schemas.openxmlformats.org/officeDocument/2006/relationships/image" Target="../media/image7.gif"/><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1.emf"/><Relationship Id="rId4" Type="http://schemas.openxmlformats.org/officeDocument/2006/relationships/image" Target="../media/image60.emf"/></Relationships>
</file>

<file path=ppt/slides/_rels/slide32.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63.emf"/></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4.png"/><Relationship Id="rId7" Type="http://schemas.openxmlformats.org/officeDocument/2006/relationships/image" Target="../media/image230.png"/><Relationship Id="rId2" Type="http://schemas.openxmlformats.org/officeDocument/2006/relationships/image" Target="../media/image73.png"/><Relationship Id="rId1" Type="http://schemas.openxmlformats.org/officeDocument/2006/relationships/slideLayout" Target="../slideLayouts/slideLayout15.xml"/><Relationship Id="rId11" Type="http://schemas.openxmlformats.org/officeDocument/2006/relationships/image" Target="../media/image78.png"/><Relationship Id="rId10" Type="http://schemas.openxmlformats.org/officeDocument/2006/relationships/image" Target="../media/image27.svg"/><Relationship Id="rId4" Type="http://schemas.openxmlformats.org/officeDocument/2006/relationships/image" Target="../media/image75.png"/><Relationship Id="rId9" Type="http://schemas.openxmlformats.org/officeDocument/2006/relationships/image" Target="../media/image77.png"/></Relationships>
</file>

<file path=ppt/slides/_rels/slide4.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81.png"/><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6.xml"/><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48.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98.jpeg"/><Relationship Id="rId13" Type="http://schemas.openxmlformats.org/officeDocument/2006/relationships/image" Target="../media/image103.png"/><Relationship Id="rId18" Type="http://schemas.openxmlformats.org/officeDocument/2006/relationships/image" Target="../media/image108.jpeg"/><Relationship Id="rId3" Type="http://schemas.openxmlformats.org/officeDocument/2006/relationships/image" Target="../media/image93.png"/><Relationship Id="rId21" Type="http://schemas.openxmlformats.org/officeDocument/2006/relationships/image" Target="../media/image111.png"/><Relationship Id="rId7" Type="http://schemas.openxmlformats.org/officeDocument/2006/relationships/image" Target="../media/image97.png"/><Relationship Id="rId12" Type="http://schemas.openxmlformats.org/officeDocument/2006/relationships/image" Target="../media/image102.png"/><Relationship Id="rId17" Type="http://schemas.openxmlformats.org/officeDocument/2006/relationships/image" Target="../media/image107.png"/><Relationship Id="rId2" Type="http://schemas.openxmlformats.org/officeDocument/2006/relationships/notesSlide" Target="../notesSlides/notesSlide12.xml"/><Relationship Id="rId16" Type="http://schemas.openxmlformats.org/officeDocument/2006/relationships/image" Target="../media/image106.png"/><Relationship Id="rId20" Type="http://schemas.openxmlformats.org/officeDocument/2006/relationships/image" Target="../media/image110.jpeg"/><Relationship Id="rId1" Type="http://schemas.openxmlformats.org/officeDocument/2006/relationships/slideLayout" Target="../slideLayouts/slideLayout15.xml"/><Relationship Id="rId6" Type="http://schemas.openxmlformats.org/officeDocument/2006/relationships/image" Target="../media/image96.png"/><Relationship Id="rId11" Type="http://schemas.openxmlformats.org/officeDocument/2006/relationships/image" Target="../media/image101.jpeg"/><Relationship Id="rId5" Type="http://schemas.openxmlformats.org/officeDocument/2006/relationships/image" Target="../media/image95.png"/><Relationship Id="rId15" Type="http://schemas.openxmlformats.org/officeDocument/2006/relationships/image" Target="../media/image105.png"/><Relationship Id="rId10" Type="http://schemas.openxmlformats.org/officeDocument/2006/relationships/image" Target="../media/image100.png"/><Relationship Id="rId19" Type="http://schemas.openxmlformats.org/officeDocument/2006/relationships/image" Target="../media/image109.jpeg"/><Relationship Id="rId4" Type="http://schemas.openxmlformats.org/officeDocument/2006/relationships/image" Target="../media/image94.png"/><Relationship Id="rId9" Type="http://schemas.openxmlformats.org/officeDocument/2006/relationships/image" Target="../media/image99.png"/><Relationship Id="rId14" Type="http://schemas.openxmlformats.org/officeDocument/2006/relationships/image" Target="../media/image104.png"/><Relationship Id="rId22" Type="http://schemas.openxmlformats.org/officeDocument/2006/relationships/image" Target="../media/image112.tif"/></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15.jpeg"/><Relationship Id="rId4" Type="http://schemas.openxmlformats.org/officeDocument/2006/relationships/image" Target="../media/image114.jpeg"/></Relationships>
</file>

<file path=ppt/slides/_rels/slide55.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19.jpeg"/></Relationships>
</file>

<file path=ppt/slides/_rels/slide58.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16.xml"/><Relationship Id="rId7" Type="http://schemas.openxmlformats.org/officeDocument/2006/relationships/image" Target="../media/image121.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7.bin"/><Relationship Id="rId5" Type="http://schemas.openxmlformats.org/officeDocument/2006/relationships/image" Target="../media/image120.wmf"/><Relationship Id="rId4" Type="http://schemas.openxmlformats.org/officeDocument/2006/relationships/oleObject" Target="../embeddings/oleObject6.bin"/><Relationship Id="rId9" Type="http://schemas.openxmlformats.org/officeDocument/2006/relationships/image" Target="../media/image122.wmf"/></Relationships>
</file>

<file path=ppt/slides/_rels/slide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ine 65"/>
          <p:cNvSpPr>
            <a:spLocks noChangeShapeType="1"/>
          </p:cNvSpPr>
          <p:nvPr/>
        </p:nvSpPr>
        <p:spPr bwMode="auto">
          <a:xfrm flipV="1">
            <a:off x="0" y="1750356"/>
            <a:ext cx="9144000" cy="12700"/>
          </a:xfrm>
          <a:prstGeom prst="line">
            <a:avLst/>
          </a:prstGeom>
          <a:noFill/>
          <a:ln w="28440">
            <a:solidFill>
              <a:srgbClr val="FF0000"/>
            </a:solidFill>
            <a:miter lim="800000"/>
            <a:headEnd/>
            <a:tailEnd/>
          </a:ln>
        </p:spPr>
        <p:txBody>
          <a:bodyPr/>
          <a:lstStyle/>
          <a:p>
            <a:endParaRPr lang="en-GB" dirty="0"/>
          </a:p>
        </p:txBody>
      </p:sp>
      <p:sp>
        <p:nvSpPr>
          <p:cNvPr id="9" name="Rectangle 66"/>
          <p:cNvSpPr>
            <a:spLocks noChangeArrowheads="1"/>
          </p:cNvSpPr>
          <p:nvPr/>
        </p:nvSpPr>
        <p:spPr bwMode="auto">
          <a:xfrm>
            <a:off x="582613" y="2016258"/>
            <a:ext cx="7924800" cy="4979825"/>
          </a:xfrm>
          <a:prstGeom prst="rect">
            <a:avLst/>
          </a:prstGeom>
          <a:noFill/>
          <a:ln w="9525">
            <a:noFill/>
            <a:miter lim="800000"/>
            <a:headEnd/>
            <a:tailEnd/>
          </a:ln>
        </p:spPr>
        <p:txBody>
          <a:bodyPr>
            <a:spAutoFit/>
          </a:bodyPr>
          <a:lstStyle/>
          <a:p>
            <a:pPr algn="ctr"/>
            <a:r>
              <a:rPr lang="en-GB" sz="3600" b="1" dirty="0">
                <a:solidFill>
                  <a:srgbClr val="000000"/>
                </a:solidFill>
              </a:rPr>
              <a:t>Muhsin N. Harakeh</a:t>
            </a:r>
          </a:p>
          <a:p>
            <a:pPr algn="ctr"/>
            <a:endParaRPr lang="en-GB" sz="1600" b="1" dirty="0">
              <a:solidFill>
                <a:srgbClr val="000000"/>
              </a:solidFill>
            </a:endParaRPr>
          </a:p>
          <a:p>
            <a:pPr algn="ctr"/>
            <a:r>
              <a:rPr lang="en-GB" sz="3200" b="1" dirty="0" smtClean="0">
                <a:solidFill>
                  <a:srgbClr val="FF0000"/>
                </a:solidFill>
              </a:rPr>
              <a:t>KVI-CART, </a:t>
            </a:r>
            <a:r>
              <a:rPr lang="en-GB" sz="3200" b="1" dirty="0" smtClean="0">
                <a:solidFill>
                  <a:srgbClr val="FF0000"/>
                </a:solidFill>
              </a:rPr>
              <a:t>Groningen/GSI</a:t>
            </a:r>
            <a:r>
              <a:rPr lang="en-GB" sz="3200" b="1" dirty="0" smtClean="0">
                <a:solidFill>
                  <a:srgbClr val="FF0000"/>
                </a:solidFill>
              </a:rPr>
              <a:t>, </a:t>
            </a:r>
            <a:r>
              <a:rPr lang="en-GB" sz="3200" b="1" dirty="0" smtClean="0">
                <a:solidFill>
                  <a:srgbClr val="FF0000"/>
                </a:solidFill>
              </a:rPr>
              <a:t>Darmstadt</a:t>
            </a:r>
          </a:p>
          <a:p>
            <a:pPr algn="ctr"/>
            <a:r>
              <a:rPr lang="en-GB" sz="3200" b="1" dirty="0" smtClean="0">
                <a:solidFill>
                  <a:srgbClr val="FF0000"/>
                </a:solidFill>
              </a:rPr>
              <a:t>RCNP, Osaka</a:t>
            </a:r>
            <a:endParaRPr lang="en-GB" sz="3200" b="1" dirty="0">
              <a:solidFill>
                <a:srgbClr val="FF0000"/>
              </a:solidFill>
            </a:endParaRPr>
          </a:p>
          <a:p>
            <a:pPr algn="ctr"/>
            <a:endParaRPr lang="en-GB" sz="800" b="1" dirty="0">
              <a:solidFill>
                <a:srgbClr val="FF0000"/>
              </a:solidFill>
            </a:endParaRPr>
          </a:p>
          <a:p>
            <a:pPr marL="342900" indent="-342900" algn="ctr" eaLnBrk="1" hangingPunct="1">
              <a:spcBef>
                <a:spcPct val="20000"/>
              </a:spcBef>
              <a:buClr>
                <a:schemeClr val="hlink"/>
              </a:buClr>
              <a:buSzPct val="65000"/>
              <a:buFont typeface="Wingdings" pitchFamily="2" charset="2"/>
              <a:buNone/>
            </a:pPr>
            <a:r>
              <a:rPr lang="en-GB" sz="3200" b="1" dirty="0">
                <a:solidFill>
                  <a:srgbClr val="04028F"/>
                </a:solidFill>
              </a:rPr>
              <a:t>Collaborative Research Center, SFB 1245, </a:t>
            </a:r>
            <a:r>
              <a:rPr lang="en-GB" sz="3200" b="1" dirty="0" smtClean="0">
                <a:solidFill>
                  <a:srgbClr val="04028F"/>
                </a:solidFill>
              </a:rPr>
              <a:t>Annual </a:t>
            </a:r>
            <a:r>
              <a:rPr lang="en-GB" sz="3200" b="1" dirty="0">
                <a:solidFill>
                  <a:srgbClr val="04028F"/>
                </a:solidFill>
              </a:rPr>
              <a:t>M</a:t>
            </a:r>
            <a:r>
              <a:rPr lang="en-GB" sz="3200" b="1" dirty="0" smtClean="0">
                <a:solidFill>
                  <a:srgbClr val="04028F"/>
                </a:solidFill>
              </a:rPr>
              <a:t>eeting</a:t>
            </a:r>
          </a:p>
          <a:p>
            <a:pPr marL="342900" indent="-342900" algn="ctr" eaLnBrk="1" hangingPunct="1">
              <a:spcBef>
                <a:spcPct val="20000"/>
              </a:spcBef>
              <a:buClr>
                <a:schemeClr val="hlink"/>
              </a:buClr>
              <a:buSzPct val="65000"/>
              <a:buFont typeface="Wingdings" pitchFamily="2" charset="2"/>
              <a:buNone/>
            </a:pPr>
            <a:r>
              <a:rPr lang="en-US" sz="3200" b="1" dirty="0" smtClean="0">
                <a:solidFill>
                  <a:srgbClr val="FF0000"/>
                </a:solidFill>
              </a:rPr>
              <a:t>Mainz</a:t>
            </a:r>
            <a:r>
              <a:rPr lang="en-US" sz="3200" b="1" dirty="0" smtClean="0">
                <a:solidFill>
                  <a:srgbClr val="FF0000"/>
                </a:solidFill>
                <a:latin typeface="Times New Roman"/>
                <a:cs typeface="Times New Roman"/>
              </a:rPr>
              <a:t>, Germany</a:t>
            </a:r>
          </a:p>
          <a:p>
            <a:pPr marL="342900" indent="-342900" algn="ctr" eaLnBrk="1" hangingPunct="1">
              <a:spcBef>
                <a:spcPct val="20000"/>
              </a:spcBef>
              <a:buClr>
                <a:schemeClr val="hlink"/>
              </a:buClr>
              <a:buSzPct val="65000"/>
              <a:buFont typeface="Wingdings" pitchFamily="2" charset="2"/>
              <a:buNone/>
            </a:pPr>
            <a:r>
              <a:rPr lang="en-US" sz="3200" b="1" dirty="0" smtClean="0">
                <a:solidFill>
                  <a:schemeClr val="tx1"/>
                </a:solidFill>
                <a:latin typeface="Times New Roman"/>
                <a:cs typeface="Times New Roman"/>
              </a:rPr>
              <a:t>4-6 July 2018</a:t>
            </a:r>
          </a:p>
          <a:p>
            <a:pPr marL="342900" indent="-342900" algn="ctr" eaLnBrk="1" hangingPunct="1">
              <a:spcBef>
                <a:spcPct val="20000"/>
              </a:spcBef>
              <a:buClr>
                <a:schemeClr val="hlink"/>
              </a:buClr>
              <a:buSzPct val="65000"/>
              <a:buFont typeface="Wingdings" pitchFamily="2" charset="2"/>
              <a:buNone/>
            </a:pPr>
            <a:endParaRPr lang="en-US" sz="3200" b="1" dirty="0">
              <a:solidFill>
                <a:srgbClr val="FF0000"/>
              </a:solidFill>
            </a:endParaRPr>
          </a:p>
        </p:txBody>
      </p:sp>
      <p:sp>
        <p:nvSpPr>
          <p:cNvPr id="11" name="Rectangle 1"/>
          <p:cNvSpPr>
            <a:spLocks noGrp="1" noChangeArrowheads="1"/>
          </p:cNvSpPr>
          <p:nvPr>
            <p:ph type="title"/>
          </p:nvPr>
        </p:nvSpPr>
        <p:spPr bwMode="auto">
          <a:xfrm>
            <a:off x="0" y="35508"/>
            <a:ext cx="9144000" cy="1790867"/>
          </a:xfrm>
          <a:noFill/>
          <a:ln>
            <a:round/>
            <a:headEnd/>
            <a:tailEnd/>
          </a:ln>
        </p:spPr>
        <p:txBody>
          <a:bodyPr vert="horz" wrap="square" lIns="90360" tIns="44280" rIns="90360" bIns="44280" numCol="1" anchor="ctr" anchorCtr="0" compatLnSpc="1">
            <a:prstTxWarp prst="textNoShape">
              <a:avLst/>
            </a:prstTxWarp>
          </a:bodyPr>
          <a:lstStyle/>
          <a:p>
            <a:pPr algn="ctr"/>
            <a:r>
              <a:rPr lang="en-GB" sz="4000" dirty="0" smtClean="0">
                <a:solidFill>
                  <a:schemeClr val="accent6"/>
                </a:solidFill>
                <a:latin typeface="Times New Roman" pitchFamily="18" charset="0"/>
                <a:cs typeface="Times New Roman" pitchFamily="18" charset="0"/>
              </a:rPr>
              <a:t>Excitation and Gamma-Decay of Collective Modes</a:t>
            </a:r>
            <a:endParaRPr lang="en-US" sz="3600" dirty="0" smtClean="0">
              <a:solidFill>
                <a:schemeClr val="accent6"/>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652099" y="851262"/>
            <a:ext cx="4874401" cy="4051300"/>
          </a:xfrm>
          <a:prstGeom prst="rect">
            <a:avLst/>
          </a:prstGeom>
        </p:spPr>
      </p:pic>
      <p:sp>
        <p:nvSpPr>
          <p:cNvPr id="3" name="Rectangle 3"/>
          <p:cNvSpPr>
            <a:spLocks noChangeArrowheads="1"/>
          </p:cNvSpPr>
          <p:nvPr/>
        </p:nvSpPr>
        <p:spPr bwMode="auto">
          <a:xfrm>
            <a:off x="3223927" y="5373360"/>
            <a:ext cx="5763892" cy="685800"/>
          </a:xfrm>
          <a:prstGeom prst="rect">
            <a:avLst/>
          </a:prstGeom>
          <a:noFill/>
          <a:ln w="9525">
            <a:noFill/>
            <a:miter lim="800000"/>
            <a:headEnd/>
            <a:tailEnd/>
          </a:ln>
        </p:spPr>
        <p:txBody>
          <a:bodyPr/>
          <a:lstStyle/>
          <a:p>
            <a:pPr marL="342900" indent="-342900">
              <a:spcBef>
                <a:spcPts val="600"/>
              </a:spcBef>
            </a:pPr>
            <a:r>
              <a:rPr lang="en-US" b="1" dirty="0" smtClean="0">
                <a:solidFill>
                  <a:srgbClr val="04028F"/>
                </a:solidFill>
              </a:rPr>
              <a:t>C. Iwamoto </a:t>
            </a:r>
            <a:r>
              <a:rPr lang="en-US" b="1" i="1" dirty="0" smtClean="0">
                <a:solidFill>
                  <a:srgbClr val="04028F"/>
                </a:solidFill>
              </a:rPr>
              <a:t>et al</a:t>
            </a:r>
            <a:r>
              <a:rPr lang="en-US" b="1" dirty="0" smtClean="0">
                <a:solidFill>
                  <a:srgbClr val="04028F"/>
                </a:solidFill>
              </a:rPr>
              <a:t>., PRL 108 (2012) 262501</a:t>
            </a:r>
            <a:endParaRPr lang="nl-NL" b="1" i="1" dirty="0">
              <a:solidFill>
                <a:srgbClr val="04028F"/>
              </a:solidFill>
            </a:endParaRPr>
          </a:p>
        </p:txBody>
      </p:sp>
      <p:sp>
        <p:nvSpPr>
          <p:cNvPr id="4" name="Rectangle 3"/>
          <p:cNvSpPr/>
          <p:nvPr/>
        </p:nvSpPr>
        <p:spPr>
          <a:xfrm>
            <a:off x="145701" y="1311534"/>
            <a:ext cx="4572000" cy="1938992"/>
          </a:xfrm>
          <a:prstGeom prst="rect">
            <a:avLst/>
          </a:prstGeom>
        </p:spPr>
        <p:txBody>
          <a:bodyPr>
            <a:spAutoFit/>
          </a:bodyPr>
          <a:lstStyle/>
          <a:p>
            <a:r>
              <a:rPr lang="en-GB" b="1" dirty="0">
                <a:solidFill>
                  <a:srgbClr val="FF0000"/>
                </a:solidFill>
                <a:cs typeface="Times New Roman" panose="02020603050405020304" pitchFamily="18" charset="0"/>
              </a:rPr>
              <a:t>E1 (dash-dotted line</a:t>
            </a:r>
            <a:r>
              <a:rPr lang="en-GB" b="1" dirty="0" smtClean="0">
                <a:solidFill>
                  <a:srgbClr val="FF0000"/>
                </a:solidFill>
                <a:cs typeface="Times New Roman" panose="02020603050405020304" pitchFamily="18" charset="0"/>
              </a:rPr>
              <a:t>)</a:t>
            </a:r>
          </a:p>
          <a:p>
            <a:endParaRPr lang="en-GB" b="1" dirty="0" smtClean="0">
              <a:solidFill>
                <a:srgbClr val="FF0000"/>
              </a:solidFill>
              <a:cs typeface="Times New Roman" panose="02020603050405020304" pitchFamily="18" charset="0"/>
            </a:endParaRPr>
          </a:p>
          <a:p>
            <a:r>
              <a:rPr lang="en-GB" b="1" dirty="0" smtClean="0">
                <a:solidFill>
                  <a:srgbClr val="04028F"/>
                </a:solidFill>
                <a:cs typeface="Times New Roman" panose="02020603050405020304" pitchFamily="18" charset="0"/>
              </a:rPr>
              <a:t>M1 </a:t>
            </a:r>
            <a:r>
              <a:rPr lang="en-GB" b="1" dirty="0">
                <a:solidFill>
                  <a:srgbClr val="04028F"/>
                </a:solidFill>
                <a:cs typeface="Times New Roman" panose="02020603050405020304" pitchFamily="18" charset="0"/>
              </a:rPr>
              <a:t>(solid line</a:t>
            </a:r>
            <a:r>
              <a:rPr lang="en-GB" b="1" dirty="0" smtClean="0">
                <a:solidFill>
                  <a:srgbClr val="04028F"/>
                </a:solidFill>
                <a:cs typeface="Times New Roman" panose="02020603050405020304" pitchFamily="18" charset="0"/>
              </a:rPr>
              <a:t>)</a:t>
            </a:r>
            <a:endParaRPr lang="en-GB" b="1" dirty="0">
              <a:solidFill>
                <a:srgbClr val="04028F"/>
              </a:solidFill>
              <a:cs typeface="Times New Roman" panose="02020603050405020304" pitchFamily="18" charset="0"/>
            </a:endParaRPr>
          </a:p>
          <a:p>
            <a:endParaRPr lang="en-GB" b="1" dirty="0" smtClean="0">
              <a:solidFill>
                <a:srgbClr val="FF0000"/>
              </a:solidFill>
              <a:cs typeface="Times New Roman" panose="02020603050405020304" pitchFamily="18" charset="0"/>
            </a:endParaRPr>
          </a:p>
          <a:p>
            <a:r>
              <a:rPr lang="en-GB" b="1" dirty="0" smtClean="0">
                <a:solidFill>
                  <a:schemeClr val="tx1"/>
                </a:solidFill>
                <a:cs typeface="Times New Roman" panose="02020603050405020304" pitchFamily="18" charset="0"/>
              </a:rPr>
              <a:t>E2 </a:t>
            </a:r>
            <a:r>
              <a:rPr lang="en-GB" b="1" dirty="0">
                <a:solidFill>
                  <a:schemeClr val="tx1"/>
                </a:solidFill>
                <a:cs typeface="Times New Roman" panose="02020603050405020304" pitchFamily="18" charset="0"/>
              </a:rPr>
              <a:t>(dashed line)</a:t>
            </a:r>
          </a:p>
        </p:txBody>
      </p:sp>
    </p:spTree>
    <p:extLst>
      <p:ext uri="{BB962C8B-B14F-4D97-AF65-F5344CB8AC3E}">
        <p14:creationId xmlns:p14="http://schemas.microsoft.com/office/powerpoint/2010/main" val="2501965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804762" y="1041764"/>
            <a:ext cx="5534476" cy="3670300"/>
          </a:xfrm>
          <a:prstGeom prst="rect">
            <a:avLst/>
          </a:prstGeom>
        </p:spPr>
      </p:pic>
      <p:sp>
        <p:nvSpPr>
          <p:cNvPr id="3" name="Rectangle 3"/>
          <p:cNvSpPr>
            <a:spLocks noChangeArrowheads="1"/>
          </p:cNvSpPr>
          <p:nvPr/>
        </p:nvSpPr>
        <p:spPr bwMode="auto">
          <a:xfrm>
            <a:off x="2138804" y="5166327"/>
            <a:ext cx="5763892" cy="685800"/>
          </a:xfrm>
          <a:prstGeom prst="rect">
            <a:avLst/>
          </a:prstGeom>
          <a:noFill/>
          <a:ln w="9525">
            <a:noFill/>
            <a:miter lim="800000"/>
            <a:headEnd/>
            <a:tailEnd/>
          </a:ln>
        </p:spPr>
        <p:txBody>
          <a:bodyPr/>
          <a:lstStyle/>
          <a:p>
            <a:pPr marL="342900" indent="-342900">
              <a:spcBef>
                <a:spcPts val="600"/>
              </a:spcBef>
            </a:pPr>
            <a:r>
              <a:rPr lang="en-US" b="1" dirty="0" smtClean="0">
                <a:solidFill>
                  <a:srgbClr val="04028F"/>
                </a:solidFill>
              </a:rPr>
              <a:t>C. Iwamoto </a:t>
            </a:r>
            <a:r>
              <a:rPr lang="en-US" b="1" i="1" dirty="0" smtClean="0">
                <a:solidFill>
                  <a:srgbClr val="04028F"/>
                </a:solidFill>
              </a:rPr>
              <a:t>et al</a:t>
            </a:r>
            <a:r>
              <a:rPr lang="en-US" b="1" dirty="0" smtClean="0">
                <a:solidFill>
                  <a:srgbClr val="04028F"/>
                </a:solidFill>
              </a:rPr>
              <a:t>., PRL 108 (2012) 262501</a:t>
            </a:r>
            <a:endParaRPr lang="nl-NL" b="1" i="1" dirty="0">
              <a:solidFill>
                <a:srgbClr val="04028F"/>
              </a:solidFill>
            </a:endParaRPr>
          </a:p>
        </p:txBody>
      </p:sp>
    </p:spTree>
    <p:extLst>
      <p:ext uri="{BB962C8B-B14F-4D97-AF65-F5344CB8AC3E}">
        <p14:creationId xmlns:p14="http://schemas.microsoft.com/office/powerpoint/2010/main" val="104689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1" name="Oval 7"/>
          <p:cNvSpPr>
            <a:spLocks noChangeArrowheads="1"/>
          </p:cNvSpPr>
          <p:nvPr/>
        </p:nvSpPr>
        <p:spPr bwMode="auto">
          <a:xfrm>
            <a:off x="2852382" y="3698543"/>
            <a:ext cx="1037229" cy="887105"/>
          </a:xfrm>
          <a:prstGeom prst="ellipse">
            <a:avLst/>
          </a:prstGeom>
          <a:noFill/>
          <a:ln w="38100">
            <a:solidFill>
              <a:srgbClr val="FF3300"/>
            </a:solidFill>
            <a:round/>
            <a:headEnd/>
            <a:tailEnd/>
          </a:ln>
        </p:spPr>
        <p:txBody>
          <a:bodyPr wrap="none" anchor="ctr"/>
          <a:lstStyle/>
          <a:p>
            <a:endParaRPr lang="en-US" dirty="0"/>
          </a:p>
        </p:txBody>
      </p:sp>
      <p:sp>
        <p:nvSpPr>
          <p:cNvPr id="6153" name="Oval 9"/>
          <p:cNvSpPr>
            <a:spLocks noChangeArrowheads="1"/>
          </p:cNvSpPr>
          <p:nvPr/>
        </p:nvSpPr>
        <p:spPr bwMode="auto">
          <a:xfrm>
            <a:off x="1838949" y="3797136"/>
            <a:ext cx="838838" cy="692989"/>
          </a:xfrm>
          <a:prstGeom prst="ellipse">
            <a:avLst/>
          </a:prstGeom>
          <a:noFill/>
          <a:ln w="38100">
            <a:solidFill>
              <a:srgbClr val="FF3300"/>
            </a:solidFill>
            <a:round/>
            <a:headEnd/>
            <a:tailEnd/>
          </a:ln>
        </p:spPr>
        <p:txBody>
          <a:bodyPr wrap="none" anchor="ctr"/>
          <a:lstStyle/>
          <a:p>
            <a:endParaRPr lang="en-US" dirty="0"/>
          </a:p>
        </p:txBody>
      </p:sp>
      <p:sp>
        <p:nvSpPr>
          <p:cNvPr id="6147" name="Rectangle 2"/>
          <p:cNvSpPr>
            <a:spLocks noChangeArrowheads="1"/>
          </p:cNvSpPr>
          <p:nvPr/>
        </p:nvSpPr>
        <p:spPr bwMode="auto">
          <a:xfrm>
            <a:off x="42863" y="39688"/>
            <a:ext cx="9045575" cy="1143000"/>
          </a:xfrm>
          <a:prstGeom prst="rect">
            <a:avLst/>
          </a:prstGeom>
          <a:noFill/>
          <a:ln w="9525">
            <a:noFill/>
            <a:miter lim="800000"/>
            <a:headEnd/>
            <a:tailEnd/>
          </a:ln>
        </p:spPr>
        <p:txBody>
          <a:bodyPr anchor="ctr"/>
          <a:lstStyle/>
          <a:p>
            <a:pPr algn="ctr"/>
            <a:r>
              <a:rPr lang="en-US" sz="3200" b="1" dirty="0" smtClean="0">
                <a:solidFill>
                  <a:srgbClr val="FF3300"/>
                </a:solidFill>
              </a:rPr>
              <a:t>Microscopic </a:t>
            </a:r>
            <a:r>
              <a:rPr lang="en-US" sz="3200" b="1" dirty="0">
                <a:solidFill>
                  <a:srgbClr val="FF3300"/>
                </a:solidFill>
              </a:rPr>
              <a:t>structure of </a:t>
            </a:r>
            <a:r>
              <a:rPr lang="en-US" sz="3200" b="1" dirty="0" smtClean="0">
                <a:solidFill>
                  <a:srgbClr val="FF3300"/>
                </a:solidFill>
              </a:rPr>
              <a:t>ISGMR &amp; ISGDR</a:t>
            </a:r>
            <a:endParaRPr lang="nl-NL" sz="3200" b="1" dirty="0">
              <a:solidFill>
                <a:srgbClr val="FF6600"/>
              </a:solidFill>
            </a:endParaRPr>
          </a:p>
        </p:txBody>
      </p:sp>
      <p:sp>
        <p:nvSpPr>
          <p:cNvPr id="303107" name="Rectangle 3"/>
          <p:cNvSpPr>
            <a:spLocks noChangeArrowheads="1"/>
          </p:cNvSpPr>
          <p:nvPr/>
        </p:nvSpPr>
        <p:spPr bwMode="auto">
          <a:xfrm>
            <a:off x="1319296" y="5261216"/>
            <a:ext cx="5763892" cy="685800"/>
          </a:xfrm>
          <a:prstGeom prst="rect">
            <a:avLst/>
          </a:prstGeom>
          <a:noFill/>
          <a:ln w="9525">
            <a:noFill/>
            <a:miter lim="800000"/>
            <a:headEnd/>
            <a:tailEnd/>
          </a:ln>
        </p:spPr>
        <p:txBody>
          <a:bodyPr/>
          <a:lstStyle/>
          <a:p>
            <a:pPr marL="342900" indent="-342900">
              <a:spcBef>
                <a:spcPts val="600"/>
              </a:spcBef>
            </a:pPr>
            <a:r>
              <a:rPr lang="en-US" b="1" dirty="0">
                <a:solidFill>
                  <a:srgbClr val="04028F"/>
                </a:solidFill>
              </a:rPr>
              <a:t>3</a:t>
            </a:r>
            <a:r>
              <a:rPr lang="ru-RU" b="1" dirty="0">
                <a:solidFill>
                  <a:srgbClr val="04028F"/>
                </a:solidFill>
                <a:cs typeface="Times New Roman" pitchFamily="18" charset="0"/>
              </a:rPr>
              <a:t>ћ</a:t>
            </a:r>
            <a:r>
              <a:rPr lang="el-GR" b="1" dirty="0">
                <a:solidFill>
                  <a:srgbClr val="04028F"/>
                </a:solidFill>
                <a:cs typeface="Times New Roman" pitchFamily="18" charset="0"/>
              </a:rPr>
              <a:t>ω</a:t>
            </a:r>
            <a:r>
              <a:rPr lang="en-US" b="1" dirty="0">
                <a:solidFill>
                  <a:srgbClr val="04028F"/>
                </a:solidFill>
                <a:cs typeface="Arial" charset="0"/>
                <a:sym typeface="Symbol" pitchFamily="18" charset="2"/>
              </a:rPr>
              <a:t> excitation</a:t>
            </a:r>
            <a:r>
              <a:rPr lang="en-US" b="1" dirty="0">
                <a:solidFill>
                  <a:srgbClr val="04028F"/>
                </a:solidFill>
              </a:rPr>
              <a:t> (overtone of c.o.m. motion</a:t>
            </a:r>
            <a:r>
              <a:rPr lang="en-US" b="1" dirty="0" smtClean="0">
                <a:solidFill>
                  <a:srgbClr val="04028F"/>
                </a:solidFill>
              </a:rPr>
              <a:t>) + a </a:t>
            </a:r>
            <a:r>
              <a:rPr lang="en-US" b="1" dirty="0">
                <a:solidFill>
                  <a:srgbClr val="04028F"/>
                </a:solidFill>
              </a:rPr>
              <a:t>small </a:t>
            </a:r>
            <a:r>
              <a:rPr lang="en-US" b="1" dirty="0" smtClean="0">
                <a:solidFill>
                  <a:srgbClr val="04028F"/>
                </a:solidFill>
              </a:rPr>
              <a:t>1</a:t>
            </a:r>
            <a:r>
              <a:rPr lang="ru-RU" b="1" dirty="0" smtClean="0">
                <a:solidFill>
                  <a:srgbClr val="04028F"/>
                </a:solidFill>
                <a:cs typeface="Times New Roman" pitchFamily="18" charset="0"/>
              </a:rPr>
              <a:t>ћ</a:t>
            </a:r>
            <a:r>
              <a:rPr lang="el-GR" b="1" dirty="0">
                <a:solidFill>
                  <a:srgbClr val="04028F"/>
                </a:solidFill>
                <a:cs typeface="Times New Roman" pitchFamily="18" charset="0"/>
              </a:rPr>
              <a:t>ω</a:t>
            </a:r>
            <a:r>
              <a:rPr lang="en-US" b="1" dirty="0">
                <a:solidFill>
                  <a:srgbClr val="04028F"/>
                </a:solidFill>
                <a:cs typeface="Arial" charset="0"/>
                <a:sym typeface="Symbol" pitchFamily="18" charset="2"/>
              </a:rPr>
              <a:t> </a:t>
            </a:r>
            <a:r>
              <a:rPr lang="en-US" b="1" dirty="0" smtClean="0">
                <a:solidFill>
                  <a:srgbClr val="04028F"/>
                </a:solidFill>
                <a:cs typeface="Arial" charset="0"/>
                <a:sym typeface="Symbol" pitchFamily="18" charset="2"/>
              </a:rPr>
              <a:t>component</a:t>
            </a:r>
            <a:endParaRPr lang="nl-NL" b="1" i="1" dirty="0">
              <a:solidFill>
                <a:srgbClr val="04028F"/>
              </a:solidFill>
            </a:endParaRPr>
          </a:p>
        </p:txBody>
      </p:sp>
      <p:sp>
        <p:nvSpPr>
          <p:cNvPr id="6149" name="Rectangle 4"/>
          <p:cNvSpPr>
            <a:spLocks noChangeArrowheads="1"/>
          </p:cNvSpPr>
          <p:nvPr/>
        </p:nvSpPr>
        <p:spPr bwMode="auto">
          <a:xfrm>
            <a:off x="457199" y="990601"/>
            <a:ext cx="3923731" cy="729017"/>
          </a:xfrm>
          <a:prstGeom prst="rect">
            <a:avLst/>
          </a:prstGeom>
          <a:noFill/>
          <a:ln w="9525">
            <a:noFill/>
            <a:miter lim="800000"/>
            <a:headEnd/>
            <a:tailEnd/>
          </a:ln>
        </p:spPr>
        <p:txBody>
          <a:bodyPr anchor="ctr"/>
          <a:lstStyle/>
          <a:p>
            <a:r>
              <a:rPr lang="en-US" sz="3200" b="1" dirty="0">
                <a:solidFill>
                  <a:srgbClr val="003399"/>
                </a:solidFill>
              </a:rPr>
              <a:t> </a:t>
            </a:r>
            <a:r>
              <a:rPr lang="en-US" b="1" dirty="0">
                <a:solidFill>
                  <a:srgbClr val="003399"/>
                </a:solidFill>
              </a:rPr>
              <a:t>Transition </a:t>
            </a:r>
            <a:r>
              <a:rPr lang="en-US" b="1" dirty="0" smtClean="0">
                <a:solidFill>
                  <a:srgbClr val="003399"/>
                </a:solidFill>
              </a:rPr>
              <a:t>operators:</a:t>
            </a:r>
            <a:endParaRPr lang="nl-NL" b="1" dirty="0">
              <a:solidFill>
                <a:srgbClr val="003399"/>
              </a:solidFill>
            </a:endParaRPr>
          </a:p>
        </p:txBody>
      </p:sp>
      <p:sp>
        <p:nvSpPr>
          <p:cNvPr id="6150" name="Text Box 6"/>
          <p:cNvSpPr txBox="1">
            <a:spLocks noChangeArrowheads="1"/>
          </p:cNvSpPr>
          <p:nvPr/>
        </p:nvSpPr>
        <p:spPr bwMode="auto">
          <a:xfrm>
            <a:off x="2779594" y="4568601"/>
            <a:ext cx="1410269" cy="400110"/>
          </a:xfrm>
          <a:prstGeom prst="rect">
            <a:avLst/>
          </a:prstGeom>
          <a:noFill/>
          <a:ln w="9525">
            <a:noFill/>
            <a:miter lim="800000"/>
            <a:headEnd/>
            <a:tailEnd/>
          </a:ln>
        </p:spPr>
        <p:txBody>
          <a:bodyPr wrap="square">
            <a:spAutoFit/>
          </a:bodyPr>
          <a:lstStyle/>
          <a:p>
            <a:pPr algn="ctr" eaLnBrk="1" hangingPunct="1">
              <a:spcBef>
                <a:spcPct val="50000"/>
              </a:spcBef>
              <a:buClrTx/>
              <a:buSzTx/>
              <a:buFontTx/>
              <a:buNone/>
            </a:pPr>
            <a:r>
              <a:rPr lang="en-US" sz="2000" b="1" dirty="0">
                <a:solidFill>
                  <a:srgbClr val="FF0000"/>
                </a:solidFill>
              </a:rPr>
              <a:t>Overtone</a:t>
            </a:r>
            <a:endParaRPr lang="nl-NL" sz="2000" b="1" dirty="0">
              <a:solidFill>
                <a:srgbClr val="FF0000"/>
              </a:solidFill>
            </a:endParaRPr>
          </a:p>
        </p:txBody>
      </p:sp>
      <p:sp>
        <p:nvSpPr>
          <p:cNvPr id="6152" name="Text Box 8"/>
          <p:cNvSpPr txBox="1">
            <a:spLocks noChangeArrowheads="1"/>
          </p:cNvSpPr>
          <p:nvPr/>
        </p:nvSpPr>
        <p:spPr bwMode="auto">
          <a:xfrm>
            <a:off x="1352264" y="4572386"/>
            <a:ext cx="2005085" cy="707886"/>
          </a:xfrm>
          <a:prstGeom prst="rect">
            <a:avLst/>
          </a:prstGeom>
          <a:noFill/>
          <a:ln w="9525">
            <a:noFill/>
            <a:miter lim="800000"/>
            <a:headEnd/>
            <a:tailEnd/>
          </a:ln>
        </p:spPr>
        <p:txBody>
          <a:bodyPr wrap="square">
            <a:spAutoFit/>
          </a:bodyPr>
          <a:lstStyle/>
          <a:p>
            <a:pPr eaLnBrk="1" hangingPunct="1">
              <a:spcBef>
                <a:spcPct val="50000"/>
              </a:spcBef>
              <a:buClrTx/>
              <a:buSzTx/>
              <a:buFontTx/>
              <a:buNone/>
            </a:pPr>
            <a:r>
              <a:rPr lang="en-US" sz="2000" b="1" dirty="0" smtClean="0">
                <a:solidFill>
                  <a:srgbClr val="009900"/>
                </a:solidFill>
              </a:rPr>
              <a:t>   Spurious c.o.m. motion</a:t>
            </a:r>
            <a:endParaRPr lang="nl-NL" sz="2000" b="1" dirty="0">
              <a:solidFill>
                <a:srgbClr val="009900"/>
              </a:solidFill>
            </a:endParaRPr>
          </a:p>
        </p:txBody>
      </p:sp>
      <p:sp>
        <p:nvSpPr>
          <p:cNvPr id="6154" name="Line 10"/>
          <p:cNvSpPr>
            <a:spLocks noChangeShapeType="1"/>
          </p:cNvSpPr>
          <p:nvPr/>
        </p:nvSpPr>
        <p:spPr bwMode="auto">
          <a:xfrm flipV="1">
            <a:off x="2012614" y="3882732"/>
            <a:ext cx="527251" cy="538631"/>
          </a:xfrm>
          <a:prstGeom prst="line">
            <a:avLst/>
          </a:prstGeom>
          <a:noFill/>
          <a:ln w="28575">
            <a:solidFill>
              <a:srgbClr val="FF3300"/>
            </a:solidFill>
            <a:round/>
            <a:headEnd/>
            <a:tailEnd/>
          </a:ln>
        </p:spPr>
        <p:txBody>
          <a:bodyPr wrap="none" anchor="ctr"/>
          <a:lstStyle/>
          <a:p>
            <a:endParaRPr lang="en-GB" dirty="0"/>
          </a:p>
        </p:txBody>
      </p:sp>
      <p:sp>
        <p:nvSpPr>
          <p:cNvPr id="6155" name="Line 11"/>
          <p:cNvSpPr>
            <a:spLocks noChangeShapeType="1"/>
          </p:cNvSpPr>
          <p:nvPr/>
        </p:nvSpPr>
        <p:spPr bwMode="auto">
          <a:xfrm flipH="1" flipV="1">
            <a:off x="2000352" y="3905652"/>
            <a:ext cx="564036" cy="492791"/>
          </a:xfrm>
          <a:prstGeom prst="line">
            <a:avLst/>
          </a:prstGeom>
          <a:noFill/>
          <a:ln w="28575">
            <a:solidFill>
              <a:srgbClr val="FF3300"/>
            </a:solidFill>
            <a:round/>
            <a:headEnd/>
            <a:tailEnd/>
          </a:ln>
        </p:spPr>
        <p:txBody>
          <a:bodyPr wrap="none" anchor="ctr"/>
          <a:lstStyle/>
          <a:p>
            <a:endParaRPr lang="en-GB" dirty="0"/>
          </a:p>
        </p:txBody>
      </p:sp>
      <p:sp>
        <p:nvSpPr>
          <p:cNvPr id="19" name="Oval 7"/>
          <p:cNvSpPr>
            <a:spLocks noChangeArrowheads="1"/>
          </p:cNvSpPr>
          <p:nvPr/>
        </p:nvSpPr>
        <p:spPr bwMode="auto">
          <a:xfrm>
            <a:off x="2879679" y="1678675"/>
            <a:ext cx="1037228" cy="914399"/>
          </a:xfrm>
          <a:prstGeom prst="ellipse">
            <a:avLst/>
          </a:prstGeom>
          <a:noFill/>
          <a:ln w="38100">
            <a:solidFill>
              <a:srgbClr val="FF3300"/>
            </a:solidFill>
            <a:round/>
            <a:headEnd/>
            <a:tailEnd/>
          </a:ln>
        </p:spPr>
        <p:txBody>
          <a:bodyPr wrap="none" anchor="ctr"/>
          <a:lstStyle/>
          <a:p>
            <a:endParaRPr lang="en-US" dirty="0"/>
          </a:p>
        </p:txBody>
      </p:sp>
      <p:sp>
        <p:nvSpPr>
          <p:cNvPr id="20" name="Oval 9"/>
          <p:cNvSpPr>
            <a:spLocks noChangeArrowheads="1"/>
          </p:cNvSpPr>
          <p:nvPr/>
        </p:nvSpPr>
        <p:spPr bwMode="auto">
          <a:xfrm>
            <a:off x="1827576" y="1779526"/>
            <a:ext cx="838838" cy="692989"/>
          </a:xfrm>
          <a:prstGeom prst="ellipse">
            <a:avLst/>
          </a:prstGeom>
          <a:noFill/>
          <a:ln w="38100">
            <a:solidFill>
              <a:srgbClr val="FF3300"/>
            </a:solidFill>
            <a:round/>
            <a:headEnd/>
            <a:tailEnd/>
          </a:ln>
        </p:spPr>
        <p:txBody>
          <a:bodyPr wrap="none" anchor="ctr"/>
          <a:lstStyle/>
          <a:p>
            <a:endParaRPr lang="en-US" dirty="0"/>
          </a:p>
        </p:txBody>
      </p:sp>
      <p:sp>
        <p:nvSpPr>
          <p:cNvPr id="16" name="Line 10"/>
          <p:cNvSpPr>
            <a:spLocks noChangeShapeType="1"/>
          </p:cNvSpPr>
          <p:nvPr/>
        </p:nvSpPr>
        <p:spPr bwMode="auto">
          <a:xfrm flipV="1">
            <a:off x="2001241" y="1865122"/>
            <a:ext cx="527251" cy="538631"/>
          </a:xfrm>
          <a:prstGeom prst="line">
            <a:avLst/>
          </a:prstGeom>
          <a:noFill/>
          <a:ln w="28575">
            <a:solidFill>
              <a:srgbClr val="FF3300"/>
            </a:solidFill>
            <a:round/>
            <a:headEnd/>
            <a:tailEnd/>
          </a:ln>
        </p:spPr>
        <p:txBody>
          <a:bodyPr wrap="none" anchor="ctr"/>
          <a:lstStyle/>
          <a:p>
            <a:endParaRPr lang="en-GB" dirty="0"/>
          </a:p>
        </p:txBody>
      </p:sp>
      <p:sp>
        <p:nvSpPr>
          <p:cNvPr id="17" name="Line 11"/>
          <p:cNvSpPr>
            <a:spLocks noChangeShapeType="1"/>
          </p:cNvSpPr>
          <p:nvPr/>
        </p:nvSpPr>
        <p:spPr bwMode="auto">
          <a:xfrm flipH="1" flipV="1">
            <a:off x="1988979" y="1888042"/>
            <a:ext cx="564036" cy="492791"/>
          </a:xfrm>
          <a:prstGeom prst="line">
            <a:avLst/>
          </a:prstGeom>
          <a:noFill/>
          <a:ln w="28575">
            <a:solidFill>
              <a:srgbClr val="FF3300"/>
            </a:solidFill>
            <a:round/>
            <a:headEnd/>
            <a:tailEnd/>
          </a:ln>
        </p:spPr>
        <p:txBody>
          <a:bodyPr wrap="none" anchor="ctr"/>
          <a:lstStyle/>
          <a:p>
            <a:endParaRPr lang="en-GB" dirty="0"/>
          </a:p>
        </p:txBody>
      </p:sp>
      <p:sp>
        <p:nvSpPr>
          <p:cNvPr id="21" name="Text Box 8"/>
          <p:cNvSpPr txBox="1">
            <a:spLocks noChangeArrowheads="1"/>
          </p:cNvSpPr>
          <p:nvPr/>
        </p:nvSpPr>
        <p:spPr bwMode="auto">
          <a:xfrm>
            <a:off x="1491018" y="2554786"/>
            <a:ext cx="2726140" cy="1508105"/>
          </a:xfrm>
          <a:prstGeom prst="rect">
            <a:avLst/>
          </a:prstGeom>
          <a:noFill/>
          <a:ln w="9525">
            <a:noFill/>
            <a:miter lim="800000"/>
            <a:headEnd/>
            <a:tailEnd/>
          </a:ln>
        </p:spPr>
        <p:txBody>
          <a:bodyPr wrap="square">
            <a:spAutoFit/>
          </a:bodyPr>
          <a:lstStyle/>
          <a:p>
            <a:pPr eaLnBrk="1" hangingPunct="1">
              <a:spcBef>
                <a:spcPct val="50000"/>
              </a:spcBef>
              <a:buClrTx/>
              <a:buSzTx/>
            </a:pPr>
            <a:r>
              <a:rPr lang="nl-NL" sz="2000" b="1" dirty="0" smtClean="0">
                <a:solidFill>
                  <a:srgbClr val="009900"/>
                </a:solidFill>
              </a:rPr>
              <a:t>Constant</a:t>
            </a:r>
            <a:r>
              <a:rPr lang="nl-NL" sz="2000" b="1" dirty="0" smtClean="0">
                <a:solidFill>
                  <a:srgbClr val="FF0000"/>
                </a:solidFill>
              </a:rPr>
              <a:t>	</a:t>
            </a:r>
            <a:r>
              <a:rPr lang="en-US" sz="2000" b="1" dirty="0" smtClean="0">
                <a:solidFill>
                  <a:srgbClr val="FF0000"/>
                </a:solidFill>
              </a:rPr>
              <a:t>Overtone</a:t>
            </a:r>
            <a:endParaRPr lang="nl-NL" sz="2000" b="1" dirty="0" smtClean="0">
              <a:solidFill>
                <a:srgbClr val="FF0000"/>
              </a:solidFill>
            </a:endParaRPr>
          </a:p>
          <a:p>
            <a:pPr eaLnBrk="1" hangingPunct="1">
              <a:spcBef>
                <a:spcPct val="50000"/>
              </a:spcBef>
              <a:buClrTx/>
              <a:buSzTx/>
            </a:pPr>
            <a:r>
              <a:rPr lang="en-US" b="1" dirty="0" smtClean="0">
                <a:solidFill>
                  <a:srgbClr val="04028F"/>
                </a:solidFill>
              </a:rPr>
              <a:t>2</a:t>
            </a:r>
            <a:r>
              <a:rPr lang="ru-RU" b="1" dirty="0" smtClean="0">
                <a:solidFill>
                  <a:srgbClr val="04028F"/>
                </a:solidFill>
                <a:cs typeface="Times New Roman" pitchFamily="18" charset="0"/>
              </a:rPr>
              <a:t>ћ</a:t>
            </a:r>
            <a:r>
              <a:rPr lang="el-GR" b="1" dirty="0" smtClean="0">
                <a:solidFill>
                  <a:srgbClr val="04028F"/>
                </a:solidFill>
                <a:cs typeface="Times New Roman" pitchFamily="18" charset="0"/>
              </a:rPr>
              <a:t>ω</a:t>
            </a:r>
            <a:r>
              <a:rPr lang="en-US" b="1" dirty="0" smtClean="0">
                <a:solidFill>
                  <a:srgbClr val="04028F"/>
                </a:solidFill>
                <a:cs typeface="Arial" charset="0"/>
                <a:sym typeface="Symbol" pitchFamily="18" charset="2"/>
              </a:rPr>
              <a:t> excitation</a:t>
            </a:r>
            <a:endParaRPr lang="nl-NL" b="1" i="1" dirty="0" smtClean="0">
              <a:solidFill>
                <a:srgbClr val="04028F"/>
              </a:solidFill>
            </a:endParaRPr>
          </a:p>
          <a:p>
            <a:pPr eaLnBrk="1" hangingPunct="1">
              <a:spcBef>
                <a:spcPct val="50000"/>
              </a:spcBef>
              <a:buClrTx/>
              <a:buSzTx/>
              <a:buFontTx/>
              <a:buNone/>
            </a:pPr>
            <a:r>
              <a:rPr lang="nl-NL" b="1" dirty="0" smtClean="0">
                <a:solidFill>
                  <a:schemeClr val="tx1"/>
                </a:solidFill>
              </a:rPr>
              <a:t>  </a:t>
            </a:r>
            <a:endParaRPr lang="nl-NL" b="1" dirty="0">
              <a:solidFill>
                <a:schemeClr val="tx1"/>
              </a:solidFill>
            </a:endParaRPr>
          </a:p>
        </p:txBody>
      </p:sp>
      <p:sp>
        <p:nvSpPr>
          <p:cNvPr id="2"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dirty="0"/>
          </a:p>
        </p:txBody>
      </p:sp>
      <p:sp>
        <p:nvSpPr>
          <p:cNvPr id="3"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dirty="0"/>
          </a:p>
        </p:txBody>
      </p:sp>
      <p:pic>
        <p:nvPicPr>
          <p:cNvPr id="4" name="Picture 6"/>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00753" y="1869743"/>
            <a:ext cx="3524250" cy="695325"/>
          </a:xfrm>
          <a:prstGeom prst="rect">
            <a:avLst/>
          </a:prstGeom>
          <a:noFill/>
        </p:spPr>
      </p:pic>
      <p:sp>
        <p:nvSpPr>
          <p:cNvPr id="7" name="Rectangle 1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dirty="0"/>
          </a:p>
        </p:txBody>
      </p:sp>
      <p:sp>
        <p:nvSpPr>
          <p:cNvPr id="6157"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dirty="0"/>
          </a:p>
        </p:txBody>
      </p:sp>
      <p:pic>
        <p:nvPicPr>
          <p:cNvPr id="6156" name="Picture 1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14400" y="3875969"/>
            <a:ext cx="3505200" cy="695325"/>
          </a:xfrm>
          <a:prstGeom prst="rect">
            <a:avLst/>
          </a:prstGeom>
          <a:noFill/>
        </p:spPr>
      </p:pic>
    </p:spTree>
    <p:extLst>
      <p:ext uri="{BB962C8B-B14F-4D97-AF65-F5344CB8AC3E}">
        <p14:creationId xmlns:p14="http://schemas.microsoft.com/office/powerpoint/2010/main" val="14034734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0" y="71022"/>
            <a:ext cx="4091793" cy="3836908"/>
          </a:xfrm>
          <a:prstGeom prst="rect">
            <a:avLst/>
          </a:prstGeom>
          <a:ln>
            <a:solidFill>
              <a:srgbClr val="FF0000"/>
            </a:solidFill>
          </a:ln>
        </p:spPr>
      </p:pic>
      <p:pic>
        <p:nvPicPr>
          <p:cNvPr id="2" name="Image 1"/>
          <p:cNvPicPr>
            <a:picLocks noChangeAspect="1"/>
          </p:cNvPicPr>
          <p:nvPr/>
        </p:nvPicPr>
        <p:blipFill>
          <a:blip r:embed="rId3"/>
          <a:stretch>
            <a:fillRect/>
          </a:stretch>
        </p:blipFill>
        <p:spPr>
          <a:xfrm>
            <a:off x="3963312" y="0"/>
            <a:ext cx="4905481" cy="6285390"/>
          </a:xfrm>
          <a:prstGeom prst="rect">
            <a:avLst/>
          </a:prstGeom>
        </p:spPr>
      </p:pic>
      <p:cxnSp>
        <p:nvCxnSpPr>
          <p:cNvPr id="7" name="Connecteur droit 6"/>
          <p:cNvCxnSpPr/>
          <p:nvPr/>
        </p:nvCxnSpPr>
        <p:spPr bwMode="auto">
          <a:xfrm flipH="1" flipV="1">
            <a:off x="1438183" y="1713390"/>
            <a:ext cx="2308195" cy="1056444"/>
          </a:xfrm>
          <a:prstGeom prst="line">
            <a:avLst/>
          </a:prstGeom>
          <a:solidFill>
            <a:srgbClr val="00B8FF"/>
          </a:solidFill>
          <a:ln w="9525" cap="flat" cmpd="sng" algn="ctr">
            <a:solidFill>
              <a:srgbClr val="FF0000"/>
            </a:solidFill>
            <a:prstDash val="solid"/>
            <a:round/>
            <a:headEnd type="none" w="med" len="med"/>
            <a:tailEnd type="none" w="med" len="med"/>
          </a:ln>
          <a:effectLst/>
        </p:spPr>
      </p:cxnSp>
      <p:sp>
        <p:nvSpPr>
          <p:cNvPr id="11" name="Rectangle 10"/>
          <p:cNvSpPr/>
          <p:nvPr/>
        </p:nvSpPr>
        <p:spPr>
          <a:xfrm>
            <a:off x="306280" y="3981426"/>
            <a:ext cx="4336741" cy="1938992"/>
          </a:xfrm>
          <a:prstGeom prst="rect">
            <a:avLst/>
          </a:prstGeom>
        </p:spPr>
        <p:txBody>
          <a:bodyPr wrap="square">
            <a:spAutoFit/>
          </a:bodyPr>
          <a:lstStyle/>
          <a:p>
            <a:r>
              <a:rPr lang="en-US" b="1" i="1" dirty="0">
                <a:solidFill>
                  <a:schemeClr val="tx1"/>
                </a:solidFill>
              </a:rPr>
              <a:t>Low-energy isoscalar dipole strength in </a:t>
            </a:r>
            <a:r>
              <a:rPr lang="en-US" b="1" i="1" baseline="30000" dirty="0" smtClean="0">
                <a:solidFill>
                  <a:schemeClr val="tx1"/>
                </a:solidFill>
              </a:rPr>
              <a:t>40</a:t>
            </a:r>
            <a:r>
              <a:rPr lang="en-US" b="1" i="1" dirty="0" smtClean="0">
                <a:solidFill>
                  <a:schemeClr val="tx1"/>
                </a:solidFill>
              </a:rPr>
              <a:t>Ca</a:t>
            </a:r>
            <a:r>
              <a:rPr lang="en-US" b="1" i="1" dirty="0">
                <a:solidFill>
                  <a:schemeClr val="tx1"/>
                </a:solidFill>
              </a:rPr>
              <a:t>, </a:t>
            </a:r>
            <a:r>
              <a:rPr lang="en-US" b="1" i="1" baseline="30000" dirty="0">
                <a:solidFill>
                  <a:schemeClr val="tx1"/>
                </a:solidFill>
              </a:rPr>
              <a:t>58</a:t>
            </a:r>
            <a:r>
              <a:rPr lang="en-US" b="1" i="1" dirty="0">
                <a:solidFill>
                  <a:schemeClr val="tx1"/>
                </a:solidFill>
              </a:rPr>
              <a:t>Ni, </a:t>
            </a:r>
            <a:r>
              <a:rPr lang="en-US" b="1" i="1" baseline="30000" dirty="0" smtClean="0">
                <a:solidFill>
                  <a:schemeClr val="tx1"/>
                </a:solidFill>
              </a:rPr>
              <a:t>90</a:t>
            </a:r>
            <a:r>
              <a:rPr lang="en-US" b="1" i="1" dirty="0" smtClean="0">
                <a:solidFill>
                  <a:schemeClr val="tx1"/>
                </a:solidFill>
              </a:rPr>
              <a:t>Zr </a:t>
            </a:r>
            <a:r>
              <a:rPr lang="en-US" b="1" i="1" dirty="0">
                <a:solidFill>
                  <a:schemeClr val="tx1"/>
                </a:solidFill>
              </a:rPr>
              <a:t>and </a:t>
            </a:r>
            <a:r>
              <a:rPr lang="en-US" b="1" i="1" baseline="30000" dirty="0" smtClean="0">
                <a:solidFill>
                  <a:schemeClr val="tx1"/>
                </a:solidFill>
              </a:rPr>
              <a:t>208</a:t>
            </a:r>
            <a:r>
              <a:rPr lang="en-US" b="1" i="1" dirty="0" smtClean="0">
                <a:solidFill>
                  <a:schemeClr val="tx1"/>
                </a:solidFill>
              </a:rPr>
              <a:t>Pb</a:t>
            </a:r>
            <a:r>
              <a:rPr lang="en-GB" altLang="en-US" b="1" i="1" kern="0" dirty="0">
                <a:solidFill>
                  <a:schemeClr val="tx1"/>
                </a:solidFill>
                <a:ea typeface="+mj-ea"/>
                <a:cs typeface="Times New Roman" panose="02020603050405020304" pitchFamily="18" charset="0"/>
              </a:rPr>
              <a:t/>
            </a:r>
            <a:br>
              <a:rPr lang="en-GB" altLang="en-US" b="1" i="1" kern="0" dirty="0">
                <a:solidFill>
                  <a:schemeClr val="tx1"/>
                </a:solidFill>
                <a:ea typeface="+mj-ea"/>
                <a:cs typeface="Times New Roman" panose="02020603050405020304" pitchFamily="18" charset="0"/>
              </a:rPr>
            </a:br>
            <a:r>
              <a:rPr lang="en-GB" altLang="en-US" b="1" kern="0" dirty="0" smtClean="0">
                <a:solidFill>
                  <a:srgbClr val="010090"/>
                </a:solidFill>
                <a:ea typeface="+mj-ea"/>
                <a:cs typeface="Times New Roman" panose="02020603050405020304" pitchFamily="18" charset="0"/>
              </a:rPr>
              <a:t>T.D. Poelhekken </a:t>
            </a:r>
            <a:r>
              <a:rPr lang="en-GB" altLang="en-US" b="1" i="1" kern="0" dirty="0" smtClean="0">
                <a:solidFill>
                  <a:srgbClr val="010090"/>
                </a:solidFill>
                <a:ea typeface="+mj-ea"/>
                <a:cs typeface="Times New Roman" panose="02020603050405020304" pitchFamily="18" charset="0"/>
              </a:rPr>
              <a:t>et al</a:t>
            </a:r>
            <a:r>
              <a:rPr lang="en-GB" altLang="en-US" b="1" kern="0" dirty="0" smtClean="0">
                <a:solidFill>
                  <a:srgbClr val="010090"/>
                </a:solidFill>
                <a:ea typeface="+mj-ea"/>
                <a:cs typeface="Times New Roman" panose="02020603050405020304" pitchFamily="18" charset="0"/>
              </a:rPr>
              <a:t>.,</a:t>
            </a:r>
          </a:p>
          <a:p>
            <a:r>
              <a:rPr lang="en-GB" altLang="en-US" b="1" kern="0" dirty="0" smtClean="0">
                <a:solidFill>
                  <a:srgbClr val="FB1503"/>
                </a:solidFill>
                <a:ea typeface="+mj-ea"/>
                <a:cs typeface="Times New Roman" panose="02020603050405020304" pitchFamily="18" charset="0"/>
              </a:rPr>
              <a:t>Phys</a:t>
            </a:r>
            <a:r>
              <a:rPr lang="en-GB" altLang="en-US" b="1" kern="0" dirty="0">
                <a:solidFill>
                  <a:srgbClr val="FB1503"/>
                </a:solidFill>
                <a:ea typeface="+mj-ea"/>
                <a:cs typeface="Times New Roman" panose="02020603050405020304" pitchFamily="18" charset="0"/>
              </a:rPr>
              <a:t>. </a:t>
            </a:r>
            <a:r>
              <a:rPr lang="nb-NO" b="1" dirty="0">
                <a:solidFill>
                  <a:srgbClr val="FF0000"/>
                </a:solidFill>
              </a:rPr>
              <a:t>Letters B 278 (1992) </a:t>
            </a:r>
            <a:r>
              <a:rPr lang="nb-NO" b="1" dirty="0" smtClean="0">
                <a:solidFill>
                  <a:srgbClr val="FF0000"/>
                </a:solidFill>
              </a:rPr>
              <a:t>423</a:t>
            </a:r>
            <a:endParaRPr lang="en-US" dirty="0"/>
          </a:p>
        </p:txBody>
      </p:sp>
      <p:cxnSp>
        <p:nvCxnSpPr>
          <p:cNvPr id="13" name="Connecteur droit 12"/>
          <p:cNvCxnSpPr/>
          <p:nvPr/>
        </p:nvCxnSpPr>
        <p:spPr bwMode="auto">
          <a:xfrm flipH="1" flipV="1">
            <a:off x="1518082" y="1455938"/>
            <a:ext cx="2228296" cy="967666"/>
          </a:xfrm>
          <a:prstGeom prst="line">
            <a:avLst/>
          </a:prstGeom>
          <a:solidFill>
            <a:srgbClr val="00B8FF"/>
          </a:solidFill>
          <a:ln w="9525" cap="flat" cmpd="sng" algn="ctr">
            <a:solidFill>
              <a:srgbClr val="FF0000"/>
            </a:solidFill>
            <a:prstDash val="solid"/>
            <a:round/>
            <a:headEnd type="none" w="med" len="med"/>
            <a:tailEnd type="none" w="med" len="med"/>
          </a:ln>
          <a:effectLst/>
        </p:spPr>
      </p:cxnSp>
      <p:sp>
        <p:nvSpPr>
          <p:cNvPr id="15" name="Text Box 6"/>
          <p:cNvSpPr txBox="1">
            <a:spLocks noChangeArrowheads="1"/>
          </p:cNvSpPr>
          <p:nvPr/>
        </p:nvSpPr>
        <p:spPr bwMode="auto">
          <a:xfrm>
            <a:off x="1279259" y="1090966"/>
            <a:ext cx="1410269" cy="400110"/>
          </a:xfrm>
          <a:prstGeom prst="rect">
            <a:avLst/>
          </a:prstGeom>
          <a:noFill/>
          <a:ln w="9525">
            <a:noFill/>
            <a:miter lim="800000"/>
            <a:headEnd/>
            <a:tailEnd/>
          </a:ln>
        </p:spPr>
        <p:txBody>
          <a:bodyPr wrap="square">
            <a:spAutoFit/>
          </a:bodyPr>
          <a:lstStyle/>
          <a:p>
            <a:pPr algn="ctr" eaLnBrk="1" hangingPunct="1">
              <a:spcBef>
                <a:spcPct val="50000"/>
              </a:spcBef>
              <a:buClrTx/>
              <a:buSzTx/>
              <a:buFontTx/>
              <a:buNone/>
            </a:pPr>
            <a:r>
              <a:rPr lang="en-US" sz="2000" b="1" dirty="0" smtClean="0">
                <a:solidFill>
                  <a:srgbClr val="FF0000"/>
                </a:solidFill>
              </a:rPr>
              <a:t>g.s. decay</a:t>
            </a:r>
            <a:endParaRPr lang="nl-NL" sz="2000" b="1" dirty="0">
              <a:solidFill>
                <a:srgbClr val="FF0000"/>
              </a:solidFill>
            </a:endParaRPr>
          </a:p>
        </p:txBody>
      </p:sp>
    </p:spTree>
    <p:extLst>
      <p:ext uri="{BB962C8B-B14F-4D97-AF65-F5344CB8AC3E}">
        <p14:creationId xmlns:p14="http://schemas.microsoft.com/office/powerpoint/2010/main" val="37065331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97150" y="159283"/>
            <a:ext cx="8430741" cy="5620081"/>
          </a:xfrm>
          <a:prstGeom prst="rect">
            <a:avLst/>
          </a:prstGeom>
        </p:spPr>
      </p:pic>
    </p:spTree>
    <p:extLst>
      <p:ext uri="{BB962C8B-B14F-4D97-AF65-F5344CB8AC3E}">
        <p14:creationId xmlns:p14="http://schemas.microsoft.com/office/powerpoint/2010/main" val="21267874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0" y="394558"/>
            <a:ext cx="9143999" cy="2957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US" sz="2800" i="1" dirty="0" smtClean="0">
                <a:solidFill>
                  <a:schemeClr val="tx1"/>
                </a:solidFill>
                <a:latin typeface="Times New Roman" panose="02020603050405020304" pitchFamily="18" charset="0"/>
                <a:cs typeface="Times New Roman" panose="02020603050405020304" pitchFamily="18" charset="0"/>
              </a:rPr>
              <a:t>Excitation of the Isovector Giant Dipole Resonance by Inelastic a Scattering: An Experimental Approach</a:t>
            </a:r>
            <a:r>
              <a:rPr lang="en-US" sz="2800" dirty="0" smtClean="0">
                <a:latin typeface="Times New Roman" panose="02020603050405020304" pitchFamily="18" charset="0"/>
                <a:cs typeface="Times New Roman" panose="02020603050405020304" pitchFamily="18" charset="0"/>
              </a:rPr>
              <a:t/>
            </a:r>
            <a:br>
              <a:rPr lang="en-US" sz="2800" dirty="0" smtClean="0">
                <a:latin typeface="Times New Roman" panose="02020603050405020304" pitchFamily="18" charset="0"/>
                <a:cs typeface="Times New Roman" panose="02020603050405020304" pitchFamily="18" charset="0"/>
              </a:rPr>
            </a:br>
            <a:r>
              <a:rPr lang="en-US" sz="2800" dirty="0" smtClean="0">
                <a:solidFill>
                  <a:srgbClr val="04028F"/>
                </a:solidFill>
                <a:latin typeface="Times New Roman" panose="02020603050405020304" pitchFamily="18" charset="0"/>
                <a:cs typeface="Times New Roman" panose="02020603050405020304" pitchFamily="18" charset="0"/>
              </a:rPr>
              <a:t>T. D. Poelhekken</a:t>
            </a:r>
            <a:r>
              <a:rPr lang="en-US" sz="2800" dirty="0">
                <a:solidFill>
                  <a:srgbClr val="04028F"/>
                </a:solidFill>
                <a:latin typeface="Times New Roman" panose="02020603050405020304" pitchFamily="18" charset="0"/>
                <a:cs typeface="Times New Roman" panose="02020603050405020304" pitchFamily="18" charset="0"/>
              </a:rPr>
              <a:t> </a:t>
            </a:r>
            <a:r>
              <a:rPr lang="en-US" sz="2800" i="1" dirty="0" smtClean="0">
                <a:solidFill>
                  <a:srgbClr val="04028F"/>
                </a:solidFill>
                <a:latin typeface="Times New Roman" panose="02020603050405020304" pitchFamily="18" charset="0"/>
                <a:cs typeface="Times New Roman" panose="02020603050405020304" pitchFamily="18" charset="0"/>
              </a:rPr>
              <a:t>et al</a:t>
            </a:r>
            <a:r>
              <a:rPr lang="en-US" sz="2800" dirty="0" smtClean="0">
                <a:solidFill>
                  <a:srgbClr val="04028F"/>
                </a:solidFill>
                <a:latin typeface="Times New Roman" panose="02020603050405020304" pitchFamily="18" charset="0"/>
                <a:cs typeface="Times New Roman" panose="02020603050405020304" pitchFamily="18" charset="0"/>
              </a:rPr>
              <a:t>., Phys. Rev. Lett 62 (1989) 16</a:t>
            </a:r>
            <a:r>
              <a:rPr lang="en-US" sz="2800" b="0" dirty="0" smtClean="0">
                <a:latin typeface="Times New Roman" panose="02020603050405020304" pitchFamily="18" charset="0"/>
                <a:cs typeface="Times New Roman" panose="02020603050405020304" pitchFamily="18" charset="0"/>
              </a:rPr>
              <a:t/>
            </a:r>
            <a:br>
              <a:rPr lang="en-US" sz="2800" b="0" dirty="0" smtClean="0">
                <a:latin typeface="Times New Roman" panose="02020603050405020304" pitchFamily="18" charset="0"/>
                <a:cs typeface="Times New Roman" panose="02020603050405020304" pitchFamily="18" charset="0"/>
              </a:rPr>
            </a:br>
            <a:r>
              <a:rPr lang="en-GB" altLang="en-US" sz="2800" i="1" dirty="0" smtClean="0">
                <a:solidFill>
                  <a:schemeClr val="tx1"/>
                </a:solidFill>
                <a:latin typeface="Times New Roman" panose="02020603050405020304" pitchFamily="18" charset="0"/>
                <a:cs typeface="Times New Roman" panose="02020603050405020304" pitchFamily="18" charset="0"/>
              </a:rPr>
              <a:t>Excitation of the isovector GDR by inelastic a‑scattering as a measure of the neutron skin of nuclei</a:t>
            </a:r>
            <a:r>
              <a:rPr lang="en-GB" altLang="en-US" sz="2800" i="1" dirty="0" smtClean="0">
                <a:solidFill>
                  <a:srgbClr val="FB1503"/>
                </a:solidFill>
                <a:latin typeface="Times New Roman" panose="02020603050405020304" pitchFamily="18" charset="0"/>
                <a:cs typeface="Times New Roman" panose="02020603050405020304" pitchFamily="18" charset="0"/>
              </a:rPr>
              <a:t/>
            </a:r>
            <a:br>
              <a:rPr lang="en-GB" altLang="en-US" sz="2800" i="1" dirty="0" smtClean="0">
                <a:solidFill>
                  <a:srgbClr val="FB1503"/>
                </a:solidFill>
                <a:latin typeface="Times New Roman" panose="02020603050405020304" pitchFamily="18" charset="0"/>
                <a:cs typeface="Times New Roman" panose="02020603050405020304" pitchFamily="18" charset="0"/>
              </a:rPr>
            </a:br>
            <a:r>
              <a:rPr lang="en-GB" altLang="en-US" sz="2800" dirty="0" smtClean="0">
                <a:latin typeface="Times New Roman" panose="02020603050405020304" pitchFamily="18" charset="0"/>
                <a:cs typeface="Times New Roman" panose="02020603050405020304" pitchFamily="18" charset="0"/>
              </a:rPr>
              <a:t>	A. Krasznahorkay </a:t>
            </a:r>
            <a:r>
              <a:rPr lang="en-GB" altLang="en-US" sz="2800" i="1" dirty="0" smtClean="0">
                <a:latin typeface="Times New Roman" panose="02020603050405020304" pitchFamily="18" charset="0"/>
                <a:cs typeface="Times New Roman" panose="02020603050405020304" pitchFamily="18" charset="0"/>
              </a:rPr>
              <a:t>et al</a:t>
            </a:r>
            <a:r>
              <a:rPr lang="en-GB" altLang="en-US" sz="2800" dirty="0" smtClean="0">
                <a:latin typeface="Times New Roman" panose="02020603050405020304" pitchFamily="18" charset="0"/>
                <a:cs typeface="Times New Roman" panose="02020603050405020304" pitchFamily="18" charset="0"/>
              </a:rPr>
              <a:t>., Phys. Rev. Lett. 66 (1991) 1287 </a:t>
            </a:r>
            <a:r>
              <a:rPr lang="en-GB" altLang="en-US" sz="2800" dirty="0" smtClean="0">
                <a:solidFill>
                  <a:schemeClr val="tx1"/>
                </a:solidFill>
                <a:latin typeface="Times New Roman" panose="02020603050405020304" pitchFamily="18" charset="0"/>
                <a:cs typeface="Times New Roman" panose="02020603050405020304" pitchFamily="18" charset="0"/>
              </a:rPr>
              <a:t>&amp; </a:t>
            </a:r>
            <a:r>
              <a:rPr lang="en-GB" altLang="en-US" sz="2800" dirty="0" smtClean="0">
                <a:solidFill>
                  <a:srgbClr val="FB1503"/>
                </a:solidFill>
                <a:latin typeface="Times New Roman" panose="02020603050405020304" pitchFamily="18" charset="0"/>
                <a:cs typeface="Times New Roman" panose="02020603050405020304" pitchFamily="18" charset="0"/>
              </a:rPr>
              <a:t>Nucl. Phys. </a:t>
            </a:r>
            <a:r>
              <a:rPr lang="en-GB" altLang="en-US" sz="2800" u="sng" dirty="0" smtClean="0">
                <a:solidFill>
                  <a:srgbClr val="FB1503"/>
                </a:solidFill>
                <a:latin typeface="Times New Roman" panose="02020603050405020304" pitchFamily="18" charset="0"/>
                <a:cs typeface="Times New Roman" panose="02020603050405020304" pitchFamily="18" charset="0"/>
              </a:rPr>
              <a:t>A567</a:t>
            </a:r>
            <a:r>
              <a:rPr lang="en-GB" altLang="en-US" sz="2800" dirty="0" smtClean="0">
                <a:solidFill>
                  <a:srgbClr val="FB1503"/>
                </a:solidFill>
                <a:latin typeface="Times New Roman" panose="02020603050405020304" pitchFamily="18" charset="0"/>
                <a:cs typeface="Times New Roman" panose="02020603050405020304" pitchFamily="18" charset="0"/>
              </a:rPr>
              <a:t> (1994) 521</a:t>
            </a:r>
            <a:r>
              <a:rPr lang="en-GB" altLang="en-US" sz="2800" dirty="0" smtClean="0">
                <a:latin typeface="Times New Roman" panose="02020603050405020304" pitchFamily="18" charset="0"/>
                <a:cs typeface="Times New Roman" panose="02020603050405020304" pitchFamily="18" charset="0"/>
              </a:rPr>
              <a:t/>
            </a:r>
            <a:br>
              <a:rPr lang="en-GB" altLang="en-US" sz="2800" dirty="0" smtClean="0">
                <a:latin typeface="Times New Roman" panose="02020603050405020304" pitchFamily="18" charset="0"/>
                <a:cs typeface="Times New Roman" panose="02020603050405020304" pitchFamily="18" charset="0"/>
              </a:rPr>
            </a:br>
            <a:endParaRPr lang="en-GB" altLang="en-US" sz="2800" dirty="0" smtClean="0">
              <a:latin typeface="Times New Roman" panose="02020603050405020304" pitchFamily="18" charset="0"/>
              <a:cs typeface="Times New Roman" panose="02020603050405020304" pitchFamily="18" charset="0"/>
            </a:endParaRPr>
          </a:p>
        </p:txBody>
      </p:sp>
      <p:sp>
        <p:nvSpPr>
          <p:cNvPr id="9219" name="Rectangle 3"/>
          <p:cNvSpPr>
            <a:spLocks noGrp="1" noChangeArrowheads="1"/>
          </p:cNvSpPr>
          <p:nvPr>
            <p:ph type="body" idx="1"/>
          </p:nvPr>
        </p:nvSpPr>
        <p:spPr bwMode="auto">
          <a:xfrm>
            <a:off x="457200" y="3695260"/>
            <a:ext cx="8229600" cy="2895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GB" altLang="en-US" sz="2800" dirty="0" smtClean="0">
                <a:solidFill>
                  <a:schemeClr val="tx1"/>
                </a:solidFill>
                <a:latin typeface="Times New Roman" panose="02020603050405020304" pitchFamily="18" charset="0"/>
                <a:cs typeface="Times New Roman" panose="02020603050405020304" pitchFamily="18" charset="0"/>
              </a:rPr>
              <a:t>Measuring the cross section of the isovector giant dipole resonance (IVGDR) for </a:t>
            </a:r>
          </a:p>
          <a:p>
            <a:pPr algn="ctr"/>
            <a:r>
              <a:rPr lang="en-GB" altLang="en-US" sz="2800" baseline="30000" dirty="0" smtClean="0">
                <a:solidFill>
                  <a:schemeClr val="tx1"/>
                </a:solidFill>
                <a:latin typeface="Times New Roman" panose="02020603050405020304" pitchFamily="18" charset="0"/>
                <a:cs typeface="Times New Roman" panose="02020603050405020304" pitchFamily="18" charset="0"/>
              </a:rPr>
              <a:t>116,124</a:t>
            </a:r>
            <a:r>
              <a:rPr lang="en-GB" altLang="en-US" sz="2800" dirty="0" smtClean="0">
                <a:solidFill>
                  <a:schemeClr val="tx1"/>
                </a:solidFill>
                <a:latin typeface="Times New Roman" panose="02020603050405020304" pitchFamily="18" charset="0"/>
                <a:cs typeface="Times New Roman" panose="02020603050405020304" pitchFamily="18" charset="0"/>
              </a:rPr>
              <a:t>Sn( </a:t>
            </a:r>
            <a:r>
              <a:rPr lang="en-GB" altLang="en-US" sz="2800" dirty="0" smtClean="0">
                <a:solidFill>
                  <a:schemeClr val="tx1"/>
                </a:solidFill>
                <a:latin typeface="Symbol" panose="05050102010706020507" pitchFamily="18" charset="2"/>
                <a:cs typeface="Times New Roman" panose="02020603050405020304" pitchFamily="18" charset="0"/>
              </a:rPr>
              <a:t>a,a</a:t>
            </a:r>
            <a:r>
              <a:rPr lang="en-GB" altLang="en-US" sz="2800" dirty="0" smtClean="0">
                <a:solidFill>
                  <a:schemeClr val="tx1"/>
                </a:solidFill>
                <a:latin typeface="Symbol" panose="05050102010706020507" pitchFamily="18" charset="2"/>
                <a:cs typeface="Times New Roman" panose="02020603050405020304" pitchFamily="18" charset="0"/>
                <a:sym typeface="Symbol" panose="05050102010706020507" pitchFamily="18" charset="2"/>
              </a:rPr>
              <a:t></a:t>
            </a:r>
            <a:r>
              <a:rPr lang="en-GB" altLang="en-US" sz="2800" dirty="0" smtClean="0">
                <a:solidFill>
                  <a:schemeClr val="tx1"/>
                </a:solidFill>
                <a:latin typeface="Symbol" panose="05050102010706020507" pitchFamily="18" charset="2"/>
                <a:cs typeface="Times New Roman" panose="02020603050405020304" pitchFamily="18" charset="0"/>
              </a:rPr>
              <a:t>g</a:t>
            </a:r>
            <a:r>
              <a:rPr lang="en-GB" altLang="en-US" sz="2800" baseline="-25000" dirty="0" smtClean="0">
                <a:solidFill>
                  <a:schemeClr val="tx1"/>
                </a:solidFill>
                <a:latin typeface="Times New Roman" panose="02020603050405020304" pitchFamily="18" charset="0"/>
                <a:cs typeface="Times New Roman" panose="02020603050405020304" pitchFamily="18" charset="0"/>
              </a:rPr>
              <a:t>0</a:t>
            </a:r>
            <a:r>
              <a:rPr lang="en-GB" altLang="en-US" sz="2800" dirty="0" smtClean="0">
                <a:solidFill>
                  <a:schemeClr val="tx1"/>
                </a:solidFill>
                <a:latin typeface="Times New Roman" panose="02020603050405020304" pitchFamily="18" charset="0"/>
                <a:cs typeface="Times New Roman" panose="02020603050405020304" pitchFamily="18" charset="0"/>
              </a:rPr>
              <a:t>), </a:t>
            </a:r>
            <a:r>
              <a:rPr lang="en-GB" altLang="en-US" sz="2800" baseline="30000" dirty="0" smtClean="0">
                <a:solidFill>
                  <a:schemeClr val="tx1"/>
                </a:solidFill>
                <a:latin typeface="Times New Roman" panose="02020603050405020304" pitchFamily="18" charset="0"/>
                <a:cs typeface="Times New Roman" panose="02020603050405020304" pitchFamily="18" charset="0"/>
              </a:rPr>
              <a:t>150</a:t>
            </a:r>
            <a:r>
              <a:rPr lang="en-GB" altLang="en-US" sz="2800" dirty="0" smtClean="0">
                <a:solidFill>
                  <a:schemeClr val="tx1"/>
                </a:solidFill>
                <a:latin typeface="Times New Roman" panose="02020603050405020304" pitchFamily="18" charset="0"/>
                <a:cs typeface="Times New Roman" panose="02020603050405020304" pitchFamily="18" charset="0"/>
              </a:rPr>
              <a:t>Nd(</a:t>
            </a:r>
            <a:r>
              <a:rPr lang="en-GB" altLang="en-US" sz="2800" dirty="0" smtClean="0">
                <a:solidFill>
                  <a:schemeClr val="tx1"/>
                </a:solidFill>
                <a:latin typeface="Symbol" panose="05050102010706020507" pitchFamily="18" charset="2"/>
                <a:cs typeface="Times New Roman" panose="02020603050405020304" pitchFamily="18" charset="0"/>
              </a:rPr>
              <a:t>a,a</a:t>
            </a:r>
            <a:r>
              <a:rPr lang="en-GB" altLang="en-US" sz="2800" dirty="0" smtClean="0">
                <a:solidFill>
                  <a:schemeClr val="tx1"/>
                </a:solidFill>
                <a:latin typeface="Symbol" panose="05050102010706020507" pitchFamily="18" charset="2"/>
                <a:cs typeface="Times New Roman" panose="02020603050405020304" pitchFamily="18" charset="0"/>
                <a:sym typeface="Symbol" panose="05050102010706020507" pitchFamily="18" charset="2"/>
              </a:rPr>
              <a:t></a:t>
            </a:r>
            <a:r>
              <a:rPr lang="en-GB" altLang="en-US" sz="2800" dirty="0" smtClean="0">
                <a:solidFill>
                  <a:schemeClr val="tx1"/>
                </a:solidFill>
                <a:latin typeface="Symbol" panose="05050102010706020507" pitchFamily="18" charset="2"/>
                <a:cs typeface="Times New Roman" panose="02020603050405020304" pitchFamily="18" charset="0"/>
              </a:rPr>
              <a:t>g</a:t>
            </a:r>
            <a:r>
              <a:rPr lang="en-GB" altLang="en-US" sz="2800" baseline="-25000" dirty="0" smtClean="0">
                <a:solidFill>
                  <a:schemeClr val="tx1"/>
                </a:solidFill>
                <a:latin typeface="Times New Roman" panose="02020603050405020304" pitchFamily="18" charset="0"/>
                <a:cs typeface="Times New Roman" panose="02020603050405020304" pitchFamily="18" charset="0"/>
              </a:rPr>
              <a:t>0</a:t>
            </a:r>
            <a:r>
              <a:rPr lang="en-GB" altLang="en-US" sz="2800" dirty="0" smtClean="0">
                <a:solidFill>
                  <a:schemeClr val="tx1"/>
                </a:solidFill>
                <a:latin typeface="Times New Roman" panose="02020603050405020304" pitchFamily="18" charset="0"/>
                <a:cs typeface="Times New Roman" panose="02020603050405020304" pitchFamily="18" charset="0"/>
              </a:rPr>
              <a:t>) and </a:t>
            </a:r>
            <a:r>
              <a:rPr lang="en-GB" altLang="en-US" sz="2800" baseline="30000" dirty="0" smtClean="0">
                <a:solidFill>
                  <a:schemeClr val="tx1"/>
                </a:solidFill>
                <a:latin typeface="Times New Roman" panose="02020603050405020304" pitchFamily="18" charset="0"/>
                <a:cs typeface="Times New Roman" panose="02020603050405020304" pitchFamily="18" charset="0"/>
              </a:rPr>
              <a:t>208</a:t>
            </a:r>
            <a:r>
              <a:rPr lang="en-GB" altLang="en-US" sz="2800" dirty="0" smtClean="0">
                <a:solidFill>
                  <a:schemeClr val="tx1"/>
                </a:solidFill>
                <a:latin typeface="Times New Roman" panose="02020603050405020304" pitchFamily="18" charset="0"/>
                <a:cs typeface="Times New Roman" panose="02020603050405020304" pitchFamily="18" charset="0"/>
              </a:rPr>
              <a:t>Pb(</a:t>
            </a:r>
            <a:r>
              <a:rPr lang="en-GB" altLang="en-US" sz="2800" dirty="0" smtClean="0">
                <a:solidFill>
                  <a:schemeClr val="tx1"/>
                </a:solidFill>
                <a:latin typeface="Symbol" panose="05050102010706020507" pitchFamily="18" charset="2"/>
                <a:cs typeface="Times New Roman" panose="02020603050405020304" pitchFamily="18" charset="0"/>
              </a:rPr>
              <a:t>a,a</a:t>
            </a:r>
            <a:r>
              <a:rPr lang="en-GB" altLang="en-US" sz="2800" dirty="0" smtClean="0">
                <a:solidFill>
                  <a:schemeClr val="tx1"/>
                </a:solidFill>
                <a:latin typeface="Symbol" panose="05050102010706020507" pitchFamily="18" charset="2"/>
                <a:cs typeface="Times New Roman" panose="02020603050405020304" pitchFamily="18" charset="0"/>
                <a:sym typeface="Symbol" panose="05050102010706020507" pitchFamily="18" charset="2"/>
              </a:rPr>
              <a:t></a:t>
            </a:r>
            <a:r>
              <a:rPr lang="en-GB" altLang="en-US" sz="2800" dirty="0" smtClean="0">
                <a:solidFill>
                  <a:schemeClr val="tx1"/>
                </a:solidFill>
                <a:latin typeface="Symbol" panose="05050102010706020507" pitchFamily="18" charset="2"/>
                <a:cs typeface="Times New Roman" panose="02020603050405020304" pitchFamily="18" charset="0"/>
              </a:rPr>
              <a:t>g</a:t>
            </a:r>
            <a:r>
              <a:rPr lang="en-GB" altLang="en-US" sz="2800" baseline="-25000" dirty="0" smtClean="0">
                <a:solidFill>
                  <a:schemeClr val="tx1"/>
                </a:solidFill>
                <a:latin typeface="Times New Roman" panose="02020603050405020304" pitchFamily="18" charset="0"/>
                <a:cs typeface="Times New Roman" panose="02020603050405020304" pitchFamily="18" charset="0"/>
              </a:rPr>
              <a:t>0</a:t>
            </a:r>
            <a:r>
              <a:rPr lang="en-GB" altLang="en-US" sz="2800" dirty="0" smtClean="0">
                <a:solidFill>
                  <a:schemeClr val="tx1"/>
                </a:solidFill>
                <a:latin typeface="Times New Roman" panose="02020603050405020304" pitchFamily="18" charset="0"/>
                <a:cs typeface="Times New Roman" panose="02020603050405020304" pitchFamily="18" charset="0"/>
              </a:rPr>
              <a:t>) reactions at E</a:t>
            </a:r>
            <a:r>
              <a:rPr lang="en-GB" altLang="en-US" sz="2800" baseline="-25000" dirty="0" smtClean="0">
                <a:solidFill>
                  <a:schemeClr val="tx1"/>
                </a:solidFill>
                <a:latin typeface="Symbol" panose="05050102010706020507" pitchFamily="18" charset="2"/>
                <a:cs typeface="Times New Roman" panose="02020603050405020304" pitchFamily="18" charset="0"/>
              </a:rPr>
              <a:t>a</a:t>
            </a:r>
            <a:r>
              <a:rPr lang="en-GB" altLang="en-US" sz="2800" dirty="0" smtClean="0">
                <a:solidFill>
                  <a:schemeClr val="tx1"/>
                </a:solidFill>
                <a:latin typeface="Times New Roman" panose="02020603050405020304" pitchFamily="18" charset="0"/>
                <a:cs typeface="Times New Roman" panose="02020603050405020304" pitchFamily="18" charset="0"/>
              </a:rPr>
              <a:t> = 120 MeV and 0º≤ </a:t>
            </a:r>
            <a:r>
              <a:rPr lang="en-GB" altLang="en-US" sz="2800" dirty="0" smtClean="0">
                <a:solidFill>
                  <a:schemeClr val="tx1"/>
                </a:solidFill>
                <a:latin typeface="Times New Roman" panose="02020603050405020304" pitchFamily="18" charset="0"/>
                <a:cs typeface="Times New Roman" panose="02020603050405020304" pitchFamily="18" charset="0"/>
                <a:sym typeface="Symbol" panose="05050102010706020507" pitchFamily="18" charset="2"/>
              </a:rPr>
              <a:t></a:t>
            </a:r>
            <a:r>
              <a:rPr lang="en-GB" altLang="en-US" sz="2800" baseline="-25000" dirty="0" smtClean="0">
                <a:solidFill>
                  <a:schemeClr val="tx1"/>
                </a:solidFill>
                <a:latin typeface="Symbol" panose="05050102010706020507" pitchFamily="18" charset="2"/>
                <a:cs typeface="Times New Roman" panose="02020603050405020304" pitchFamily="18" charset="0"/>
              </a:rPr>
              <a:t>a</a:t>
            </a:r>
            <a:r>
              <a:rPr lang="en-GB" altLang="en-US" sz="2800" baseline="-25000" dirty="0" smtClean="0">
                <a:solidFill>
                  <a:schemeClr val="tx1"/>
                </a:solidFill>
                <a:latin typeface="Symbol" panose="05050102010706020507" pitchFamily="18" charset="2"/>
                <a:cs typeface="Times New Roman" panose="02020603050405020304" pitchFamily="18" charset="0"/>
                <a:sym typeface="Symbol" panose="05050102010706020507" pitchFamily="18" charset="2"/>
              </a:rPr>
              <a:t></a:t>
            </a:r>
            <a:r>
              <a:rPr lang="en-GB" altLang="en-US" sz="2800" dirty="0" smtClean="0">
                <a:solidFill>
                  <a:schemeClr val="tx1"/>
                </a:solidFill>
                <a:latin typeface="Symbol" panose="05050102010706020507" pitchFamily="18" charset="2"/>
                <a:cs typeface="Times New Roman" panose="02020603050405020304" pitchFamily="18" charset="0"/>
                <a:sym typeface="Symbol" panose="05050102010706020507" pitchFamily="18" charset="2"/>
              </a:rPr>
              <a:t> </a:t>
            </a:r>
            <a:r>
              <a:rPr lang="en-GB" altLang="en-US" sz="2800" dirty="0" smtClean="0">
                <a:solidFill>
                  <a:schemeClr val="tx1"/>
                </a:solidFill>
                <a:latin typeface="Times New Roman" panose="02020603050405020304" pitchFamily="18" charset="0"/>
                <a:cs typeface="Times New Roman" panose="02020603050405020304" pitchFamily="18" charset="0"/>
              </a:rPr>
              <a:t>≤3º</a:t>
            </a:r>
          </a:p>
          <a:p>
            <a:pPr algn="ctr"/>
            <a:r>
              <a:rPr lang="en-GB" altLang="en-US" sz="2800" dirty="0" smtClean="0">
                <a:solidFill>
                  <a:srgbClr val="FB1503"/>
                </a:solidFill>
                <a:latin typeface="Times New Roman" panose="02020603050405020304" pitchFamily="18" charset="0"/>
                <a:cs typeface="Times New Roman" panose="02020603050405020304" pitchFamily="18" charset="0"/>
                <a:sym typeface="Symbol" panose="05050102010706020507" pitchFamily="18" charset="2"/>
              </a:rPr>
              <a:t> Determine neutron-skin thickness</a:t>
            </a:r>
          </a:p>
        </p:txBody>
      </p:sp>
    </p:spTree>
    <p:extLst>
      <p:ext uri="{BB962C8B-B14F-4D97-AF65-F5344CB8AC3E}">
        <p14:creationId xmlns:p14="http://schemas.microsoft.com/office/powerpoint/2010/main" val="41601768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92075" y="630507"/>
            <a:ext cx="9144000" cy="1168663"/>
          </a:xfrm>
          <a:prstGeom prst="rect">
            <a:avLst/>
          </a:prstGeom>
          <a:noFill/>
          <a:ln>
            <a:miter lim="800000"/>
            <a:headEnd/>
            <a:tailEnd/>
          </a:ln>
        </p:spPr>
        <p:txBody>
          <a:bodyPr/>
          <a:lstStyle/>
          <a:p>
            <a:pPr algn="ctr">
              <a:defRPr/>
            </a:pPr>
            <a:r>
              <a:rPr lang="en-GB" b="1" kern="0" dirty="0">
                <a:solidFill>
                  <a:srgbClr val="010090"/>
                </a:solidFill>
                <a:ea typeface="+mj-ea"/>
                <a:cs typeface="Times New Roman" pitchFamily="18" charset="0"/>
              </a:rPr>
              <a:t>ISGQR at </a:t>
            </a:r>
            <a:r>
              <a:rPr lang="en-GB" b="1" kern="0" dirty="0" smtClean="0">
                <a:solidFill>
                  <a:srgbClr val="010090"/>
                </a:solidFill>
                <a:ea typeface="+mj-ea"/>
                <a:cs typeface="Times New Roman" pitchFamily="18" charset="0"/>
              </a:rPr>
              <a:t>10.9 MeV</a:t>
            </a:r>
            <a:endParaRPr lang="en-GB" b="1" kern="0" dirty="0">
              <a:solidFill>
                <a:srgbClr val="010090"/>
              </a:solidFill>
              <a:ea typeface="+mj-ea"/>
              <a:cs typeface="Times New Roman" pitchFamily="18" charset="0"/>
            </a:endParaRPr>
          </a:p>
          <a:p>
            <a:pPr algn="ctr">
              <a:defRPr/>
            </a:pPr>
            <a:r>
              <a:rPr lang="en-GB" b="1" kern="0" dirty="0">
                <a:solidFill>
                  <a:srgbClr val="FB1503"/>
                </a:solidFill>
                <a:ea typeface="+mj-ea"/>
                <a:cs typeface="Times New Roman" pitchFamily="18" charset="0"/>
              </a:rPr>
              <a:t>ISGMR at </a:t>
            </a:r>
            <a:r>
              <a:rPr lang="en-GB" b="1" kern="0" dirty="0" smtClean="0">
                <a:solidFill>
                  <a:srgbClr val="FB1503"/>
                </a:solidFill>
                <a:ea typeface="+mj-ea"/>
                <a:cs typeface="Times New Roman" pitchFamily="18" charset="0"/>
              </a:rPr>
              <a:t>13.9 </a:t>
            </a:r>
            <a:r>
              <a:rPr lang="en-GB" b="1" kern="0" dirty="0">
                <a:solidFill>
                  <a:srgbClr val="FB1503"/>
                </a:solidFill>
                <a:ea typeface="+mj-ea"/>
                <a:cs typeface="Times New Roman" pitchFamily="18" charset="0"/>
              </a:rPr>
              <a:t>MeV</a:t>
            </a:r>
            <a:br>
              <a:rPr lang="en-GB" b="1" kern="0" dirty="0">
                <a:solidFill>
                  <a:srgbClr val="FB1503"/>
                </a:solidFill>
                <a:ea typeface="+mj-ea"/>
                <a:cs typeface="Times New Roman" pitchFamily="18" charset="0"/>
              </a:rPr>
            </a:br>
            <a:r>
              <a:rPr lang="en-GB" altLang="en-US" b="1" dirty="0">
                <a:solidFill>
                  <a:schemeClr val="tx1"/>
                </a:solidFill>
                <a:cs typeface="Times New Roman" panose="02020603050405020304" pitchFamily="18" charset="0"/>
              </a:rPr>
              <a:t>Hatched area </a:t>
            </a:r>
            <a:r>
              <a:rPr lang="en-GB" altLang="en-US" b="1" dirty="0">
                <a:solidFill>
                  <a:schemeClr val="tx1"/>
                </a:solidFill>
                <a:cs typeface="Times New Roman" panose="02020603050405020304" pitchFamily="18" charset="0"/>
                <a:sym typeface="Symbol" panose="05050102010706020507" pitchFamily="18" charset="2"/>
              </a:rPr>
              <a:t> IVGDR contribution (Coulomb + nuclear)</a:t>
            </a:r>
            <a:r>
              <a:rPr lang="en-GB" altLang="en-US" b="1" dirty="0">
                <a:solidFill>
                  <a:schemeClr val="tx1"/>
                </a:solidFill>
                <a:cs typeface="Times New Roman" panose="02020603050405020304" pitchFamily="18" charset="0"/>
              </a:rPr>
              <a:t/>
            </a:r>
            <a:br>
              <a:rPr lang="en-GB" altLang="en-US" b="1" dirty="0">
                <a:solidFill>
                  <a:schemeClr val="tx1"/>
                </a:solidFill>
                <a:cs typeface="Times New Roman" panose="02020603050405020304" pitchFamily="18" charset="0"/>
              </a:rPr>
            </a:br>
            <a:r>
              <a:rPr lang="en-GB" b="1" kern="0" dirty="0">
                <a:solidFill>
                  <a:schemeClr val="tx1"/>
                </a:solidFill>
                <a:ea typeface="+mj-ea"/>
                <a:cs typeface="Times New Roman" pitchFamily="18" charset="0"/>
              </a:rPr>
              <a:t/>
            </a:r>
            <a:br>
              <a:rPr lang="en-GB" b="1" kern="0" dirty="0">
                <a:solidFill>
                  <a:schemeClr val="tx1"/>
                </a:solidFill>
                <a:ea typeface="+mj-ea"/>
                <a:cs typeface="Times New Roman" pitchFamily="18" charset="0"/>
              </a:rPr>
            </a:br>
            <a:endParaRPr lang="en-GB" b="1" kern="0" dirty="0">
              <a:solidFill>
                <a:schemeClr val="tx1"/>
              </a:solidFill>
              <a:ea typeface="+mj-ea"/>
              <a:cs typeface="Times New Roman" pitchFamily="18" charset="0"/>
            </a:endParaRPr>
          </a:p>
        </p:txBody>
      </p:sp>
      <p:pic>
        <p:nvPicPr>
          <p:cNvPr id="26627" name="Picture 5"/>
          <p:cNvPicPr>
            <a:picLocks noChangeAspect="1" noChangeArrowheads="1"/>
          </p:cNvPicPr>
          <p:nvPr/>
        </p:nvPicPr>
        <p:blipFill>
          <a:blip r:embed="rId3" cstate="print"/>
          <a:srcRect/>
          <a:stretch>
            <a:fillRect/>
          </a:stretch>
        </p:blipFill>
        <p:spPr bwMode="auto">
          <a:xfrm>
            <a:off x="827881" y="1770016"/>
            <a:ext cx="7304087" cy="4613275"/>
          </a:xfrm>
          <a:prstGeom prst="rect">
            <a:avLst/>
          </a:prstGeom>
          <a:noFill/>
          <a:ln w="9525">
            <a:noFill/>
            <a:miter lim="800000"/>
            <a:headEnd/>
            <a:tailEnd/>
          </a:ln>
        </p:spPr>
      </p:pic>
      <p:sp>
        <p:nvSpPr>
          <p:cNvPr id="26628" name="Rectangle 6"/>
          <p:cNvSpPr>
            <a:spLocks noChangeArrowheads="1"/>
          </p:cNvSpPr>
          <p:nvPr/>
        </p:nvSpPr>
        <p:spPr bwMode="auto">
          <a:xfrm>
            <a:off x="4479925" y="3130595"/>
            <a:ext cx="368300" cy="701675"/>
          </a:xfrm>
          <a:prstGeom prst="rect">
            <a:avLst/>
          </a:prstGeom>
          <a:noFill/>
          <a:ln w="9525">
            <a:noFill/>
            <a:miter lim="800000"/>
            <a:headEnd/>
            <a:tailEnd/>
          </a:ln>
        </p:spPr>
        <p:txBody>
          <a:bodyPr>
            <a:spAutoFit/>
          </a:bodyPr>
          <a:lstStyle/>
          <a:p>
            <a:r>
              <a:rPr lang="en-GB" sz="4000" b="1" dirty="0">
                <a:solidFill>
                  <a:srgbClr val="FB1503"/>
                </a:solidFill>
                <a:sym typeface="Symbol" pitchFamily="18" charset="2"/>
              </a:rPr>
              <a:t></a:t>
            </a:r>
          </a:p>
        </p:txBody>
      </p:sp>
      <p:sp>
        <p:nvSpPr>
          <p:cNvPr id="26629" name="Rectangle 7"/>
          <p:cNvSpPr>
            <a:spLocks noChangeArrowheads="1"/>
          </p:cNvSpPr>
          <p:nvPr/>
        </p:nvSpPr>
        <p:spPr bwMode="auto">
          <a:xfrm>
            <a:off x="5805179" y="2918796"/>
            <a:ext cx="490538" cy="701675"/>
          </a:xfrm>
          <a:prstGeom prst="rect">
            <a:avLst/>
          </a:prstGeom>
          <a:noFill/>
          <a:ln w="9525">
            <a:noFill/>
            <a:miter lim="800000"/>
            <a:headEnd/>
            <a:tailEnd/>
          </a:ln>
        </p:spPr>
        <p:txBody>
          <a:bodyPr wrap="none">
            <a:spAutoFit/>
          </a:bodyPr>
          <a:lstStyle/>
          <a:p>
            <a:r>
              <a:rPr lang="en-GB" sz="4000" b="1" dirty="0">
                <a:solidFill>
                  <a:srgbClr val="04028F"/>
                </a:solidFill>
                <a:sym typeface="Symbol" pitchFamily="18" charset="2"/>
              </a:rPr>
              <a:t></a:t>
            </a:r>
          </a:p>
        </p:txBody>
      </p:sp>
      <p:sp>
        <p:nvSpPr>
          <p:cNvPr id="6" name="Rectangle 5"/>
          <p:cNvSpPr/>
          <p:nvPr/>
        </p:nvSpPr>
        <p:spPr>
          <a:xfrm>
            <a:off x="323664" y="210242"/>
            <a:ext cx="5308986" cy="369332"/>
          </a:xfrm>
          <a:prstGeom prst="rect">
            <a:avLst/>
          </a:prstGeom>
        </p:spPr>
        <p:txBody>
          <a:bodyPr wrap="square">
            <a:spAutoFit/>
          </a:bodyPr>
          <a:lstStyle/>
          <a:p>
            <a:r>
              <a:rPr lang="nl-NL" sz="1800" b="1" dirty="0" smtClean="0">
                <a:solidFill>
                  <a:srgbClr val="04028F"/>
                </a:solidFill>
              </a:rPr>
              <a:t>M. N. Harakeh </a:t>
            </a:r>
            <a:r>
              <a:rPr lang="nl-NL" sz="1800" b="1" i="1" dirty="0" smtClean="0">
                <a:solidFill>
                  <a:srgbClr val="04028F"/>
                </a:solidFill>
              </a:rPr>
              <a:t>et al.</a:t>
            </a:r>
            <a:r>
              <a:rPr lang="nl-NL" sz="1800" b="1" dirty="0" smtClean="0">
                <a:solidFill>
                  <a:srgbClr val="04028F"/>
                </a:solidFill>
              </a:rPr>
              <a:t>, Phys. </a:t>
            </a:r>
            <a:r>
              <a:rPr lang="en-US" sz="1800" b="1" dirty="0" smtClean="0">
                <a:solidFill>
                  <a:srgbClr val="04028F"/>
                </a:solidFill>
              </a:rPr>
              <a:t>Rev. Lett. 38, 676 (1977)</a:t>
            </a:r>
            <a:endParaRPr lang="en-GB" sz="1800" b="1" dirty="0">
              <a:solidFill>
                <a:srgbClr val="04028F"/>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fig_dwba"/>
          <p:cNvPicPr>
            <a:picLocks noChangeAspect="1" noChangeArrowheads="1"/>
          </p:cNvPicPr>
          <p:nvPr/>
        </p:nvPicPr>
        <p:blipFill>
          <a:blip r:embed="rId3" cstate="print"/>
          <a:srcRect/>
          <a:stretch>
            <a:fillRect/>
          </a:stretch>
        </p:blipFill>
        <p:spPr bwMode="auto">
          <a:xfrm>
            <a:off x="2109788" y="-277813"/>
            <a:ext cx="6477000" cy="6594476"/>
          </a:xfrm>
          <a:prstGeom prst="rect">
            <a:avLst/>
          </a:prstGeom>
          <a:noFill/>
          <a:ln w="9525">
            <a:noFill/>
            <a:miter lim="800000"/>
            <a:headEnd/>
            <a:tailEnd/>
          </a:ln>
        </p:spPr>
      </p:pic>
      <p:sp>
        <p:nvSpPr>
          <p:cNvPr id="23555" name="Text Box 3"/>
          <p:cNvSpPr txBox="1">
            <a:spLocks noChangeArrowheads="1"/>
          </p:cNvSpPr>
          <p:nvPr/>
        </p:nvSpPr>
        <p:spPr bwMode="auto">
          <a:xfrm>
            <a:off x="0" y="1981216"/>
            <a:ext cx="2095500" cy="519113"/>
          </a:xfrm>
          <a:prstGeom prst="rect">
            <a:avLst/>
          </a:prstGeom>
          <a:solidFill>
            <a:schemeClr val="bg1"/>
          </a:solidFill>
          <a:ln w="9525">
            <a:solidFill>
              <a:schemeClr val="tx1"/>
            </a:solidFill>
            <a:miter lim="800000"/>
            <a:headEnd/>
            <a:tailEnd/>
          </a:ln>
        </p:spPr>
        <p:txBody>
          <a:bodyPr wrap="none">
            <a:spAutoFit/>
          </a:bodyPr>
          <a:lstStyle/>
          <a:p>
            <a:pPr eaLnBrk="1" hangingPunct="1">
              <a:buClrTx/>
              <a:buSzTx/>
              <a:buFontTx/>
              <a:buNone/>
            </a:pPr>
            <a:r>
              <a:rPr lang="en-US" sz="2800" dirty="0">
                <a:solidFill>
                  <a:schemeClr val="tx1"/>
                </a:solidFill>
              </a:rPr>
              <a:t>ISGDR </a:t>
            </a:r>
            <a:r>
              <a:rPr lang="en-US" sz="2800" i="1" dirty="0">
                <a:solidFill>
                  <a:schemeClr val="tx1"/>
                </a:solidFill>
              </a:rPr>
              <a:t>L</a:t>
            </a:r>
            <a:r>
              <a:rPr lang="en-US" sz="2800" dirty="0">
                <a:solidFill>
                  <a:schemeClr val="tx1"/>
                </a:solidFill>
              </a:rPr>
              <a:t> = 1</a:t>
            </a:r>
            <a:endParaRPr lang="nl-NL" sz="2800" dirty="0">
              <a:solidFill>
                <a:schemeClr val="tx1"/>
              </a:solidFill>
            </a:endParaRPr>
          </a:p>
        </p:txBody>
      </p:sp>
      <p:sp>
        <p:nvSpPr>
          <p:cNvPr id="23556" name="Freeform 4"/>
          <p:cNvSpPr>
            <a:spLocks/>
          </p:cNvSpPr>
          <p:nvPr/>
        </p:nvSpPr>
        <p:spPr bwMode="auto">
          <a:xfrm>
            <a:off x="2062805" y="2156346"/>
            <a:ext cx="3027813" cy="279896"/>
          </a:xfrm>
          <a:custGeom>
            <a:avLst/>
            <a:gdLst>
              <a:gd name="T0" fmla="*/ 0 w 1539"/>
              <a:gd name="T1" fmla="*/ 2147483647 h 807"/>
              <a:gd name="T2" fmla="*/ 2147483647 w 1539"/>
              <a:gd name="T3" fmla="*/ 2147483647 h 807"/>
              <a:gd name="T4" fmla="*/ 2147483647 w 1539"/>
              <a:gd name="T5" fmla="*/ 2147483647 h 807"/>
              <a:gd name="T6" fmla="*/ 0 60000 65536"/>
              <a:gd name="T7" fmla="*/ 0 60000 65536"/>
              <a:gd name="T8" fmla="*/ 0 60000 65536"/>
              <a:gd name="T9" fmla="*/ 0 w 1539"/>
              <a:gd name="T10" fmla="*/ 0 h 807"/>
              <a:gd name="T11" fmla="*/ 1539 w 1539"/>
              <a:gd name="T12" fmla="*/ 807 h 807"/>
            </a:gdLst>
            <a:ahLst/>
            <a:cxnLst>
              <a:cxn ang="T6">
                <a:pos x="T0" y="T1"/>
              </a:cxn>
              <a:cxn ang="T7">
                <a:pos x="T2" y="T3"/>
              </a:cxn>
              <a:cxn ang="T8">
                <a:pos x="T4" y="T5"/>
              </a:cxn>
            </a:cxnLst>
            <a:rect l="T9" t="T10" r="T11" b="T12"/>
            <a:pathLst>
              <a:path w="1539" h="807">
                <a:moveTo>
                  <a:pt x="0" y="193"/>
                </a:moveTo>
                <a:cubicBezTo>
                  <a:pt x="544" y="96"/>
                  <a:pt x="1089" y="0"/>
                  <a:pt x="1314" y="102"/>
                </a:cubicBezTo>
                <a:cubicBezTo>
                  <a:pt x="1539" y="204"/>
                  <a:pt x="1445" y="505"/>
                  <a:pt x="1351" y="807"/>
                </a:cubicBezTo>
              </a:path>
            </a:pathLst>
          </a:custGeom>
          <a:noFill/>
          <a:ln w="28575" cap="flat" cmpd="sng">
            <a:solidFill>
              <a:schemeClr val="tx1"/>
            </a:solidFill>
            <a:prstDash val="solid"/>
            <a:round/>
            <a:headEnd type="none" w="med" len="med"/>
            <a:tailEnd type="triangle" w="med" len="med"/>
          </a:ln>
        </p:spPr>
        <p:txBody>
          <a:bodyPr wrap="none" anchor="ctr"/>
          <a:lstStyle/>
          <a:p>
            <a:endParaRPr lang="en-GB" dirty="0"/>
          </a:p>
        </p:txBody>
      </p:sp>
      <p:sp>
        <p:nvSpPr>
          <p:cNvPr id="5" name="Text Box 3"/>
          <p:cNvSpPr txBox="1">
            <a:spLocks noChangeArrowheads="1"/>
          </p:cNvSpPr>
          <p:nvPr/>
        </p:nvSpPr>
        <p:spPr bwMode="auto">
          <a:xfrm>
            <a:off x="0" y="809783"/>
            <a:ext cx="2173993" cy="523220"/>
          </a:xfrm>
          <a:prstGeom prst="rect">
            <a:avLst/>
          </a:prstGeom>
          <a:solidFill>
            <a:schemeClr val="bg1"/>
          </a:solidFill>
          <a:ln w="9525">
            <a:solidFill>
              <a:schemeClr val="tx1"/>
            </a:solidFill>
            <a:miter lim="800000"/>
            <a:headEnd/>
            <a:tailEnd/>
          </a:ln>
        </p:spPr>
        <p:txBody>
          <a:bodyPr wrap="none">
            <a:spAutoFit/>
          </a:bodyPr>
          <a:lstStyle/>
          <a:p>
            <a:pPr eaLnBrk="1" hangingPunct="1">
              <a:buClrTx/>
              <a:buSzTx/>
              <a:buFontTx/>
              <a:buNone/>
            </a:pPr>
            <a:r>
              <a:rPr lang="en-US" sz="2800" dirty="0" smtClean="0">
                <a:solidFill>
                  <a:srgbClr val="00FF00"/>
                </a:solidFill>
              </a:rPr>
              <a:t>ISGMR </a:t>
            </a:r>
            <a:r>
              <a:rPr lang="en-US" sz="2800" i="1" dirty="0">
                <a:solidFill>
                  <a:srgbClr val="00FF00"/>
                </a:solidFill>
              </a:rPr>
              <a:t>L</a:t>
            </a:r>
            <a:r>
              <a:rPr lang="en-US" sz="2800" dirty="0">
                <a:solidFill>
                  <a:srgbClr val="00FF00"/>
                </a:solidFill>
              </a:rPr>
              <a:t> = </a:t>
            </a:r>
            <a:r>
              <a:rPr lang="en-US" sz="2800" dirty="0" smtClean="0">
                <a:solidFill>
                  <a:srgbClr val="00FF00"/>
                </a:solidFill>
              </a:rPr>
              <a:t>0</a:t>
            </a:r>
            <a:endParaRPr lang="nl-NL" sz="2800" dirty="0">
              <a:solidFill>
                <a:srgbClr val="00FF00"/>
              </a:solidFill>
            </a:endParaRPr>
          </a:p>
        </p:txBody>
      </p:sp>
      <p:sp>
        <p:nvSpPr>
          <p:cNvPr id="6" name="Freeform 4"/>
          <p:cNvSpPr>
            <a:spLocks/>
          </p:cNvSpPr>
          <p:nvPr/>
        </p:nvSpPr>
        <p:spPr bwMode="auto">
          <a:xfrm>
            <a:off x="2201558" y="984915"/>
            <a:ext cx="1865476" cy="748351"/>
          </a:xfrm>
          <a:custGeom>
            <a:avLst/>
            <a:gdLst>
              <a:gd name="T0" fmla="*/ 0 w 1539"/>
              <a:gd name="T1" fmla="*/ 2147483647 h 807"/>
              <a:gd name="T2" fmla="*/ 2147483647 w 1539"/>
              <a:gd name="T3" fmla="*/ 2147483647 h 807"/>
              <a:gd name="T4" fmla="*/ 2147483647 w 1539"/>
              <a:gd name="T5" fmla="*/ 2147483647 h 807"/>
              <a:gd name="T6" fmla="*/ 0 60000 65536"/>
              <a:gd name="T7" fmla="*/ 0 60000 65536"/>
              <a:gd name="T8" fmla="*/ 0 60000 65536"/>
              <a:gd name="T9" fmla="*/ 0 w 1539"/>
              <a:gd name="T10" fmla="*/ 0 h 807"/>
              <a:gd name="T11" fmla="*/ 1539 w 1539"/>
              <a:gd name="T12" fmla="*/ 807 h 807"/>
            </a:gdLst>
            <a:ahLst/>
            <a:cxnLst>
              <a:cxn ang="T6">
                <a:pos x="T0" y="T1"/>
              </a:cxn>
              <a:cxn ang="T7">
                <a:pos x="T2" y="T3"/>
              </a:cxn>
              <a:cxn ang="T8">
                <a:pos x="T4" y="T5"/>
              </a:cxn>
            </a:cxnLst>
            <a:rect l="T9" t="T10" r="T11" b="T12"/>
            <a:pathLst>
              <a:path w="1539" h="807">
                <a:moveTo>
                  <a:pt x="0" y="193"/>
                </a:moveTo>
                <a:cubicBezTo>
                  <a:pt x="544" y="96"/>
                  <a:pt x="1089" y="0"/>
                  <a:pt x="1314" y="102"/>
                </a:cubicBezTo>
                <a:cubicBezTo>
                  <a:pt x="1539" y="204"/>
                  <a:pt x="1445" y="505"/>
                  <a:pt x="1351" y="807"/>
                </a:cubicBezTo>
              </a:path>
            </a:pathLst>
          </a:custGeom>
          <a:noFill/>
          <a:ln w="28575" cap="flat" cmpd="sng">
            <a:solidFill>
              <a:srgbClr val="00FF00"/>
            </a:solidFill>
            <a:prstDash val="solid"/>
            <a:round/>
            <a:headEnd type="none" w="med" len="med"/>
            <a:tailEnd type="triangle" w="med" len="med"/>
          </a:ln>
        </p:spPr>
        <p:txBody>
          <a:bodyPr wrap="none" anchor="ctr"/>
          <a:lstStyle/>
          <a:p>
            <a:endParaRPr lang="en-GB" dirty="0">
              <a:solidFill>
                <a:srgbClr val="00FF00"/>
              </a:solidFill>
            </a:endParaRPr>
          </a:p>
        </p:txBody>
      </p:sp>
    </p:spTree>
    <p:extLst>
      <p:ext uri="{BB962C8B-B14F-4D97-AF65-F5344CB8AC3E}">
        <p14:creationId xmlns:p14="http://schemas.microsoft.com/office/powerpoint/2010/main" val="1013105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2" cstate="print"/>
          <a:srcRect/>
          <a:stretch>
            <a:fillRect/>
          </a:stretch>
        </p:blipFill>
        <p:spPr bwMode="auto">
          <a:xfrm>
            <a:off x="4081326" y="1659"/>
            <a:ext cx="3575067" cy="6303608"/>
          </a:xfrm>
          <a:prstGeom prst="rect">
            <a:avLst/>
          </a:prstGeom>
          <a:noFill/>
          <a:ln w="9525">
            <a:noFill/>
            <a:miter lim="800000"/>
            <a:headEnd/>
            <a:tailEnd/>
          </a:ln>
        </p:spPr>
      </p:pic>
      <p:cxnSp>
        <p:nvCxnSpPr>
          <p:cNvPr id="5" name="Straight Arrow Connector 4"/>
          <p:cNvCxnSpPr/>
          <p:nvPr/>
        </p:nvCxnSpPr>
        <p:spPr bwMode="auto">
          <a:xfrm rot="16200000" flipV="1">
            <a:off x="5581936" y="2279175"/>
            <a:ext cx="368491" cy="13652"/>
          </a:xfrm>
          <a:prstGeom prst="straightConnector1">
            <a:avLst/>
          </a:prstGeom>
          <a:solidFill>
            <a:srgbClr val="00B8FF"/>
          </a:solidFill>
          <a:ln w="25400" cap="flat" cmpd="sng" algn="ctr">
            <a:solidFill>
              <a:srgbClr val="FF0000"/>
            </a:solidFill>
            <a:prstDash val="solid"/>
            <a:round/>
            <a:headEnd type="none" w="med" len="med"/>
            <a:tailEnd type="arrow"/>
          </a:ln>
          <a:effectLst/>
        </p:spPr>
      </p:cxnSp>
      <p:cxnSp>
        <p:nvCxnSpPr>
          <p:cNvPr id="11" name="Straight Arrow Connector 10"/>
          <p:cNvCxnSpPr/>
          <p:nvPr/>
        </p:nvCxnSpPr>
        <p:spPr bwMode="auto">
          <a:xfrm rot="5400000" flipH="1" flipV="1">
            <a:off x="6007292" y="2279173"/>
            <a:ext cx="461751" cy="2281"/>
          </a:xfrm>
          <a:prstGeom prst="straightConnector1">
            <a:avLst/>
          </a:prstGeom>
          <a:solidFill>
            <a:srgbClr val="00B8FF"/>
          </a:solidFill>
          <a:ln w="25400" cap="flat" cmpd="sng" algn="ctr">
            <a:solidFill>
              <a:srgbClr val="0070C0"/>
            </a:solidFill>
            <a:prstDash val="solid"/>
            <a:round/>
            <a:headEnd type="none" w="med" len="med"/>
            <a:tailEnd type="arrow"/>
          </a:ln>
          <a:effectLst/>
        </p:spPr>
      </p:cxnSp>
      <p:sp>
        <p:nvSpPr>
          <p:cNvPr id="13" name="Text Box 3"/>
          <p:cNvSpPr txBox="1">
            <a:spLocks noChangeArrowheads="1"/>
          </p:cNvSpPr>
          <p:nvPr/>
        </p:nvSpPr>
        <p:spPr bwMode="auto">
          <a:xfrm>
            <a:off x="1992575" y="711953"/>
            <a:ext cx="1946367" cy="523220"/>
          </a:xfrm>
          <a:prstGeom prst="rect">
            <a:avLst/>
          </a:prstGeom>
          <a:solidFill>
            <a:schemeClr val="bg1"/>
          </a:solidFill>
          <a:ln w="9525">
            <a:noFill/>
            <a:miter lim="800000"/>
            <a:headEnd/>
            <a:tailEnd/>
          </a:ln>
        </p:spPr>
        <p:txBody>
          <a:bodyPr wrap="none">
            <a:spAutoFit/>
          </a:bodyPr>
          <a:lstStyle/>
          <a:p>
            <a:pPr eaLnBrk="1" hangingPunct="1">
              <a:buClrTx/>
              <a:buSzTx/>
              <a:buFontTx/>
              <a:buNone/>
            </a:pPr>
            <a:r>
              <a:rPr lang="en-US" sz="2800" dirty="0" smtClean="0">
                <a:solidFill>
                  <a:schemeClr val="tx1"/>
                </a:solidFill>
                <a:latin typeface="Symbol" pitchFamily="18" charset="2"/>
                <a:sym typeface="Symbol"/>
              </a:rPr>
              <a:t>0°  </a:t>
            </a:r>
            <a:r>
              <a:rPr lang="en-US" sz="2800" baseline="-25000" dirty="0" smtClean="0">
                <a:solidFill>
                  <a:schemeClr val="tx1"/>
                </a:solidFill>
                <a:latin typeface="Symbol" pitchFamily="18" charset="2"/>
              </a:rPr>
              <a:t>a</a:t>
            </a:r>
            <a:r>
              <a:rPr lang="en-US" sz="2800" baseline="-25000" dirty="0" smtClean="0">
                <a:solidFill>
                  <a:schemeClr val="tx1"/>
                </a:solidFill>
                <a:latin typeface="Times New Roman"/>
                <a:cs typeface="Times New Roman"/>
              </a:rPr>
              <a:t>′ </a:t>
            </a:r>
            <a:r>
              <a:rPr lang="en-US" sz="2800" dirty="0" smtClean="0">
                <a:solidFill>
                  <a:schemeClr val="tx1"/>
                </a:solidFill>
                <a:latin typeface="Times New Roman"/>
                <a:cs typeface="Times New Roman"/>
                <a:sym typeface="Symbol"/>
              </a:rPr>
              <a:t> 3°</a:t>
            </a:r>
            <a:endParaRPr lang="nl-NL" sz="2800" dirty="0">
              <a:solidFill>
                <a:schemeClr val="tx1"/>
              </a:solidFill>
              <a:latin typeface="Symbol" pitchFamily="18" charset="2"/>
            </a:endParaRPr>
          </a:p>
        </p:txBody>
      </p:sp>
      <p:sp>
        <p:nvSpPr>
          <p:cNvPr id="14" name="Text Box 3"/>
          <p:cNvSpPr txBox="1">
            <a:spLocks noChangeArrowheads="1"/>
          </p:cNvSpPr>
          <p:nvPr/>
        </p:nvSpPr>
        <p:spPr bwMode="auto">
          <a:xfrm>
            <a:off x="2008495" y="2051729"/>
            <a:ext cx="2215671" cy="523220"/>
          </a:xfrm>
          <a:prstGeom prst="rect">
            <a:avLst/>
          </a:prstGeom>
          <a:solidFill>
            <a:schemeClr val="bg1"/>
          </a:solidFill>
          <a:ln w="9525">
            <a:noFill/>
            <a:miter lim="800000"/>
            <a:headEnd/>
            <a:tailEnd/>
          </a:ln>
        </p:spPr>
        <p:txBody>
          <a:bodyPr wrap="none">
            <a:spAutoFit/>
          </a:bodyPr>
          <a:lstStyle/>
          <a:p>
            <a:pPr eaLnBrk="1" hangingPunct="1">
              <a:buClrTx/>
              <a:buSzTx/>
              <a:buFontTx/>
              <a:buNone/>
            </a:pPr>
            <a:r>
              <a:rPr lang="en-US" sz="2800" dirty="0" smtClean="0">
                <a:solidFill>
                  <a:schemeClr val="tx1"/>
                </a:solidFill>
                <a:latin typeface="Symbol" pitchFamily="18" charset="2"/>
                <a:sym typeface="Symbol"/>
              </a:rPr>
              <a:t>0°  </a:t>
            </a:r>
            <a:r>
              <a:rPr lang="en-US" sz="2800" baseline="-25000" dirty="0" smtClean="0">
                <a:solidFill>
                  <a:schemeClr val="tx1"/>
                </a:solidFill>
                <a:latin typeface="Symbol" pitchFamily="18" charset="2"/>
              </a:rPr>
              <a:t>a</a:t>
            </a:r>
            <a:r>
              <a:rPr lang="en-US" sz="2800" baseline="-25000" dirty="0" smtClean="0">
                <a:solidFill>
                  <a:schemeClr val="tx1"/>
                </a:solidFill>
                <a:latin typeface="Times New Roman"/>
                <a:cs typeface="Times New Roman"/>
              </a:rPr>
              <a:t>′ </a:t>
            </a:r>
            <a:r>
              <a:rPr lang="en-US" sz="2800" dirty="0" smtClean="0">
                <a:solidFill>
                  <a:schemeClr val="tx1"/>
                </a:solidFill>
                <a:latin typeface="Times New Roman"/>
                <a:cs typeface="Times New Roman"/>
                <a:sym typeface="Symbol"/>
              </a:rPr>
              <a:t> 1.5°</a:t>
            </a:r>
            <a:endParaRPr lang="nl-NL" sz="2800" dirty="0">
              <a:solidFill>
                <a:schemeClr val="tx1"/>
              </a:solidFill>
              <a:latin typeface="Symbol" pitchFamily="18" charset="2"/>
            </a:endParaRPr>
          </a:p>
        </p:txBody>
      </p:sp>
      <p:sp>
        <p:nvSpPr>
          <p:cNvPr id="15" name="Text Box 3"/>
          <p:cNvSpPr txBox="1">
            <a:spLocks noChangeArrowheads="1"/>
          </p:cNvSpPr>
          <p:nvPr/>
        </p:nvSpPr>
        <p:spPr bwMode="auto">
          <a:xfrm>
            <a:off x="2006223" y="3482497"/>
            <a:ext cx="2215671" cy="523220"/>
          </a:xfrm>
          <a:prstGeom prst="rect">
            <a:avLst/>
          </a:prstGeom>
          <a:solidFill>
            <a:schemeClr val="bg1"/>
          </a:solidFill>
          <a:ln w="9525">
            <a:noFill/>
            <a:miter lim="800000"/>
            <a:headEnd/>
            <a:tailEnd/>
          </a:ln>
        </p:spPr>
        <p:txBody>
          <a:bodyPr wrap="none">
            <a:spAutoFit/>
          </a:bodyPr>
          <a:lstStyle/>
          <a:p>
            <a:pPr eaLnBrk="1" hangingPunct="1">
              <a:buClrTx/>
              <a:buSzTx/>
              <a:buFontTx/>
              <a:buNone/>
            </a:pPr>
            <a:r>
              <a:rPr lang="en-US" sz="2800" dirty="0" smtClean="0">
                <a:solidFill>
                  <a:schemeClr val="tx1"/>
                </a:solidFill>
                <a:latin typeface="Symbol" pitchFamily="18" charset="2"/>
                <a:sym typeface="Symbol"/>
              </a:rPr>
              <a:t>1.5°  </a:t>
            </a:r>
            <a:r>
              <a:rPr lang="en-US" sz="2800" baseline="-25000" dirty="0" smtClean="0">
                <a:solidFill>
                  <a:schemeClr val="tx1"/>
                </a:solidFill>
                <a:latin typeface="Symbol" pitchFamily="18" charset="2"/>
              </a:rPr>
              <a:t>a</a:t>
            </a:r>
            <a:r>
              <a:rPr lang="en-US" sz="2800" baseline="-25000" dirty="0" smtClean="0">
                <a:solidFill>
                  <a:schemeClr val="tx1"/>
                </a:solidFill>
                <a:latin typeface="Times New Roman"/>
                <a:cs typeface="Times New Roman"/>
              </a:rPr>
              <a:t>′ </a:t>
            </a:r>
            <a:r>
              <a:rPr lang="en-US" sz="2800" dirty="0" smtClean="0">
                <a:solidFill>
                  <a:schemeClr val="tx1"/>
                </a:solidFill>
                <a:latin typeface="Times New Roman"/>
                <a:cs typeface="Times New Roman"/>
                <a:sym typeface="Symbol"/>
              </a:rPr>
              <a:t> 3°</a:t>
            </a:r>
            <a:endParaRPr lang="nl-NL" sz="2800" dirty="0">
              <a:solidFill>
                <a:schemeClr val="tx1"/>
              </a:solidFill>
              <a:latin typeface="Symbol" pitchFamily="18" charset="2"/>
            </a:endParaRPr>
          </a:p>
        </p:txBody>
      </p:sp>
      <p:sp>
        <p:nvSpPr>
          <p:cNvPr id="16" name="Text Box 3"/>
          <p:cNvSpPr txBox="1">
            <a:spLocks noChangeArrowheads="1"/>
          </p:cNvSpPr>
          <p:nvPr/>
        </p:nvSpPr>
        <p:spPr bwMode="auto">
          <a:xfrm>
            <a:off x="2022143" y="4904161"/>
            <a:ext cx="1712264" cy="523220"/>
          </a:xfrm>
          <a:prstGeom prst="rect">
            <a:avLst/>
          </a:prstGeom>
          <a:solidFill>
            <a:schemeClr val="bg1"/>
          </a:solidFill>
          <a:ln w="9525">
            <a:noFill/>
            <a:miter lim="800000"/>
            <a:headEnd/>
            <a:tailEnd/>
          </a:ln>
        </p:spPr>
        <p:txBody>
          <a:bodyPr wrap="none">
            <a:spAutoFit/>
          </a:bodyPr>
          <a:lstStyle/>
          <a:p>
            <a:pPr eaLnBrk="1" hangingPunct="1">
              <a:buClrTx/>
              <a:buSzTx/>
              <a:buFontTx/>
              <a:buNone/>
            </a:pPr>
            <a:r>
              <a:rPr lang="en-US" sz="2800" dirty="0" smtClean="0">
                <a:solidFill>
                  <a:schemeClr val="tx1"/>
                </a:solidFill>
                <a:cs typeface="Times New Roman" pitchFamily="18" charset="0"/>
                <a:sym typeface="Symbol"/>
              </a:rPr>
              <a:t>Difference</a:t>
            </a:r>
            <a:endParaRPr lang="nl-NL" sz="2800" dirty="0">
              <a:solidFill>
                <a:schemeClr val="tx1"/>
              </a:solidFill>
              <a:cs typeface="Times New Roman" pitchFamily="18" charset="0"/>
            </a:endParaRPr>
          </a:p>
        </p:txBody>
      </p:sp>
      <p:sp>
        <p:nvSpPr>
          <p:cNvPr id="17" name="Text Box 3"/>
          <p:cNvSpPr txBox="1">
            <a:spLocks noChangeArrowheads="1"/>
          </p:cNvSpPr>
          <p:nvPr/>
        </p:nvSpPr>
        <p:spPr bwMode="auto">
          <a:xfrm>
            <a:off x="332063" y="143281"/>
            <a:ext cx="3206262" cy="523220"/>
          </a:xfrm>
          <a:prstGeom prst="rect">
            <a:avLst/>
          </a:prstGeom>
          <a:solidFill>
            <a:schemeClr val="bg1"/>
          </a:solidFill>
          <a:ln w="9525">
            <a:noFill/>
            <a:miter lim="800000"/>
            <a:headEnd/>
            <a:tailEnd/>
          </a:ln>
        </p:spPr>
        <p:txBody>
          <a:bodyPr wrap="none">
            <a:spAutoFit/>
          </a:bodyPr>
          <a:lstStyle/>
          <a:p>
            <a:pPr eaLnBrk="1" hangingPunct="1">
              <a:buClrTx/>
              <a:buSzTx/>
              <a:buFontTx/>
              <a:buNone/>
            </a:pPr>
            <a:r>
              <a:rPr lang="en-US" sz="2800" dirty="0" smtClean="0">
                <a:solidFill>
                  <a:schemeClr val="tx1"/>
                </a:solidFill>
                <a:cs typeface="Times New Roman" pitchFamily="18" charset="0"/>
                <a:sym typeface="Symbol"/>
              </a:rPr>
              <a:t>Difference of spectra</a:t>
            </a:r>
            <a:endParaRPr lang="nl-NL" sz="2800" dirty="0">
              <a:solidFill>
                <a:schemeClr val="tx1"/>
              </a:solidFill>
              <a:cs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body" idx="1"/>
          </p:nvPr>
        </p:nvSpPr>
        <p:spPr bwMode="auto">
          <a:xfrm>
            <a:off x="590550" y="5643563"/>
            <a:ext cx="8229600" cy="671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lnSpc>
                <a:spcPct val="90000"/>
              </a:lnSpc>
            </a:pPr>
            <a:r>
              <a:rPr lang="en-GB" altLang="en-US" dirty="0" smtClean="0">
                <a:solidFill>
                  <a:srgbClr val="FB1503"/>
                </a:solidFill>
                <a:latin typeface="Times New Roman" panose="02020603050405020304" pitchFamily="18" charset="0"/>
                <a:cs typeface="Times New Roman" panose="02020603050405020304" pitchFamily="18" charset="0"/>
              </a:rPr>
              <a:t>Two-dimensional spectrum showing inelastic </a:t>
            </a:r>
            <a:r>
              <a:rPr lang="en-GB" altLang="en-US" dirty="0" smtClean="0">
                <a:solidFill>
                  <a:srgbClr val="FB1503"/>
                </a:solidFill>
                <a:latin typeface="Symbol" panose="05050102010706020507" pitchFamily="18" charset="2"/>
                <a:cs typeface="Times New Roman" panose="02020603050405020304" pitchFamily="18" charset="0"/>
              </a:rPr>
              <a:t>a</a:t>
            </a:r>
            <a:r>
              <a:rPr lang="en-GB" altLang="en-US" dirty="0" smtClean="0">
                <a:solidFill>
                  <a:srgbClr val="FB1503"/>
                </a:solidFill>
                <a:latin typeface="Times New Roman" panose="02020603050405020304" pitchFamily="18" charset="0"/>
                <a:cs typeface="Times New Roman" panose="02020603050405020304" pitchFamily="18" charset="0"/>
              </a:rPr>
              <a:t>-scattering in coincidence with </a:t>
            </a:r>
            <a:r>
              <a:rPr lang="en-GB" altLang="en-US" dirty="0" smtClean="0">
                <a:solidFill>
                  <a:srgbClr val="FB1503"/>
                </a:solidFill>
                <a:latin typeface="Symbol" panose="05050102010706020507" pitchFamily="18" charset="2"/>
                <a:cs typeface="Times New Roman" panose="02020603050405020304" pitchFamily="18" charset="0"/>
              </a:rPr>
              <a:t>g</a:t>
            </a:r>
            <a:r>
              <a:rPr lang="en-GB" altLang="en-US" dirty="0" smtClean="0">
                <a:solidFill>
                  <a:srgbClr val="FB1503"/>
                </a:solidFill>
                <a:latin typeface="Times New Roman" panose="02020603050405020304" pitchFamily="18" charset="0"/>
                <a:cs typeface="Times New Roman" panose="02020603050405020304" pitchFamily="18" charset="0"/>
              </a:rPr>
              <a:t>-decay</a:t>
            </a:r>
          </a:p>
        </p:txBody>
      </p:sp>
      <p:pic>
        <p:nvPicPr>
          <p:cNvPr id="1126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85738"/>
            <a:ext cx="8115300" cy="558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necteur droit 2"/>
          <p:cNvCxnSpPr/>
          <p:nvPr/>
        </p:nvCxnSpPr>
        <p:spPr bwMode="auto">
          <a:xfrm flipH="1" flipV="1">
            <a:off x="3524435" y="2104021"/>
            <a:ext cx="1890944" cy="719091"/>
          </a:xfrm>
          <a:prstGeom prst="line">
            <a:avLst/>
          </a:prstGeom>
          <a:ln>
            <a:solidFill>
              <a:srgbClr val="FF0000"/>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sp>
        <p:nvSpPr>
          <p:cNvPr id="7" name="Flèche vers le bas 6"/>
          <p:cNvSpPr/>
          <p:nvPr/>
        </p:nvSpPr>
        <p:spPr bwMode="auto">
          <a:xfrm rot="1356449" flipH="1">
            <a:off x="5314758" y="1913244"/>
            <a:ext cx="140917" cy="2435213"/>
          </a:xfrm>
          <a:prstGeom prst="downArrow">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pPr>
            <a:endParaRPr kumimoji="0" lang="en-GB" sz="2400" b="0" i="0" u="none" strike="noStrike" cap="none" normalizeH="0" baseline="0" smtClean="0">
              <a:ln>
                <a:noFill/>
              </a:ln>
              <a:solidFill>
                <a:schemeClr val="bg1"/>
              </a:solidFill>
              <a:effectLst/>
              <a:latin typeface="Times New Roman" pitchFamily="18" charset="0"/>
            </a:endParaRPr>
          </a:p>
        </p:txBody>
      </p:sp>
      <p:sp>
        <p:nvSpPr>
          <p:cNvPr id="8" name="Rectangle 7"/>
          <p:cNvSpPr/>
          <p:nvPr/>
        </p:nvSpPr>
        <p:spPr>
          <a:xfrm rot="17477367">
            <a:off x="4818863" y="2278900"/>
            <a:ext cx="2237032" cy="369332"/>
          </a:xfrm>
          <a:prstGeom prst="rect">
            <a:avLst/>
          </a:prstGeom>
        </p:spPr>
        <p:txBody>
          <a:bodyPr wrap="square">
            <a:spAutoFit/>
          </a:bodyPr>
          <a:lstStyle/>
          <a:p>
            <a:r>
              <a:rPr lang="en-GB" sz="1800" dirty="0" smtClean="0">
                <a:solidFill>
                  <a:srgbClr val="FF0000"/>
                </a:solidFill>
                <a:ea typeface="Calibri" panose="020F0502020204030204" pitchFamily="34" charset="0"/>
                <a:cs typeface="Times New Roman" panose="02020603050405020304" pitchFamily="18" charset="0"/>
              </a:rPr>
              <a:t>E</a:t>
            </a:r>
            <a:r>
              <a:rPr lang="en-GB" sz="1800" baseline="-25000" dirty="0" smtClean="0">
                <a:solidFill>
                  <a:srgbClr val="FF0000"/>
                </a:solidFill>
                <a:ea typeface="Calibri" panose="020F0502020204030204" pitchFamily="34" charset="0"/>
                <a:cs typeface="Times New Roman" panose="02020603050405020304" pitchFamily="18" charset="0"/>
              </a:rPr>
              <a:t>x</a:t>
            </a:r>
            <a:r>
              <a:rPr lang="en-GB" sz="1800" dirty="0" smtClean="0">
                <a:solidFill>
                  <a:srgbClr val="FF0000"/>
                </a:solidFill>
                <a:ea typeface="Calibri" panose="020F0502020204030204" pitchFamily="34" charset="0"/>
                <a:cs typeface="Times New Roman" panose="02020603050405020304" pitchFamily="18" charset="0"/>
              </a:rPr>
              <a:t> of final states</a:t>
            </a:r>
            <a:endParaRPr lang="en-GB" sz="1800" dirty="0">
              <a:solidFill>
                <a:srgbClr val="FF0000"/>
              </a:solidFill>
              <a:cs typeface="Times New Roman" panose="02020603050405020304" pitchFamily="18" charset="0"/>
            </a:endParaRPr>
          </a:p>
        </p:txBody>
      </p:sp>
    </p:spTree>
    <p:extLst>
      <p:ext uri="{BB962C8B-B14F-4D97-AF65-F5344CB8AC3E}">
        <p14:creationId xmlns:p14="http://schemas.microsoft.com/office/powerpoint/2010/main" val="14594978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p:cNvPicPr>
            <a:picLocks noChangeAspect="1" noChangeArrowheads="1"/>
          </p:cNvPicPr>
          <p:nvPr/>
        </p:nvPicPr>
        <p:blipFill>
          <a:blip r:embed="rId3" cstate="print"/>
          <a:srcRect/>
          <a:stretch>
            <a:fillRect/>
          </a:stretch>
        </p:blipFill>
        <p:spPr bwMode="auto">
          <a:xfrm>
            <a:off x="277813" y="0"/>
            <a:ext cx="8924925" cy="6172200"/>
          </a:xfrm>
          <a:prstGeom prst="rect">
            <a:avLst/>
          </a:prstGeom>
          <a:noFill/>
          <a:ln w="9525">
            <a:noFill/>
            <a:miter lim="800000"/>
            <a:headEnd/>
            <a:tailEnd/>
          </a:ln>
        </p:spPr>
      </p:pic>
      <p:sp>
        <p:nvSpPr>
          <p:cNvPr id="10243" name="Titre 1"/>
          <p:cNvSpPr txBox="1">
            <a:spLocks/>
          </p:cNvSpPr>
          <p:nvPr/>
        </p:nvSpPr>
        <p:spPr bwMode="auto">
          <a:xfrm>
            <a:off x="1493838" y="2279650"/>
            <a:ext cx="1689100" cy="822325"/>
          </a:xfrm>
          <a:prstGeom prst="rect">
            <a:avLst/>
          </a:prstGeom>
          <a:noFill/>
          <a:ln w="9525">
            <a:noFill/>
            <a:miter lim="800000"/>
            <a:headEnd/>
            <a:tailEnd/>
          </a:ln>
        </p:spPr>
        <p:txBody>
          <a:bodyPr/>
          <a:lstStyle/>
          <a:p>
            <a:pPr algn="ctr"/>
            <a:r>
              <a:rPr lang="en-GB" sz="2000" b="1" i="1" dirty="0">
                <a:solidFill>
                  <a:srgbClr val="FF0000"/>
                </a:solidFill>
                <a:cs typeface="Times New Roman" pitchFamily="18" charset="0"/>
              </a:rPr>
              <a:t>ISGDR</a:t>
            </a:r>
          </a:p>
          <a:p>
            <a:pPr algn="ctr"/>
            <a:r>
              <a:rPr lang="en-GB" sz="2000" b="1" i="1" dirty="0">
                <a:solidFill>
                  <a:srgbClr val="FF0000"/>
                </a:solidFill>
                <a:cs typeface="Times New Roman" pitchFamily="18" charset="0"/>
              </a:rPr>
              <a:t>?? </a:t>
            </a:r>
            <a:r>
              <a:rPr lang="en-GB" sz="2000" b="1" dirty="0">
                <a:solidFill>
                  <a:srgbClr val="FF0000"/>
                </a:solidFill>
                <a:cs typeface="Times New Roman" pitchFamily="18" charset="0"/>
              </a:rPr>
              <a:t>	</a:t>
            </a:r>
          </a:p>
        </p:txBody>
      </p:sp>
    </p:spTree>
    <p:extLst>
      <p:ext uri="{BB962C8B-B14F-4D97-AF65-F5344CB8AC3E}">
        <p14:creationId xmlns:p14="http://schemas.microsoft.com/office/powerpoint/2010/main" val="25632262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7427913" y="590550"/>
            <a:ext cx="1716087" cy="1211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GB" altLang="en-US" sz="2800" dirty="0" smtClean="0">
                <a:latin typeface="Times New Roman" panose="02020603050405020304" pitchFamily="18" charset="0"/>
                <a:cs typeface="Times New Roman" panose="02020603050405020304" pitchFamily="18" charset="0"/>
              </a:rPr>
              <a:t>True</a:t>
            </a:r>
            <a:br>
              <a:rPr lang="en-GB" altLang="en-US" sz="2800" dirty="0" smtClean="0">
                <a:latin typeface="Times New Roman" panose="02020603050405020304" pitchFamily="18" charset="0"/>
                <a:cs typeface="Times New Roman" panose="02020603050405020304" pitchFamily="18" charset="0"/>
              </a:rPr>
            </a:br>
            <a:r>
              <a:rPr lang="en-GB" altLang="en-US" sz="2800" dirty="0" smtClean="0">
                <a:latin typeface="Times New Roman" panose="02020603050405020304" pitchFamily="18" charset="0"/>
                <a:cs typeface="Times New Roman" panose="02020603050405020304" pitchFamily="18" charset="0"/>
              </a:rPr>
              <a:t>+</a:t>
            </a:r>
            <a:br>
              <a:rPr lang="en-GB" altLang="en-US" sz="2800" dirty="0" smtClean="0">
                <a:latin typeface="Times New Roman" panose="02020603050405020304" pitchFamily="18" charset="0"/>
                <a:cs typeface="Times New Roman" panose="02020603050405020304" pitchFamily="18" charset="0"/>
              </a:rPr>
            </a:br>
            <a:r>
              <a:rPr lang="en-GB" altLang="en-US" sz="2800" dirty="0" smtClean="0">
                <a:latin typeface="Times New Roman" panose="02020603050405020304" pitchFamily="18" charset="0"/>
                <a:cs typeface="Times New Roman" panose="02020603050405020304" pitchFamily="18" charset="0"/>
              </a:rPr>
              <a:t>Random</a:t>
            </a:r>
          </a:p>
        </p:txBody>
      </p:sp>
      <p:pic>
        <p:nvPicPr>
          <p:cNvPr id="1229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285750"/>
            <a:ext cx="7821613" cy="591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Rectangle 6"/>
          <p:cNvSpPr>
            <a:spLocks noChangeArrowheads="1"/>
          </p:cNvSpPr>
          <p:nvPr/>
        </p:nvSpPr>
        <p:spPr bwMode="auto">
          <a:xfrm>
            <a:off x="7427913" y="2305050"/>
            <a:ext cx="1716087"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GB" altLang="en-US" sz="2800" b="1" dirty="0">
                <a:solidFill>
                  <a:srgbClr val="010090"/>
                </a:solidFill>
                <a:cs typeface="Times New Roman" panose="02020603050405020304" pitchFamily="18" charset="0"/>
              </a:rPr>
              <a:t/>
            </a:r>
            <a:br>
              <a:rPr lang="en-GB" altLang="en-US" sz="2800" b="1" dirty="0">
                <a:solidFill>
                  <a:srgbClr val="010090"/>
                </a:solidFill>
                <a:cs typeface="Times New Roman" panose="02020603050405020304" pitchFamily="18" charset="0"/>
              </a:rPr>
            </a:br>
            <a:r>
              <a:rPr lang="en-GB" altLang="en-US" sz="2800" b="1" dirty="0">
                <a:solidFill>
                  <a:srgbClr val="FB1503"/>
                </a:solidFill>
                <a:cs typeface="Times New Roman" panose="02020603050405020304" pitchFamily="18" charset="0"/>
              </a:rPr>
              <a:t>Random</a:t>
            </a:r>
          </a:p>
        </p:txBody>
      </p:sp>
      <p:sp>
        <p:nvSpPr>
          <p:cNvPr id="12293" name="Rectangle 7"/>
          <p:cNvSpPr>
            <a:spLocks noChangeArrowheads="1"/>
          </p:cNvSpPr>
          <p:nvPr/>
        </p:nvSpPr>
        <p:spPr bwMode="auto">
          <a:xfrm>
            <a:off x="7427913" y="4084638"/>
            <a:ext cx="1716087" cy="121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GB" altLang="en-US" sz="2800" b="1" dirty="0">
                <a:solidFill>
                  <a:srgbClr val="010090"/>
                </a:solidFill>
                <a:cs typeface="Times New Roman" panose="02020603050405020304" pitchFamily="18" charset="0"/>
              </a:rPr>
              <a:t/>
            </a:r>
            <a:br>
              <a:rPr lang="en-GB" altLang="en-US" sz="2800" b="1" dirty="0">
                <a:solidFill>
                  <a:srgbClr val="010090"/>
                </a:solidFill>
                <a:cs typeface="Times New Roman" panose="02020603050405020304" pitchFamily="18" charset="0"/>
              </a:rPr>
            </a:br>
            <a:r>
              <a:rPr lang="en-GB" altLang="en-US" sz="2800" b="1" dirty="0">
                <a:solidFill>
                  <a:srgbClr val="FB1503"/>
                </a:solidFill>
                <a:cs typeface="Times New Roman" panose="02020603050405020304" pitchFamily="18" charset="0"/>
              </a:rPr>
              <a:t>True</a:t>
            </a:r>
          </a:p>
        </p:txBody>
      </p:sp>
    </p:spTree>
    <p:extLst>
      <p:ext uri="{BB962C8B-B14F-4D97-AF65-F5344CB8AC3E}">
        <p14:creationId xmlns:p14="http://schemas.microsoft.com/office/powerpoint/2010/main" val="9825176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688" y="1219200"/>
            <a:ext cx="8475662"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5"/>
          <p:cNvSpPr>
            <a:spLocks noGrp="1" noChangeArrowheads="1"/>
          </p:cNvSpPr>
          <p:nvPr>
            <p:ph type="body" idx="1"/>
          </p:nvPr>
        </p:nvSpPr>
        <p:spPr bwMode="auto">
          <a:xfrm>
            <a:off x="246063" y="168275"/>
            <a:ext cx="8229600" cy="1147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r>
              <a:rPr lang="en-GB" altLang="en-US" dirty="0" smtClean="0">
                <a:latin typeface="Times New Roman" panose="02020603050405020304" pitchFamily="18" charset="0"/>
                <a:cs typeface="Times New Roman" panose="02020603050405020304" pitchFamily="18" charset="0"/>
              </a:rPr>
              <a:t>Isoscalar transition density in the Goldhaber-Teller model for excitation of IVGDR in inelastic </a:t>
            </a:r>
            <a:r>
              <a:rPr lang="en-GB" altLang="en-US" dirty="0" smtClean="0">
                <a:latin typeface="Symbol" panose="05050102010706020507" pitchFamily="18" charset="2"/>
                <a:cs typeface="Times New Roman" panose="02020603050405020304" pitchFamily="18" charset="0"/>
              </a:rPr>
              <a:t>a</a:t>
            </a:r>
            <a:r>
              <a:rPr lang="en-GB" altLang="en-US" dirty="0" smtClean="0">
                <a:latin typeface="Times New Roman" panose="02020603050405020304" pitchFamily="18" charset="0"/>
                <a:cs typeface="Times New Roman" panose="02020603050405020304" pitchFamily="18" charset="0"/>
              </a:rPr>
              <a:t>-scattering.</a:t>
            </a:r>
          </a:p>
        </p:txBody>
      </p:sp>
      <p:pic>
        <p:nvPicPr>
          <p:cNvPr id="1331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088" y="2290763"/>
            <a:ext cx="49022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7"/>
          <p:cNvSpPr>
            <a:spLocks noChangeArrowheads="1"/>
          </p:cNvSpPr>
          <p:nvPr/>
        </p:nvSpPr>
        <p:spPr bwMode="auto">
          <a:xfrm>
            <a:off x="422275" y="3592513"/>
            <a:ext cx="8321675"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600"/>
              </a:spcBef>
            </a:pPr>
            <a:r>
              <a:rPr lang="en-GB" altLang="en-US" b="1" dirty="0">
                <a:solidFill>
                  <a:srgbClr val="FB1503"/>
                </a:solidFill>
                <a:cs typeface="Times New Roman" panose="02020603050405020304" pitchFamily="18" charset="0"/>
              </a:rPr>
              <a:t>Therefore, DWBA cross sections can be calculated as function of  </a:t>
            </a:r>
            <a:r>
              <a:rPr lang="en-GB" altLang="en-US" b="1" i="1" dirty="0">
                <a:solidFill>
                  <a:srgbClr val="FB1503"/>
                </a:solidFill>
                <a:latin typeface="Symbol" panose="05050102010706020507" pitchFamily="18" charset="2"/>
                <a:cs typeface="Times New Roman" panose="02020603050405020304" pitchFamily="18" charset="0"/>
              </a:rPr>
              <a:t>D</a:t>
            </a:r>
            <a:r>
              <a:rPr lang="en-GB" altLang="en-US" b="1" i="1" dirty="0">
                <a:solidFill>
                  <a:srgbClr val="FB1503"/>
                </a:solidFill>
                <a:cs typeface="Times New Roman" panose="02020603050405020304" pitchFamily="18" charset="0"/>
              </a:rPr>
              <a:t>R</a:t>
            </a:r>
            <a:r>
              <a:rPr lang="en-GB" altLang="en-US" b="1" i="1" baseline="-25000" dirty="0">
                <a:solidFill>
                  <a:srgbClr val="FB1503"/>
                </a:solidFill>
                <a:cs typeface="Times New Roman" panose="02020603050405020304" pitchFamily="18" charset="0"/>
              </a:rPr>
              <a:t>pn</a:t>
            </a:r>
            <a:r>
              <a:rPr lang="en-GB" altLang="en-US" b="1" i="1" dirty="0">
                <a:solidFill>
                  <a:srgbClr val="FB1503"/>
                </a:solidFill>
                <a:cs typeface="Times New Roman" panose="02020603050405020304" pitchFamily="18" charset="0"/>
              </a:rPr>
              <a:t>/R</a:t>
            </a:r>
            <a:r>
              <a:rPr lang="en-GB" altLang="en-US" b="1" i="1" baseline="-25000" dirty="0">
                <a:solidFill>
                  <a:srgbClr val="FB1503"/>
                </a:solidFill>
                <a:cs typeface="Times New Roman" panose="02020603050405020304" pitchFamily="18" charset="0"/>
              </a:rPr>
              <a:t>0 </a:t>
            </a:r>
            <a:r>
              <a:rPr lang="en-GB" altLang="en-US" b="1" dirty="0">
                <a:solidFill>
                  <a:srgbClr val="FB1503"/>
                </a:solidFill>
                <a:cs typeface="Times New Roman" panose="02020603050405020304" pitchFamily="18" charset="0"/>
              </a:rPr>
              <a:t>for the Goldhaber-Teller model and similarly for the Steinwedel-Jensen model.</a:t>
            </a:r>
          </a:p>
          <a:p>
            <a:pPr>
              <a:spcBef>
                <a:spcPts val="600"/>
              </a:spcBef>
            </a:pPr>
            <a:r>
              <a:rPr lang="en-GB" altLang="en-US" b="1" dirty="0">
                <a:solidFill>
                  <a:srgbClr val="04028F"/>
                </a:solidFill>
                <a:latin typeface="Symbol" panose="05050102010706020507" pitchFamily="18" charset="2"/>
                <a:cs typeface="Times New Roman" panose="02020603050405020304" pitchFamily="18" charset="0"/>
              </a:rPr>
              <a:t>g</a:t>
            </a:r>
            <a:r>
              <a:rPr lang="en-GB" altLang="en-US" b="1" dirty="0">
                <a:solidFill>
                  <a:srgbClr val="04028F"/>
                </a:solidFill>
                <a:cs typeface="Times New Roman" panose="02020603050405020304" pitchFamily="18" charset="0"/>
              </a:rPr>
              <a:t>-decay branching ratios are known from photoabsorption experiments.</a:t>
            </a:r>
          </a:p>
        </p:txBody>
      </p:sp>
    </p:spTree>
    <p:extLst>
      <p:ext uri="{BB962C8B-B14F-4D97-AF65-F5344CB8AC3E}">
        <p14:creationId xmlns:p14="http://schemas.microsoft.com/office/powerpoint/2010/main" val="11120294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168775" y="274638"/>
            <a:ext cx="4518025" cy="3819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GB" altLang="en-US" sz="2000" dirty="0" smtClean="0">
                <a:solidFill>
                  <a:srgbClr val="000AFE"/>
                </a:solidFill>
                <a:latin typeface="Times New Roman" panose="02020603050405020304" pitchFamily="18" charset="0"/>
                <a:cs typeface="Times New Roman" panose="02020603050405020304" pitchFamily="18" charset="0"/>
              </a:rPr>
              <a:t>Full line is the calculated </a:t>
            </a:r>
            <a:r>
              <a:rPr lang="en-GB" altLang="en-US" sz="2000" dirty="0" smtClean="0">
                <a:solidFill>
                  <a:srgbClr val="000AFE"/>
                </a:solidFill>
                <a:latin typeface="Symbol" panose="05050102010706020507" pitchFamily="18" charset="2"/>
                <a:cs typeface="Times New Roman" panose="02020603050405020304" pitchFamily="18" charset="0"/>
              </a:rPr>
              <a:t>ag</a:t>
            </a:r>
            <a:r>
              <a:rPr lang="en-GB" altLang="en-US" sz="2000" baseline="-25000" dirty="0" smtClean="0">
                <a:solidFill>
                  <a:srgbClr val="000AFE"/>
                </a:solidFill>
                <a:latin typeface="Times New Roman" panose="02020603050405020304" pitchFamily="18" charset="0"/>
                <a:cs typeface="Times New Roman" panose="02020603050405020304" pitchFamily="18" charset="0"/>
              </a:rPr>
              <a:t>0 </a:t>
            </a:r>
            <a:r>
              <a:rPr lang="en-GB" altLang="en-US" sz="2000" dirty="0" smtClean="0">
                <a:solidFill>
                  <a:srgbClr val="000AFE"/>
                </a:solidFill>
                <a:latin typeface="Times New Roman" panose="02020603050405020304" pitchFamily="18" charset="0"/>
                <a:cs typeface="Times New Roman" panose="02020603050405020304" pitchFamily="18" charset="0"/>
              </a:rPr>
              <a:t>coincidence cross section, averaged over the solid angle of the </a:t>
            </a:r>
            <a:r>
              <a:rPr lang="en-GB" altLang="en-US" sz="2000" dirty="0" smtClean="0">
                <a:solidFill>
                  <a:srgbClr val="000AFE"/>
                </a:solidFill>
                <a:latin typeface="Symbol" panose="05050102010706020507" pitchFamily="18" charset="2"/>
                <a:cs typeface="Times New Roman" panose="02020603050405020304" pitchFamily="18" charset="0"/>
              </a:rPr>
              <a:t>a</a:t>
            </a:r>
            <a:r>
              <a:rPr lang="en-GB" altLang="en-US" sz="2000" dirty="0" smtClean="0">
                <a:solidFill>
                  <a:srgbClr val="000AFE"/>
                </a:solidFill>
                <a:latin typeface="Times New Roman" panose="02020603050405020304" pitchFamily="18" charset="0"/>
                <a:cs typeface="Times New Roman" panose="02020603050405020304" pitchFamily="18" charset="0"/>
              </a:rPr>
              <a:t>-particle and integrated over the full </a:t>
            </a:r>
            <a:r>
              <a:rPr lang="en-GB" altLang="en-US" sz="2000" dirty="0" smtClean="0">
                <a:solidFill>
                  <a:srgbClr val="000AFE"/>
                </a:solidFill>
                <a:latin typeface="Symbol" panose="05050102010706020507" pitchFamily="18" charset="2"/>
                <a:cs typeface="Times New Roman" panose="02020603050405020304" pitchFamily="18" charset="0"/>
              </a:rPr>
              <a:t>g</a:t>
            </a:r>
            <a:r>
              <a:rPr lang="en-GB" altLang="en-US" sz="2000" dirty="0" smtClean="0">
                <a:solidFill>
                  <a:srgbClr val="000AFE"/>
                </a:solidFill>
                <a:latin typeface="Times New Roman" panose="02020603050405020304" pitchFamily="18" charset="0"/>
                <a:cs typeface="Times New Roman" panose="02020603050405020304" pitchFamily="18" charset="0"/>
              </a:rPr>
              <a:t>-ray solid angle (4</a:t>
            </a:r>
            <a:r>
              <a:rPr lang="en-GB" altLang="en-US" sz="2000" dirty="0" smtClean="0">
                <a:solidFill>
                  <a:srgbClr val="000AFE"/>
                </a:solidFill>
                <a:latin typeface="Times New Roman" panose="02020603050405020304" pitchFamily="18" charset="0"/>
                <a:cs typeface="Times New Roman" panose="02020603050405020304" pitchFamily="18" charset="0"/>
                <a:sym typeface="Symbol" panose="05050102010706020507" pitchFamily="18" charset="2"/>
              </a:rPr>
              <a:t></a:t>
            </a:r>
            <a:r>
              <a:rPr lang="en-GB" altLang="en-US" sz="2000" dirty="0" smtClean="0">
                <a:solidFill>
                  <a:srgbClr val="000AFE"/>
                </a:solidFill>
                <a:latin typeface="Times New Roman" panose="02020603050405020304" pitchFamily="18" charset="0"/>
                <a:cs typeface="Times New Roman" panose="02020603050405020304" pitchFamily="18" charset="0"/>
              </a:rPr>
              <a:t>) and over the </a:t>
            </a:r>
            <a:r>
              <a:rPr lang="en-GB" altLang="en-US" sz="2000" i="1" dirty="0" smtClean="0">
                <a:solidFill>
                  <a:srgbClr val="000AFE"/>
                </a:solidFill>
                <a:latin typeface="Symbol" panose="05050102010706020507" pitchFamily="18" charset="2"/>
                <a:cs typeface="Times New Roman" panose="02020603050405020304" pitchFamily="18" charset="0"/>
              </a:rPr>
              <a:t>D</a:t>
            </a:r>
            <a:r>
              <a:rPr lang="en-GB" altLang="en-US" sz="2000" i="1" dirty="0" smtClean="0">
                <a:solidFill>
                  <a:srgbClr val="000AFE"/>
                </a:solidFill>
                <a:latin typeface="Times New Roman" panose="02020603050405020304" pitchFamily="18" charset="0"/>
                <a:cs typeface="Times New Roman" panose="02020603050405020304" pitchFamily="18" charset="0"/>
              </a:rPr>
              <a:t>E </a:t>
            </a:r>
            <a:r>
              <a:rPr lang="en-GB" altLang="en-US" sz="2000" dirty="0" smtClean="0">
                <a:solidFill>
                  <a:srgbClr val="000AFE"/>
                </a:solidFill>
                <a:latin typeface="Times New Roman" panose="02020603050405020304" pitchFamily="18" charset="0"/>
                <a:cs typeface="Times New Roman" panose="02020603050405020304" pitchFamily="18" charset="0"/>
              </a:rPr>
              <a:t>energy range as function of </a:t>
            </a:r>
            <a:r>
              <a:rPr lang="en-GB" altLang="en-US" sz="2000" i="1" dirty="0" smtClean="0">
                <a:solidFill>
                  <a:srgbClr val="000AFE"/>
                </a:solidFill>
                <a:latin typeface="Symbol" panose="05050102010706020507" pitchFamily="18" charset="2"/>
                <a:cs typeface="Times New Roman" panose="02020603050405020304" pitchFamily="18" charset="0"/>
              </a:rPr>
              <a:t>D</a:t>
            </a:r>
            <a:r>
              <a:rPr lang="en-GB" altLang="en-US" sz="2000" i="1" dirty="0" smtClean="0">
                <a:solidFill>
                  <a:srgbClr val="000AFE"/>
                </a:solidFill>
                <a:latin typeface="Times New Roman" panose="02020603050405020304" pitchFamily="18" charset="0"/>
                <a:cs typeface="Times New Roman" panose="02020603050405020304" pitchFamily="18" charset="0"/>
              </a:rPr>
              <a:t>R</a:t>
            </a:r>
            <a:r>
              <a:rPr lang="en-GB" altLang="en-US" sz="2000" i="1" baseline="-25000" dirty="0" smtClean="0">
                <a:solidFill>
                  <a:srgbClr val="000AFE"/>
                </a:solidFill>
                <a:latin typeface="Times New Roman" panose="02020603050405020304" pitchFamily="18" charset="0"/>
                <a:cs typeface="Times New Roman" panose="02020603050405020304" pitchFamily="18" charset="0"/>
              </a:rPr>
              <a:t>pn</a:t>
            </a:r>
            <a:r>
              <a:rPr lang="en-GB" altLang="en-US" sz="2000" i="1" dirty="0" smtClean="0">
                <a:solidFill>
                  <a:srgbClr val="000AFE"/>
                </a:solidFill>
                <a:latin typeface="Times New Roman" panose="02020603050405020304" pitchFamily="18" charset="0"/>
                <a:cs typeface="Times New Roman" panose="02020603050405020304" pitchFamily="18" charset="0"/>
              </a:rPr>
              <a:t>/R.</a:t>
            </a:r>
            <a:br>
              <a:rPr lang="en-GB" altLang="en-US" sz="2000" i="1" dirty="0" smtClean="0">
                <a:solidFill>
                  <a:srgbClr val="000AFE"/>
                </a:solidFill>
                <a:latin typeface="Times New Roman" panose="02020603050405020304" pitchFamily="18" charset="0"/>
                <a:cs typeface="Times New Roman" panose="02020603050405020304" pitchFamily="18" charset="0"/>
              </a:rPr>
            </a:br>
            <a:r>
              <a:rPr lang="en-GB" altLang="en-US" sz="2000" dirty="0" smtClean="0">
                <a:solidFill>
                  <a:srgbClr val="FB1503"/>
                </a:solidFill>
                <a:latin typeface="Times New Roman" panose="02020603050405020304" pitchFamily="18" charset="0"/>
                <a:cs typeface="Times New Roman" panose="02020603050405020304" pitchFamily="18" charset="0"/>
              </a:rPr>
              <a:t>The experimental </a:t>
            </a:r>
            <a:r>
              <a:rPr lang="en-GB" altLang="en-US" sz="2000" dirty="0" smtClean="0">
                <a:solidFill>
                  <a:srgbClr val="FB1503"/>
                </a:solidFill>
                <a:latin typeface="Symbol" panose="05050102010706020507" pitchFamily="18" charset="2"/>
                <a:cs typeface="Times New Roman" panose="02020603050405020304" pitchFamily="18" charset="0"/>
              </a:rPr>
              <a:t>ag</a:t>
            </a:r>
            <a:r>
              <a:rPr lang="en-GB" altLang="en-US" sz="2000" baseline="-25000" dirty="0" smtClean="0">
                <a:solidFill>
                  <a:srgbClr val="FB1503"/>
                </a:solidFill>
                <a:latin typeface="Times New Roman" panose="02020603050405020304" pitchFamily="18" charset="0"/>
                <a:cs typeface="Times New Roman" panose="02020603050405020304" pitchFamily="18" charset="0"/>
              </a:rPr>
              <a:t>0 </a:t>
            </a:r>
            <a:r>
              <a:rPr lang="en-GB" altLang="en-US" sz="2000" dirty="0" smtClean="0">
                <a:solidFill>
                  <a:srgbClr val="FB1503"/>
                </a:solidFill>
                <a:latin typeface="Times New Roman" panose="02020603050405020304" pitchFamily="18" charset="0"/>
                <a:cs typeface="Times New Roman" panose="02020603050405020304" pitchFamily="18" charset="0"/>
              </a:rPr>
              <a:t>cross sections for the IVGDR are shown as full circles with vertical error bars. The deduced values for </a:t>
            </a:r>
            <a:r>
              <a:rPr lang="en-GB" altLang="en-US" sz="2000" i="1" dirty="0" smtClean="0">
                <a:solidFill>
                  <a:srgbClr val="FB1503"/>
                </a:solidFill>
                <a:latin typeface="Symbol" panose="05050102010706020507" pitchFamily="18" charset="2"/>
                <a:cs typeface="Times New Roman" panose="02020603050405020304" pitchFamily="18" charset="0"/>
              </a:rPr>
              <a:t>D</a:t>
            </a:r>
            <a:r>
              <a:rPr lang="en-GB" altLang="en-US" sz="2000" i="1" dirty="0" smtClean="0">
                <a:solidFill>
                  <a:srgbClr val="FB1503"/>
                </a:solidFill>
                <a:latin typeface="Times New Roman" panose="02020603050405020304" pitchFamily="18" charset="0"/>
                <a:cs typeface="Times New Roman" panose="02020603050405020304" pitchFamily="18" charset="0"/>
              </a:rPr>
              <a:t>R</a:t>
            </a:r>
            <a:r>
              <a:rPr lang="en-GB" altLang="en-US" sz="2000" i="1" baseline="-25000" dirty="0" smtClean="0">
                <a:solidFill>
                  <a:srgbClr val="FB1503"/>
                </a:solidFill>
                <a:latin typeface="Times New Roman" panose="02020603050405020304" pitchFamily="18" charset="0"/>
                <a:cs typeface="Times New Roman" panose="02020603050405020304" pitchFamily="18" charset="0"/>
              </a:rPr>
              <a:t>pn</a:t>
            </a:r>
            <a:r>
              <a:rPr lang="en-GB" altLang="en-US" sz="2000" i="1" dirty="0" smtClean="0">
                <a:solidFill>
                  <a:srgbClr val="FB1503"/>
                </a:solidFill>
                <a:latin typeface="Times New Roman" panose="02020603050405020304" pitchFamily="18" charset="0"/>
                <a:cs typeface="Times New Roman" panose="02020603050405020304" pitchFamily="18" charset="0"/>
              </a:rPr>
              <a:t>/R </a:t>
            </a:r>
            <a:r>
              <a:rPr lang="en-GB" altLang="en-US" sz="2000" dirty="0" smtClean="0">
                <a:solidFill>
                  <a:srgbClr val="FB1503"/>
                </a:solidFill>
                <a:latin typeface="Times New Roman" panose="02020603050405020304" pitchFamily="18" charset="0"/>
                <a:cs typeface="Times New Roman" panose="02020603050405020304" pitchFamily="18" charset="0"/>
              </a:rPr>
              <a:t>with the associated uncertainty (full circles with horizontal error bars) are also indicated.</a:t>
            </a:r>
          </a:p>
        </p:txBody>
      </p:sp>
      <p:pic>
        <p:nvPicPr>
          <p:cNvPr id="1433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671888" cy="631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6963" y="4168775"/>
            <a:ext cx="5507037"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7"/>
          <p:cNvSpPr>
            <a:spLocks noChangeArrowheads="1"/>
          </p:cNvSpPr>
          <p:nvPr/>
        </p:nvSpPr>
        <p:spPr bwMode="auto">
          <a:xfrm flipH="1">
            <a:off x="1643063" y="5613400"/>
            <a:ext cx="92075" cy="92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4000" b="1" dirty="0">
              <a:solidFill>
                <a:srgbClr val="FB1503"/>
              </a:solidFill>
              <a:sym typeface="Symbol" panose="05050102010706020507" pitchFamily="18" charset="2"/>
            </a:endParaRPr>
          </a:p>
        </p:txBody>
      </p:sp>
      <p:sp>
        <p:nvSpPr>
          <p:cNvPr id="14342" name="Rectangle 8"/>
          <p:cNvSpPr>
            <a:spLocks noChangeArrowheads="1"/>
          </p:cNvSpPr>
          <p:nvPr/>
        </p:nvSpPr>
        <p:spPr bwMode="auto">
          <a:xfrm flipH="1">
            <a:off x="1778000" y="3551238"/>
            <a:ext cx="92075" cy="92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4000" b="1" dirty="0">
              <a:solidFill>
                <a:srgbClr val="FB1503"/>
              </a:solidFill>
              <a:sym typeface="Symbol" panose="05050102010706020507" pitchFamily="18" charset="2"/>
            </a:endParaRPr>
          </a:p>
        </p:txBody>
      </p:sp>
      <p:sp>
        <p:nvSpPr>
          <p:cNvPr id="14343" name="Rectangle 9"/>
          <p:cNvSpPr>
            <a:spLocks noChangeArrowheads="1"/>
          </p:cNvSpPr>
          <p:nvPr/>
        </p:nvSpPr>
        <p:spPr bwMode="auto">
          <a:xfrm flipH="1">
            <a:off x="1489075" y="1724025"/>
            <a:ext cx="92075" cy="92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4000" b="1" dirty="0">
              <a:solidFill>
                <a:srgbClr val="FB1503"/>
              </a:solidFill>
              <a:sym typeface="Symbol" panose="05050102010706020507" pitchFamily="18" charset="2"/>
            </a:endParaRPr>
          </a:p>
        </p:txBody>
      </p:sp>
    </p:spTree>
    <p:extLst>
      <p:ext uri="{BB962C8B-B14F-4D97-AF65-F5344CB8AC3E}">
        <p14:creationId xmlns:p14="http://schemas.microsoft.com/office/powerpoint/2010/main" val="37696743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pict0734"/>
          <p:cNvPicPr>
            <a:picLocks noChangeAspect="1" noChangeArrowheads="1"/>
          </p:cNvPicPr>
          <p:nvPr/>
        </p:nvPicPr>
        <p:blipFill>
          <a:blip r:embed="rId3" cstate="print"/>
          <a:srcRect/>
          <a:stretch>
            <a:fillRect/>
          </a:stretch>
        </p:blipFill>
        <p:spPr bwMode="auto">
          <a:xfrm>
            <a:off x="393700" y="274638"/>
            <a:ext cx="8383588" cy="6259512"/>
          </a:xfrm>
          <a:prstGeom prst="rect">
            <a:avLst/>
          </a:prstGeom>
          <a:noFill/>
          <a:ln w="9525">
            <a:noFill/>
            <a:miter lim="800000"/>
            <a:headEnd/>
            <a:tailEnd/>
          </a:ln>
        </p:spPr>
      </p:pic>
    </p:spTree>
    <p:extLst>
      <p:ext uri="{BB962C8B-B14F-4D97-AF65-F5344CB8AC3E}">
        <p14:creationId xmlns:p14="http://schemas.microsoft.com/office/powerpoint/2010/main" val="13398693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97074"/>
            <a:ext cx="8229600" cy="592255"/>
          </a:xfrm>
        </p:spPr>
        <p:txBody>
          <a:bodyPr/>
          <a:lstStyle/>
          <a:p>
            <a:pPr algn="ctr"/>
            <a:r>
              <a:rPr lang="en-GB" dirty="0" smtClean="0">
                <a:latin typeface="Times New Roman" panose="02020603050405020304" pitchFamily="18" charset="0"/>
                <a:cs typeface="Times New Roman" panose="02020603050405020304" pitchFamily="18" charset="0"/>
              </a:rPr>
              <a:t>Setup@KVI</a:t>
            </a:r>
          </a:p>
        </p:txBody>
      </p:sp>
      <p:pic>
        <p:nvPicPr>
          <p:cNvPr id="10243" name="Picture 3" descr="bbs_complete"/>
          <p:cNvPicPr>
            <a:picLocks noChangeAspect="1" noChangeArrowheads="1"/>
          </p:cNvPicPr>
          <p:nvPr/>
        </p:nvPicPr>
        <p:blipFill>
          <a:blip r:embed="rId3" cstate="print"/>
          <a:srcRect/>
          <a:stretch>
            <a:fillRect/>
          </a:stretch>
        </p:blipFill>
        <p:spPr bwMode="auto">
          <a:xfrm>
            <a:off x="1007533" y="1020840"/>
            <a:ext cx="5715000" cy="3687813"/>
          </a:xfrm>
          <a:prstGeom prst="rect">
            <a:avLst/>
          </a:prstGeom>
          <a:noFill/>
          <a:ln w="9525">
            <a:noFill/>
            <a:miter lim="800000"/>
            <a:headEnd/>
            <a:tailEnd/>
          </a:ln>
        </p:spPr>
      </p:pic>
      <p:sp>
        <p:nvSpPr>
          <p:cNvPr id="10244" name="Rectangle 4"/>
          <p:cNvSpPr>
            <a:spLocks noChangeArrowheads="1"/>
          </p:cNvSpPr>
          <p:nvPr/>
        </p:nvSpPr>
        <p:spPr bwMode="auto">
          <a:xfrm>
            <a:off x="1600200" y="4432907"/>
            <a:ext cx="1295400" cy="838200"/>
          </a:xfrm>
          <a:prstGeom prst="rect">
            <a:avLst/>
          </a:prstGeom>
          <a:solidFill>
            <a:schemeClr val="bg1"/>
          </a:solidFill>
          <a:ln w="9525">
            <a:noFill/>
            <a:miter lim="800000"/>
            <a:headEnd/>
            <a:tailEnd/>
          </a:ln>
        </p:spPr>
        <p:txBody>
          <a:bodyPr wrap="none" anchor="ctr"/>
          <a:lstStyle/>
          <a:p>
            <a:endParaRPr lang="en-GB" b="1" dirty="0">
              <a:cs typeface="Times New Roman" panose="02020603050405020304" pitchFamily="18" charset="0"/>
            </a:endParaRPr>
          </a:p>
        </p:txBody>
      </p:sp>
      <p:pic>
        <p:nvPicPr>
          <p:cNvPr id="10245" name="Picture 7" descr="gedarmstadt"/>
          <p:cNvPicPr>
            <a:picLocks noChangeAspect="1" noChangeArrowheads="1"/>
          </p:cNvPicPr>
          <p:nvPr/>
        </p:nvPicPr>
        <p:blipFill>
          <a:blip r:embed="rId4" cstate="print"/>
          <a:srcRect/>
          <a:stretch>
            <a:fillRect/>
          </a:stretch>
        </p:blipFill>
        <p:spPr bwMode="auto">
          <a:xfrm rot="-3726721">
            <a:off x="694532" y="3893951"/>
            <a:ext cx="227012" cy="787400"/>
          </a:xfrm>
          <a:prstGeom prst="rect">
            <a:avLst/>
          </a:prstGeom>
          <a:noFill/>
          <a:ln w="9525">
            <a:noFill/>
            <a:miter lim="800000"/>
            <a:headEnd/>
            <a:tailEnd/>
          </a:ln>
        </p:spPr>
      </p:pic>
      <p:pic>
        <p:nvPicPr>
          <p:cNvPr id="10246" name="Picture 8" descr="gedarmstadt"/>
          <p:cNvPicPr>
            <a:picLocks noChangeAspect="1" noChangeArrowheads="1"/>
          </p:cNvPicPr>
          <p:nvPr/>
        </p:nvPicPr>
        <p:blipFill>
          <a:blip r:embed="rId4" cstate="print"/>
          <a:srcRect/>
          <a:stretch>
            <a:fillRect/>
          </a:stretch>
        </p:blipFill>
        <p:spPr bwMode="auto">
          <a:xfrm rot="7623111">
            <a:off x="1593850" y="4436082"/>
            <a:ext cx="228600" cy="787400"/>
          </a:xfrm>
          <a:prstGeom prst="rect">
            <a:avLst/>
          </a:prstGeom>
          <a:noFill/>
          <a:ln w="9525">
            <a:noFill/>
            <a:miter lim="800000"/>
            <a:headEnd/>
            <a:tailEnd/>
          </a:ln>
        </p:spPr>
      </p:pic>
      <p:sp>
        <p:nvSpPr>
          <p:cNvPr id="10247" name="Rectangle 9"/>
          <p:cNvSpPr>
            <a:spLocks noChangeArrowheads="1"/>
          </p:cNvSpPr>
          <p:nvPr/>
        </p:nvSpPr>
        <p:spPr bwMode="auto">
          <a:xfrm rot="-3726721">
            <a:off x="904082" y="3598676"/>
            <a:ext cx="96837" cy="885825"/>
          </a:xfrm>
          <a:prstGeom prst="rect">
            <a:avLst/>
          </a:prstGeom>
          <a:solidFill>
            <a:srgbClr val="FFFF00">
              <a:alpha val="58038"/>
            </a:srgbClr>
          </a:solidFill>
          <a:ln w="9525" algn="ctr">
            <a:solidFill>
              <a:schemeClr val="tx1"/>
            </a:solidFill>
            <a:miter lim="800000"/>
            <a:headEnd/>
            <a:tailEnd/>
          </a:ln>
        </p:spPr>
        <p:txBody>
          <a:bodyPr wrap="none" anchor="ctr"/>
          <a:lstStyle/>
          <a:p>
            <a:endParaRPr lang="en-GB" b="1" dirty="0">
              <a:cs typeface="Times New Roman" panose="02020603050405020304" pitchFamily="18" charset="0"/>
            </a:endParaRPr>
          </a:p>
        </p:txBody>
      </p:sp>
      <p:pic>
        <p:nvPicPr>
          <p:cNvPr id="10248" name="Picture 10" descr="gedarmstadt"/>
          <p:cNvPicPr>
            <a:picLocks noChangeAspect="1" noChangeArrowheads="1"/>
          </p:cNvPicPr>
          <p:nvPr/>
        </p:nvPicPr>
        <p:blipFill>
          <a:blip r:embed="rId4" cstate="print"/>
          <a:srcRect/>
          <a:stretch>
            <a:fillRect/>
          </a:stretch>
        </p:blipFill>
        <p:spPr bwMode="auto">
          <a:xfrm rot="9291145">
            <a:off x="1331913" y="4613882"/>
            <a:ext cx="241300" cy="747713"/>
          </a:xfrm>
          <a:prstGeom prst="rect">
            <a:avLst/>
          </a:prstGeom>
          <a:noFill/>
          <a:ln w="9525">
            <a:noFill/>
            <a:miter lim="800000"/>
            <a:headEnd/>
            <a:tailEnd/>
          </a:ln>
        </p:spPr>
      </p:pic>
      <p:pic>
        <p:nvPicPr>
          <p:cNvPr id="10249" name="Picture 11" descr="gedarmstadt"/>
          <p:cNvPicPr>
            <a:picLocks noChangeAspect="1" noChangeArrowheads="1"/>
          </p:cNvPicPr>
          <p:nvPr/>
        </p:nvPicPr>
        <p:blipFill>
          <a:blip r:embed="rId4" cstate="print"/>
          <a:srcRect/>
          <a:stretch>
            <a:fillRect/>
          </a:stretch>
        </p:blipFill>
        <p:spPr bwMode="auto">
          <a:xfrm rot="-5826720">
            <a:off x="655638" y="4209069"/>
            <a:ext cx="228600" cy="784225"/>
          </a:xfrm>
          <a:prstGeom prst="rect">
            <a:avLst/>
          </a:prstGeom>
          <a:noFill/>
          <a:ln w="9525">
            <a:noFill/>
            <a:miter lim="800000"/>
            <a:headEnd/>
            <a:tailEnd/>
          </a:ln>
        </p:spPr>
      </p:pic>
      <p:pic>
        <p:nvPicPr>
          <p:cNvPr id="10250" name="Picture 12" descr="gedarmstadt"/>
          <p:cNvPicPr>
            <a:picLocks noChangeAspect="1" noChangeArrowheads="1"/>
          </p:cNvPicPr>
          <p:nvPr/>
        </p:nvPicPr>
        <p:blipFill>
          <a:blip r:embed="rId4" cstate="print"/>
          <a:srcRect/>
          <a:stretch>
            <a:fillRect/>
          </a:stretch>
        </p:blipFill>
        <p:spPr bwMode="auto">
          <a:xfrm rot="-7554764">
            <a:off x="743743" y="4422589"/>
            <a:ext cx="201613" cy="889000"/>
          </a:xfrm>
          <a:prstGeom prst="rect">
            <a:avLst/>
          </a:prstGeom>
          <a:noFill/>
          <a:ln w="9525">
            <a:noFill/>
            <a:miter lim="800000"/>
            <a:headEnd/>
            <a:tailEnd/>
          </a:ln>
        </p:spPr>
      </p:pic>
      <p:pic>
        <p:nvPicPr>
          <p:cNvPr id="10251" name="Picture 13" descr="gedarmstadt"/>
          <p:cNvPicPr>
            <a:picLocks noChangeAspect="1" noChangeArrowheads="1"/>
          </p:cNvPicPr>
          <p:nvPr/>
        </p:nvPicPr>
        <p:blipFill>
          <a:blip r:embed="rId4" cstate="print"/>
          <a:srcRect/>
          <a:stretch>
            <a:fillRect/>
          </a:stretch>
        </p:blipFill>
        <p:spPr bwMode="auto">
          <a:xfrm rot="5858017">
            <a:off x="1711325" y="4161445"/>
            <a:ext cx="228600" cy="787400"/>
          </a:xfrm>
          <a:prstGeom prst="rect">
            <a:avLst/>
          </a:prstGeom>
          <a:noFill/>
          <a:ln w="9525">
            <a:noFill/>
            <a:miter lim="800000"/>
            <a:headEnd/>
            <a:tailEnd/>
          </a:ln>
        </p:spPr>
      </p:pic>
      <p:sp>
        <p:nvSpPr>
          <p:cNvPr id="10252" name="Rectangle 14"/>
          <p:cNvSpPr>
            <a:spLocks noGrp="1" noChangeArrowheads="1"/>
          </p:cNvSpPr>
          <p:nvPr>
            <p:ph type="body" idx="1"/>
          </p:nvPr>
        </p:nvSpPr>
        <p:spPr>
          <a:xfrm>
            <a:off x="4513263" y="3955070"/>
            <a:ext cx="4859337" cy="1773237"/>
          </a:xfrm>
        </p:spPr>
        <p:txBody>
          <a:bodyPr/>
          <a:lstStyle/>
          <a:p>
            <a:pPr>
              <a:lnSpc>
                <a:spcPct val="80000"/>
              </a:lnSpc>
              <a:buFontTx/>
              <a:buNone/>
            </a:pPr>
            <a:r>
              <a:rPr lang="en-GB" sz="1800" dirty="0" smtClean="0">
                <a:latin typeface="Times New Roman" panose="02020603050405020304" pitchFamily="18" charset="0"/>
                <a:cs typeface="Times New Roman" panose="02020603050405020304" pitchFamily="18" charset="0"/>
              </a:rPr>
              <a:t>2 Super-Clover detectors (GSI)</a:t>
            </a:r>
          </a:p>
          <a:p>
            <a:pPr>
              <a:lnSpc>
                <a:spcPct val="80000"/>
              </a:lnSpc>
              <a:buFontTx/>
              <a:buNone/>
            </a:pPr>
            <a:r>
              <a:rPr lang="en-GB" sz="1800" dirty="0" smtClean="0">
                <a:latin typeface="Times New Roman" panose="02020603050405020304" pitchFamily="18" charset="0"/>
                <a:cs typeface="Times New Roman" panose="02020603050405020304" pitchFamily="18" charset="0"/>
              </a:rPr>
              <a:t>2 Clover detectors (KVI)</a:t>
            </a:r>
          </a:p>
          <a:p>
            <a:pPr>
              <a:lnSpc>
                <a:spcPct val="80000"/>
              </a:lnSpc>
              <a:buFontTx/>
              <a:buNone/>
            </a:pPr>
            <a:r>
              <a:rPr lang="en-GB" sz="1800" dirty="0" smtClean="0">
                <a:latin typeface="Times New Roman" panose="02020603050405020304" pitchFamily="18" charset="0"/>
                <a:cs typeface="Times New Roman" panose="02020603050405020304" pitchFamily="18" charset="0"/>
              </a:rPr>
              <a:t>3 Coaxial detectors with BGO</a:t>
            </a:r>
          </a:p>
          <a:p>
            <a:pPr>
              <a:lnSpc>
                <a:spcPct val="80000"/>
              </a:lnSpc>
              <a:buFontTx/>
              <a:buNone/>
            </a:pPr>
            <a:r>
              <a:rPr lang="en-GB" sz="1800" dirty="0" smtClean="0">
                <a:latin typeface="Times New Roman" panose="02020603050405020304" pitchFamily="18" charset="0"/>
                <a:cs typeface="Times New Roman" panose="02020603050405020304" pitchFamily="18" charset="0"/>
              </a:rPr>
              <a:t>2 Coaxial detectors </a:t>
            </a:r>
          </a:p>
          <a:p>
            <a:pPr>
              <a:lnSpc>
                <a:spcPct val="80000"/>
              </a:lnSpc>
              <a:buFontTx/>
              <a:buNone/>
            </a:pPr>
            <a:r>
              <a:rPr lang="en-GB" sz="1800" dirty="0" smtClean="0">
                <a:latin typeface="Times New Roman" panose="02020603050405020304" pitchFamily="18" charset="0"/>
                <a:cs typeface="Times New Roman" panose="02020603050405020304" pitchFamily="18" charset="0"/>
              </a:rPr>
              <a:t>(about 100% rel. efficiency each)</a:t>
            </a:r>
          </a:p>
          <a:p>
            <a:pPr>
              <a:lnSpc>
                <a:spcPct val="80000"/>
              </a:lnSpc>
              <a:buFontTx/>
              <a:buNone/>
            </a:pPr>
            <a:r>
              <a:rPr lang="en-GB" sz="1800" dirty="0">
                <a:latin typeface="Times New Roman" panose="02020603050405020304" pitchFamily="18" charset="0"/>
                <a:cs typeface="Times New Roman" panose="02020603050405020304" pitchFamily="18" charset="0"/>
                <a:sym typeface="Symbol" panose="05050102010706020507" pitchFamily="18" charset="2"/>
              </a:rPr>
              <a:t></a:t>
            </a:r>
            <a:r>
              <a:rPr lang="en-GB" sz="1800" dirty="0" smtClean="0">
                <a:latin typeface="Times New Roman" panose="02020603050405020304" pitchFamily="18" charset="0"/>
                <a:cs typeface="Times New Roman" panose="02020603050405020304" pitchFamily="18" charset="0"/>
              </a:rPr>
              <a:t> 0.5% absolute photo-peak efficiency</a:t>
            </a:r>
            <a:br>
              <a:rPr lang="en-GB" sz="1800" dirty="0" smtClean="0">
                <a:latin typeface="Times New Roman" panose="02020603050405020304" pitchFamily="18" charset="0"/>
                <a:cs typeface="Times New Roman" panose="02020603050405020304" pitchFamily="18" charset="0"/>
              </a:rPr>
            </a:br>
            <a:endParaRPr lang="en-GB" sz="1800" dirty="0" smtClean="0">
              <a:latin typeface="Times New Roman" panose="02020603050405020304" pitchFamily="18" charset="0"/>
              <a:cs typeface="Times New Roman" panose="02020603050405020304" pitchFamily="18" charset="0"/>
            </a:endParaRPr>
          </a:p>
          <a:p>
            <a:pPr>
              <a:lnSpc>
                <a:spcPct val="80000"/>
              </a:lnSpc>
            </a:pPr>
            <a:endParaRPr lang="en-GB" sz="1800" dirty="0" smtClean="0">
              <a:latin typeface="Times New Roman" panose="02020603050405020304" pitchFamily="18" charset="0"/>
              <a:cs typeface="Times New Roman" panose="02020603050405020304" pitchFamily="18" charset="0"/>
            </a:endParaRPr>
          </a:p>
        </p:txBody>
      </p:sp>
      <p:sp>
        <p:nvSpPr>
          <p:cNvPr id="10253" name="Text Box 15"/>
          <p:cNvSpPr txBox="1">
            <a:spLocks noChangeArrowheads="1"/>
          </p:cNvSpPr>
          <p:nvPr/>
        </p:nvSpPr>
        <p:spPr bwMode="auto">
          <a:xfrm>
            <a:off x="4067944" y="5852132"/>
            <a:ext cx="4524700" cy="276999"/>
          </a:xfrm>
          <a:prstGeom prst="rect">
            <a:avLst/>
          </a:prstGeom>
          <a:noFill/>
          <a:ln w="9525">
            <a:noFill/>
            <a:miter lim="800000"/>
            <a:headEnd/>
            <a:tailEnd/>
          </a:ln>
        </p:spPr>
        <p:txBody>
          <a:bodyPr wrap="none">
            <a:spAutoFit/>
          </a:bodyPr>
          <a:lstStyle/>
          <a:p>
            <a:r>
              <a:rPr lang="en-GB" sz="1200" b="1" dirty="0" smtClean="0">
                <a:solidFill>
                  <a:srgbClr val="000000"/>
                </a:solidFill>
                <a:cs typeface="Times New Roman" panose="02020603050405020304" pitchFamily="18" charset="0"/>
              </a:rPr>
              <a:t>D. Savran </a:t>
            </a:r>
            <a:r>
              <a:rPr lang="en-GB" sz="1200" b="1" i="1" dirty="0" smtClean="0">
                <a:solidFill>
                  <a:srgbClr val="000000"/>
                </a:solidFill>
                <a:cs typeface="Times New Roman" panose="02020603050405020304" pitchFamily="18" charset="0"/>
              </a:rPr>
              <a:t>et al</a:t>
            </a:r>
            <a:r>
              <a:rPr lang="en-GB" sz="1200" b="1" dirty="0" smtClean="0">
                <a:solidFill>
                  <a:srgbClr val="000000"/>
                </a:solidFill>
                <a:cs typeface="Times New Roman" panose="02020603050405020304" pitchFamily="18" charset="0"/>
              </a:rPr>
              <a:t>., Nucl. Inst. and Meth. Phys. Res. A  564 (2006) 267</a:t>
            </a:r>
            <a:endParaRPr lang="en-GB" sz="1200" b="1" dirty="0">
              <a:solidFill>
                <a:srgbClr val="000000"/>
              </a:solidFill>
              <a:cs typeface="Times New Roman" panose="02020603050405020304" pitchFamily="18" charset="0"/>
            </a:endParaRPr>
          </a:p>
        </p:txBody>
      </p:sp>
      <p:sp>
        <p:nvSpPr>
          <p:cNvPr id="10254" name="Text Box 6"/>
          <p:cNvSpPr txBox="1">
            <a:spLocks noChangeArrowheads="1"/>
          </p:cNvSpPr>
          <p:nvPr/>
        </p:nvSpPr>
        <p:spPr bwMode="auto">
          <a:xfrm>
            <a:off x="35496" y="5306493"/>
            <a:ext cx="2500172" cy="661720"/>
          </a:xfrm>
          <a:prstGeom prst="rect">
            <a:avLst/>
          </a:prstGeom>
          <a:noFill/>
          <a:ln w="9525">
            <a:noFill/>
            <a:miter lim="800000"/>
            <a:headEnd/>
            <a:tailEnd/>
          </a:ln>
        </p:spPr>
        <p:txBody>
          <a:bodyPr wrap="none">
            <a:spAutoFit/>
          </a:bodyPr>
          <a:lstStyle/>
          <a:p>
            <a:pPr marL="342900" indent="-342900"/>
            <a:r>
              <a:rPr lang="en-GB" sz="2000" b="1" dirty="0" smtClean="0">
                <a:solidFill>
                  <a:srgbClr val="000000"/>
                </a:solidFill>
                <a:cs typeface="Times New Roman" panose="02020603050405020304" pitchFamily="18" charset="0"/>
              </a:rPr>
              <a:t>            </a:t>
            </a:r>
            <a:r>
              <a:rPr lang="en-GB" sz="2000" b="1" dirty="0" smtClean="0">
                <a:solidFill>
                  <a:srgbClr val="000000"/>
                </a:solidFill>
                <a:latin typeface="Symbol" panose="05050102010706020507" pitchFamily="18" charset="2"/>
                <a:cs typeface="Times New Roman" panose="02020603050405020304" pitchFamily="18" charset="0"/>
              </a:rPr>
              <a:t>a</a:t>
            </a:r>
            <a:r>
              <a:rPr lang="en-GB" sz="2000" b="1" dirty="0" smtClean="0">
                <a:solidFill>
                  <a:srgbClr val="000000"/>
                </a:solidFill>
                <a:cs typeface="Times New Roman" panose="02020603050405020304" pitchFamily="18" charset="0"/>
              </a:rPr>
              <a:t> beam</a:t>
            </a:r>
            <a:br>
              <a:rPr lang="en-GB" sz="2000" b="1" dirty="0" smtClean="0">
                <a:solidFill>
                  <a:srgbClr val="000000"/>
                </a:solidFill>
                <a:cs typeface="Times New Roman" panose="02020603050405020304" pitchFamily="18" charset="0"/>
              </a:rPr>
            </a:br>
            <a:r>
              <a:rPr lang="en-GB" sz="1700" b="1" dirty="0" smtClean="0">
                <a:solidFill>
                  <a:srgbClr val="000000"/>
                </a:solidFill>
                <a:cs typeface="Times New Roman" panose="02020603050405020304" pitchFamily="18" charset="0"/>
              </a:rPr>
              <a:t>E</a:t>
            </a:r>
            <a:r>
              <a:rPr lang="en-GB" sz="1700" b="1" baseline="-25000" dirty="0" smtClean="0">
                <a:solidFill>
                  <a:srgbClr val="000000"/>
                </a:solidFill>
                <a:latin typeface="Symbol" panose="05050102010706020507" pitchFamily="18" charset="2"/>
                <a:cs typeface="Times New Roman" panose="02020603050405020304" pitchFamily="18" charset="0"/>
              </a:rPr>
              <a:t>a</a:t>
            </a:r>
            <a:r>
              <a:rPr lang="en-GB" sz="1700" b="1" dirty="0" smtClean="0">
                <a:solidFill>
                  <a:srgbClr val="000000"/>
                </a:solidFill>
                <a:cs typeface="Times New Roman" panose="02020603050405020304" pitchFamily="18" charset="0"/>
              </a:rPr>
              <a:t>=136 MeV, </a:t>
            </a:r>
            <a:r>
              <a:rPr lang="en-GB" sz="1700" b="1" dirty="0" smtClean="0">
                <a:solidFill>
                  <a:srgbClr val="000000"/>
                </a:solidFill>
                <a:latin typeface="Symbol" panose="05050102010706020507" pitchFamily="18" charset="2"/>
                <a:cs typeface="Times New Roman" panose="02020603050405020304" pitchFamily="18" charset="0"/>
              </a:rPr>
              <a:t>q</a:t>
            </a:r>
            <a:r>
              <a:rPr lang="en-GB" sz="1700" b="1" baseline="-25000" dirty="0" smtClean="0">
                <a:solidFill>
                  <a:srgbClr val="000000"/>
                </a:solidFill>
                <a:latin typeface="Symbol" panose="05050102010706020507" pitchFamily="18" charset="2"/>
                <a:cs typeface="Times New Roman" panose="02020603050405020304" pitchFamily="18" charset="0"/>
              </a:rPr>
              <a:t>a</a:t>
            </a:r>
            <a:r>
              <a:rPr lang="en-GB" sz="1700" b="1" dirty="0" smtClean="0">
                <a:solidFill>
                  <a:srgbClr val="000000"/>
                </a:solidFill>
                <a:cs typeface="Times New Roman" panose="02020603050405020304" pitchFamily="18" charset="0"/>
              </a:rPr>
              <a:t>=3.5°</a:t>
            </a:r>
            <a:endParaRPr lang="en-GB" sz="1700" b="1" dirty="0">
              <a:solidFill>
                <a:srgbClr val="000000"/>
              </a:solidFill>
              <a:cs typeface="Times New Roman" panose="02020603050405020304" pitchFamily="18" charset="0"/>
            </a:endParaRPr>
          </a:p>
        </p:txBody>
      </p:sp>
      <p:cxnSp>
        <p:nvCxnSpPr>
          <p:cNvPr id="20" name="Gerade Verbindung mit Pfeil 19"/>
          <p:cNvCxnSpPr/>
          <p:nvPr/>
        </p:nvCxnSpPr>
        <p:spPr>
          <a:xfrm flipV="1">
            <a:off x="972021" y="4815849"/>
            <a:ext cx="208492" cy="42862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9329919"/>
      </p:ext>
    </p:extLst>
  </p:cSld>
  <p:clrMapOvr>
    <a:masterClrMapping/>
  </p:clrMapOvr>
  <p:transition advTm="63368"/>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423550" y="130984"/>
            <a:ext cx="6875463" cy="609600"/>
          </a:xfrm>
          <a:prstGeom prst="rect">
            <a:avLst/>
          </a:prstGeom>
        </p:spPr>
        <p:txBody>
          <a:bodyPr/>
          <a:lstStyle>
            <a:lvl1pPr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mj-lt"/>
                <a:ea typeface="+mj-ea"/>
                <a:cs typeface="+mj-cs"/>
              </a:defRPr>
            </a:lvl1pPr>
            <a:lvl2pPr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Arial" charset="0"/>
              </a:defRPr>
            </a:lvl2pPr>
            <a:lvl3pPr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Arial" charset="0"/>
              </a:defRPr>
            </a:lvl3pPr>
            <a:lvl4pPr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Arial" charset="0"/>
              </a:defRPr>
            </a:lvl4pPr>
            <a:lvl5pPr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Arial" charset="0"/>
              </a:defRPr>
            </a:lvl5pPr>
            <a:lvl6pPr marL="2514600" indent="-228600"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Arial" charset="0"/>
              </a:defRPr>
            </a:lvl6pPr>
            <a:lvl7pPr marL="2971800" indent="-228600"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Arial" charset="0"/>
              </a:defRPr>
            </a:lvl7pPr>
            <a:lvl8pPr marL="3429000" indent="-228600"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Arial" charset="0"/>
              </a:defRPr>
            </a:lvl8pPr>
            <a:lvl9pPr marL="3886200" indent="-228600"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Arial" charset="0"/>
              </a:defRPr>
            </a:lvl9pPr>
          </a:lstStyle>
          <a:p>
            <a:r>
              <a:rPr lang="en-GB" kern="0" baseline="30000" dirty="0" smtClean="0">
                <a:latin typeface="Times New Roman" panose="02020603050405020304" pitchFamily="18" charset="0"/>
                <a:cs typeface="Times New Roman" panose="02020603050405020304" pitchFamily="18" charset="0"/>
              </a:rPr>
              <a:t>140</a:t>
            </a:r>
            <a:r>
              <a:rPr lang="en-GB" kern="0" dirty="0" smtClean="0">
                <a:latin typeface="Times New Roman" panose="02020603050405020304" pitchFamily="18" charset="0"/>
                <a:cs typeface="Times New Roman" panose="02020603050405020304" pitchFamily="18" charset="0"/>
              </a:rPr>
              <a:t>Ce(</a:t>
            </a:r>
            <a:r>
              <a:rPr lang="en-GB" kern="0" dirty="0" smtClean="0">
                <a:latin typeface="Times New Roman" panose="02020603050405020304" pitchFamily="18" charset="0"/>
                <a:cs typeface="Times New Roman" panose="02020603050405020304" pitchFamily="18" charset="0"/>
                <a:sym typeface="Symbol" charset="2"/>
              </a:rPr>
              <a:t></a:t>
            </a:r>
            <a:r>
              <a:rPr lang="en-GB" kern="0" dirty="0" smtClean="0">
                <a:latin typeface="Times New Roman" panose="02020603050405020304" pitchFamily="18" charset="0"/>
                <a:cs typeface="Times New Roman" panose="02020603050405020304" pitchFamily="18" charset="0"/>
              </a:rPr>
              <a:t>′</a:t>
            </a:r>
            <a:r>
              <a:rPr lang="en-GB" kern="0" dirty="0" smtClean="0">
                <a:latin typeface="Times New Roman" panose="02020603050405020304" pitchFamily="18" charset="0"/>
                <a:cs typeface="Times New Roman" panose="02020603050405020304" pitchFamily="18" charset="0"/>
                <a:sym typeface="Symbol" charset="2"/>
              </a:rPr>
              <a:t></a:t>
            </a:r>
            <a:r>
              <a:rPr lang="en-GB" kern="0" dirty="0" smtClean="0">
                <a:latin typeface="Times New Roman" panose="02020603050405020304" pitchFamily="18" charset="0"/>
                <a:cs typeface="Times New Roman" panose="02020603050405020304" pitchFamily="18" charset="0"/>
              </a:rPr>
              <a:t>) - coincidence matrix</a:t>
            </a:r>
            <a:endParaRPr lang="en-GB" kern="0" dirty="0">
              <a:latin typeface="Times New Roman" panose="02020603050405020304" pitchFamily="18" charset="0"/>
              <a:cs typeface="Times New Roman" panose="02020603050405020304" pitchFamily="18" charset="0"/>
            </a:endParaRPr>
          </a:p>
        </p:txBody>
      </p:sp>
      <p:pic>
        <p:nvPicPr>
          <p:cNvPr id="3" name="Picture 2" descr="140ce_h2_det07_nolines"/>
          <p:cNvPicPr>
            <a:picLocks noChangeAspect="1" noChangeArrowheads="1"/>
          </p:cNvPicPr>
          <p:nvPr/>
        </p:nvPicPr>
        <p:blipFill>
          <a:blip r:embed="rId3"/>
          <a:srcRect/>
          <a:stretch>
            <a:fillRect/>
          </a:stretch>
        </p:blipFill>
        <p:spPr bwMode="auto">
          <a:xfrm>
            <a:off x="229716" y="1243884"/>
            <a:ext cx="6286500" cy="5037138"/>
          </a:xfrm>
          <a:prstGeom prst="rect">
            <a:avLst/>
          </a:prstGeom>
          <a:noFill/>
          <a:ln w="9525">
            <a:noFill/>
            <a:miter lim="800000"/>
            <a:headEnd/>
            <a:tailEnd/>
          </a:ln>
          <a:effectLst/>
        </p:spPr>
      </p:pic>
      <p:pic>
        <p:nvPicPr>
          <p:cNvPr id="4" name="Picture 3" descr="140ce_h2_det07_lines"/>
          <p:cNvPicPr>
            <a:picLocks noChangeAspect="1" noChangeArrowheads="1"/>
          </p:cNvPicPr>
          <p:nvPr/>
        </p:nvPicPr>
        <p:blipFill>
          <a:blip r:embed="rId4"/>
          <a:srcRect/>
          <a:stretch>
            <a:fillRect/>
          </a:stretch>
        </p:blipFill>
        <p:spPr>
          <a:xfrm>
            <a:off x="217488" y="1220602"/>
            <a:ext cx="6291262" cy="5037138"/>
          </a:xfrm>
          <a:prstGeom prst="rect">
            <a:avLst/>
          </a:prstGeom>
          <a:noFill/>
        </p:spPr>
      </p:pic>
      <p:graphicFrame>
        <p:nvGraphicFramePr>
          <p:cNvPr id="6" name="Object 12"/>
          <p:cNvGraphicFramePr>
            <a:graphicFrameLocks noChangeAspect="1"/>
          </p:cNvGraphicFramePr>
          <p:nvPr>
            <p:extLst/>
          </p:nvPr>
        </p:nvGraphicFramePr>
        <p:xfrm>
          <a:off x="3670299" y="1272395"/>
          <a:ext cx="1652587" cy="615950"/>
        </p:xfrm>
        <a:graphic>
          <a:graphicData uri="http://schemas.openxmlformats.org/presentationml/2006/ole">
            <mc:AlternateContent xmlns:mc="http://schemas.openxmlformats.org/markup-compatibility/2006">
              <mc:Choice xmlns:v="urn:schemas-microsoft-com:vml" Requires="v">
                <p:oleObj spid="_x0000_s1100947" name="Formel" r:id="rId5" imgW="546100" imgH="203200" progId="Equation.3">
                  <p:embed/>
                </p:oleObj>
              </mc:Choice>
              <mc:Fallback>
                <p:oleObj name="Formel" r:id="rId5" imgW="546100" imgH="203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70299" y="1272395"/>
                        <a:ext cx="1652587" cy="615950"/>
                      </a:xfrm>
                      <a:prstGeom prst="rect">
                        <a:avLst/>
                      </a:prstGeom>
                      <a:solidFill>
                        <a:srgbClr val="FF7D46"/>
                      </a:solidFill>
                      <a:ln>
                        <a:noFill/>
                      </a:ln>
                      <a:extLst>
                        <a:ext uri="{91240B29-F687-4f45-9708-019B960494DF}">
                          <a14:hiddenLine xmlns="" xmlns:a14="http://schemas.microsoft.com/office/drawing/2010/main" w="9525">
                            <a:solidFill>
                              <a:srgbClr val="A92600"/>
                            </a:solidFill>
                            <a:miter lim="800000"/>
                            <a:headEnd/>
                            <a:tailEnd/>
                          </a14:hiddenLine>
                        </a:ext>
                      </a:extLst>
                    </p:spPr>
                  </p:pic>
                </p:oleObj>
              </mc:Fallback>
            </mc:AlternateContent>
          </a:graphicData>
        </a:graphic>
      </p:graphicFrame>
      <p:graphicFrame>
        <p:nvGraphicFramePr>
          <p:cNvPr id="7" name="Object 13"/>
          <p:cNvGraphicFramePr>
            <a:graphicFrameLocks noChangeAspect="1"/>
          </p:cNvGraphicFramePr>
          <p:nvPr>
            <p:extLst/>
          </p:nvPr>
        </p:nvGraphicFramePr>
        <p:xfrm>
          <a:off x="5529083" y="1488583"/>
          <a:ext cx="2763838" cy="690562"/>
        </p:xfrm>
        <a:graphic>
          <a:graphicData uri="http://schemas.openxmlformats.org/presentationml/2006/ole">
            <mc:AlternateContent xmlns:mc="http://schemas.openxmlformats.org/markup-compatibility/2006">
              <mc:Choice xmlns:v="urn:schemas-microsoft-com:vml" Requires="v">
                <p:oleObj spid="_x0000_s1100948" name="Formel" r:id="rId7" imgW="914400" imgH="228600" progId="Equation.3">
                  <p:embed/>
                </p:oleObj>
              </mc:Choice>
              <mc:Fallback>
                <p:oleObj name="Formel" r:id="rId7" imgW="91440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29083" y="1488583"/>
                        <a:ext cx="2763838" cy="690562"/>
                      </a:xfrm>
                      <a:prstGeom prst="rect">
                        <a:avLst/>
                      </a:prstGeom>
                      <a:solidFill>
                        <a:srgbClr val="A097FF"/>
                      </a:solidFill>
                      <a:ln>
                        <a:noFill/>
                      </a:ln>
                      <a:extLst>
                        <a:ext uri="{91240B29-F687-4f45-9708-019B960494DF}">
                          <a14:hiddenLine xmlns="" xmlns:a14="http://schemas.microsoft.com/office/drawing/2010/main" w="9525">
                            <a:solidFill>
                              <a:srgbClr val="A92600"/>
                            </a:solidFill>
                            <a:miter lim="800000"/>
                            <a:headEnd/>
                            <a:tailEnd/>
                          </a14:hiddenLine>
                        </a:ext>
                      </a:extLst>
                    </p:spPr>
                  </p:pic>
                </p:oleObj>
              </mc:Fallback>
            </mc:AlternateContent>
          </a:graphicData>
        </a:graphic>
      </p:graphicFrame>
      <p:sp>
        <p:nvSpPr>
          <p:cNvPr id="8" name="Text Box 14"/>
          <p:cNvSpPr txBox="1">
            <a:spLocks noChangeArrowheads="1"/>
          </p:cNvSpPr>
          <p:nvPr/>
        </p:nvSpPr>
        <p:spPr bwMode="auto">
          <a:xfrm>
            <a:off x="989013" y="1465277"/>
            <a:ext cx="1854200" cy="701675"/>
          </a:xfrm>
          <a:prstGeom prst="rect">
            <a:avLst/>
          </a:prstGeom>
          <a:noFill/>
          <a:ln w="9525">
            <a:noFill/>
            <a:miter lim="800000"/>
            <a:headEnd/>
            <a:tailEnd/>
          </a:ln>
        </p:spPr>
        <p:txBody>
          <a:bodyPr>
            <a:prstTxWarp prst="textNoShape">
              <a:avLst/>
            </a:prstTxWarp>
            <a:spAutoFit/>
          </a:bodyPr>
          <a:lstStyle/>
          <a:p>
            <a:pPr eaLnBrk="0" hangingPunct="0">
              <a:lnSpc>
                <a:spcPct val="100000"/>
              </a:lnSpc>
              <a:buClrTx/>
              <a:buSzTx/>
              <a:buFontTx/>
              <a:buNone/>
            </a:pPr>
            <a:r>
              <a:rPr lang="en-GB" sz="2000" b="1" i="1" dirty="0" smtClean="0">
                <a:solidFill>
                  <a:schemeClr val="tx1"/>
                </a:solidFill>
                <a:ea typeface="ＭＳ Ｐゴシック" charset="-128"/>
                <a:cs typeface="Times New Roman" panose="02020603050405020304" pitchFamily="18" charset="0"/>
              </a:rPr>
              <a:t>E</a:t>
            </a:r>
            <a:r>
              <a:rPr lang="en-GB" sz="2000" b="1" i="1" baseline="-25000" dirty="0" smtClean="0">
                <a:solidFill>
                  <a:schemeClr val="tx1"/>
                </a:solidFill>
                <a:ea typeface="ＭＳ Ｐゴシック" charset="-128"/>
                <a:cs typeface="Times New Roman" panose="02020603050405020304" pitchFamily="18" charset="0"/>
                <a:sym typeface="Symbol" charset="2"/>
              </a:rPr>
              <a:t></a:t>
            </a:r>
            <a:r>
              <a:rPr lang="en-GB" sz="2000" b="1" dirty="0" smtClean="0">
                <a:solidFill>
                  <a:schemeClr val="tx1"/>
                </a:solidFill>
                <a:ea typeface="ＭＳ Ｐゴシック" charset="-128"/>
                <a:cs typeface="Times New Roman" panose="02020603050405020304" pitchFamily="18" charset="0"/>
              </a:rPr>
              <a:t> = 136 MeV</a:t>
            </a:r>
          </a:p>
          <a:p>
            <a:pPr eaLnBrk="0" hangingPunct="0">
              <a:lnSpc>
                <a:spcPct val="100000"/>
              </a:lnSpc>
              <a:buClrTx/>
              <a:buSzTx/>
              <a:buFontTx/>
              <a:buNone/>
            </a:pPr>
            <a:r>
              <a:rPr lang="en-GB" sz="2000" b="1" i="1" dirty="0" smtClean="0">
                <a:solidFill>
                  <a:schemeClr val="tx1"/>
                </a:solidFill>
                <a:ea typeface="ＭＳ Ｐゴシック" charset="-128"/>
                <a:cs typeface="Times New Roman" panose="02020603050405020304" pitchFamily="18" charset="0"/>
                <a:sym typeface="Symbol" charset="2"/>
              </a:rPr>
              <a:t></a:t>
            </a:r>
            <a:r>
              <a:rPr lang="en-GB" sz="2000" b="1" i="1" baseline="-25000" dirty="0" smtClean="0">
                <a:solidFill>
                  <a:schemeClr val="tx1"/>
                </a:solidFill>
                <a:ea typeface="ＭＳ Ｐゴシック" charset="-128"/>
                <a:cs typeface="Times New Roman" panose="02020603050405020304" pitchFamily="18" charset="0"/>
                <a:sym typeface="Symbol" charset="2"/>
              </a:rPr>
              <a:t></a:t>
            </a:r>
            <a:r>
              <a:rPr lang="en-GB" sz="2000" b="1" i="1" dirty="0" smtClean="0">
                <a:solidFill>
                  <a:schemeClr val="tx1"/>
                </a:solidFill>
                <a:ea typeface="ＭＳ Ｐゴシック" charset="-128"/>
                <a:cs typeface="Times New Roman" panose="02020603050405020304" pitchFamily="18" charset="0"/>
              </a:rPr>
              <a:t> </a:t>
            </a:r>
            <a:r>
              <a:rPr lang="en-GB" sz="2000" b="1" dirty="0" smtClean="0">
                <a:solidFill>
                  <a:schemeClr val="tx1"/>
                </a:solidFill>
                <a:ea typeface="ＭＳ Ｐゴシック" charset="-128"/>
                <a:cs typeface="Times New Roman" panose="02020603050405020304" pitchFamily="18" charset="0"/>
              </a:rPr>
              <a:t> = 3.5</a:t>
            </a:r>
            <a:r>
              <a:rPr lang="en-GB" altLang="ja-JP" sz="2000" b="1" dirty="0" smtClean="0">
                <a:solidFill>
                  <a:schemeClr val="tx1"/>
                </a:solidFill>
                <a:ea typeface="ＭＳ Ｐゴシック" charset="-128"/>
                <a:cs typeface="Times New Roman" panose="02020603050405020304" pitchFamily="18" charset="0"/>
              </a:rPr>
              <a:t>°</a:t>
            </a:r>
            <a:endParaRPr lang="en-GB" sz="2000" b="1" dirty="0">
              <a:solidFill>
                <a:schemeClr val="tx1"/>
              </a:solidFill>
              <a:ea typeface="ＭＳ Ｐゴシック" charset="-128"/>
              <a:cs typeface="Times New Roman" panose="02020603050405020304" pitchFamily="18" charset="0"/>
            </a:endParaRPr>
          </a:p>
        </p:txBody>
      </p:sp>
      <p:grpSp>
        <p:nvGrpSpPr>
          <p:cNvPr id="9" name="Group 15"/>
          <p:cNvGrpSpPr>
            <a:grpSpLocks/>
          </p:cNvGrpSpPr>
          <p:nvPr/>
        </p:nvGrpSpPr>
        <p:grpSpPr bwMode="auto">
          <a:xfrm>
            <a:off x="6934200" y="3370263"/>
            <a:ext cx="2057400" cy="2495550"/>
            <a:chOff x="4368" y="2123"/>
            <a:chExt cx="1296" cy="1572"/>
          </a:xfrm>
        </p:grpSpPr>
        <p:sp>
          <p:nvSpPr>
            <p:cNvPr id="10" name="Line 16"/>
            <p:cNvSpPr>
              <a:spLocks noChangeShapeType="1"/>
            </p:cNvSpPr>
            <p:nvPr/>
          </p:nvSpPr>
          <p:spPr bwMode="auto">
            <a:xfrm>
              <a:off x="4416" y="3600"/>
              <a:ext cx="816" cy="0"/>
            </a:xfrm>
            <a:prstGeom prst="line">
              <a:avLst/>
            </a:prstGeom>
            <a:noFill/>
            <a:ln w="19050">
              <a:solidFill>
                <a:schemeClr val="tx1"/>
              </a:solidFill>
              <a:round/>
              <a:headEnd/>
              <a:tailEnd/>
            </a:ln>
          </p:spPr>
          <p:txBody>
            <a:bodyPr wrap="none" anchor="ctr">
              <a:prstTxWarp prst="textNoShape">
                <a:avLst/>
              </a:prstTxWarp>
            </a:bodyPr>
            <a:lstStyle/>
            <a:p>
              <a:endParaRPr lang="en-GB" b="1" dirty="0">
                <a:cs typeface="Times New Roman" panose="02020603050405020304" pitchFamily="18" charset="0"/>
              </a:endParaRPr>
            </a:p>
          </p:txBody>
        </p:sp>
        <p:sp>
          <p:nvSpPr>
            <p:cNvPr id="11" name="Line 17"/>
            <p:cNvSpPr>
              <a:spLocks noChangeShapeType="1"/>
            </p:cNvSpPr>
            <p:nvPr/>
          </p:nvSpPr>
          <p:spPr bwMode="auto">
            <a:xfrm>
              <a:off x="4800" y="3216"/>
              <a:ext cx="432" cy="0"/>
            </a:xfrm>
            <a:prstGeom prst="line">
              <a:avLst/>
            </a:prstGeom>
            <a:noFill/>
            <a:ln w="19050">
              <a:solidFill>
                <a:schemeClr val="tx1"/>
              </a:solidFill>
              <a:round/>
              <a:headEnd/>
              <a:tailEnd/>
            </a:ln>
          </p:spPr>
          <p:txBody>
            <a:bodyPr wrap="none" anchor="ctr">
              <a:prstTxWarp prst="textNoShape">
                <a:avLst/>
              </a:prstTxWarp>
            </a:bodyPr>
            <a:lstStyle/>
            <a:p>
              <a:endParaRPr lang="en-GB" b="1" dirty="0">
                <a:cs typeface="Times New Roman" panose="02020603050405020304" pitchFamily="18" charset="0"/>
              </a:endParaRPr>
            </a:p>
          </p:txBody>
        </p:sp>
        <p:sp>
          <p:nvSpPr>
            <p:cNvPr id="12" name="Line 18"/>
            <p:cNvSpPr>
              <a:spLocks noChangeShapeType="1"/>
            </p:cNvSpPr>
            <p:nvPr/>
          </p:nvSpPr>
          <p:spPr bwMode="auto">
            <a:xfrm>
              <a:off x="4368" y="2256"/>
              <a:ext cx="864" cy="0"/>
            </a:xfrm>
            <a:prstGeom prst="line">
              <a:avLst/>
            </a:prstGeom>
            <a:noFill/>
            <a:ln w="19050">
              <a:solidFill>
                <a:schemeClr val="tx1"/>
              </a:solidFill>
              <a:round/>
              <a:headEnd/>
              <a:tailEnd/>
            </a:ln>
          </p:spPr>
          <p:txBody>
            <a:bodyPr wrap="none" anchor="ctr">
              <a:prstTxWarp prst="textNoShape">
                <a:avLst/>
              </a:prstTxWarp>
            </a:bodyPr>
            <a:lstStyle/>
            <a:p>
              <a:endParaRPr lang="en-GB" b="1" dirty="0">
                <a:cs typeface="Times New Roman" panose="02020603050405020304" pitchFamily="18" charset="0"/>
              </a:endParaRPr>
            </a:p>
          </p:txBody>
        </p:sp>
        <p:graphicFrame>
          <p:nvGraphicFramePr>
            <p:cNvPr id="13" name="Object 19"/>
            <p:cNvGraphicFramePr>
              <a:graphicFrameLocks noChangeAspect="1"/>
            </p:cNvGraphicFramePr>
            <p:nvPr/>
          </p:nvGraphicFramePr>
          <p:xfrm>
            <a:off x="5280" y="2123"/>
            <a:ext cx="336" cy="277"/>
          </p:xfrm>
          <a:graphic>
            <a:graphicData uri="http://schemas.openxmlformats.org/presentationml/2006/ole">
              <mc:AlternateContent xmlns:mc="http://schemas.openxmlformats.org/markup-compatibility/2006">
                <mc:Choice xmlns:v="urn:schemas-microsoft-com:vml" Requires="v">
                  <p:oleObj spid="_x0000_s1100949" name="Formel" r:id="rId9" imgW="215900" imgH="177800" progId="Equation.3">
                    <p:embed/>
                  </p:oleObj>
                </mc:Choice>
                <mc:Fallback>
                  <p:oleObj name="Formel" r:id="rId9" imgW="215900" imgH="1778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80" y="2123"/>
                          <a:ext cx="336" cy="277"/>
                        </a:xfrm>
                        <a:prstGeom prst="rect">
                          <a:avLst/>
                        </a:prstGeom>
                        <a:noFill/>
                        <a:ln>
                          <a:noFill/>
                        </a:ln>
                        <a:extLst>
                          <a:ext uri="{909E8E84-426E-40dd-AFC4-6F175D3DCCD1}">
                            <a14:hiddenFill xmlns="" xmlns:a14="http://schemas.microsoft.com/office/drawing/2010/main">
                              <a:solidFill>
                                <a:srgbClr val="A097FF"/>
                              </a:solidFill>
                            </a14:hiddenFill>
                          </a:ext>
                          <a:ext uri="{91240B29-F687-4f45-9708-019B960494DF}">
                            <a14:hiddenLine xmlns="" xmlns:a14="http://schemas.microsoft.com/office/drawing/2010/main" w="9525">
                              <a:solidFill>
                                <a:srgbClr val="A92600"/>
                              </a:solidFill>
                              <a:miter lim="800000"/>
                              <a:headEnd/>
                              <a:tailEnd/>
                            </a14:hiddenLine>
                          </a:ext>
                        </a:extLst>
                      </p:spPr>
                    </p:pic>
                  </p:oleObj>
                </mc:Fallback>
              </mc:AlternateContent>
            </a:graphicData>
          </a:graphic>
        </p:graphicFrame>
        <p:sp>
          <p:nvSpPr>
            <p:cNvPr id="14" name="Line 20"/>
            <p:cNvSpPr>
              <a:spLocks noChangeShapeType="1"/>
            </p:cNvSpPr>
            <p:nvPr/>
          </p:nvSpPr>
          <p:spPr bwMode="auto">
            <a:xfrm flipV="1">
              <a:off x="4464" y="2256"/>
              <a:ext cx="0" cy="1344"/>
            </a:xfrm>
            <a:prstGeom prst="line">
              <a:avLst/>
            </a:prstGeom>
            <a:noFill/>
            <a:ln w="19050">
              <a:solidFill>
                <a:schemeClr val="tx1"/>
              </a:solidFill>
              <a:round/>
              <a:headEnd/>
              <a:tailEnd type="triangle" w="med" len="med"/>
            </a:ln>
          </p:spPr>
          <p:txBody>
            <a:bodyPr wrap="none" anchor="ctr">
              <a:prstTxWarp prst="textNoShape">
                <a:avLst/>
              </a:prstTxWarp>
            </a:bodyPr>
            <a:lstStyle/>
            <a:p>
              <a:endParaRPr lang="en-GB" b="1" dirty="0">
                <a:cs typeface="Times New Roman" panose="02020603050405020304" pitchFamily="18" charset="0"/>
              </a:endParaRPr>
            </a:p>
          </p:txBody>
        </p:sp>
        <p:sp>
          <p:nvSpPr>
            <p:cNvPr id="15" name="Line 21"/>
            <p:cNvSpPr>
              <a:spLocks noChangeShapeType="1"/>
            </p:cNvSpPr>
            <p:nvPr/>
          </p:nvSpPr>
          <p:spPr bwMode="auto">
            <a:xfrm flipV="1">
              <a:off x="4656" y="2256"/>
              <a:ext cx="0" cy="1344"/>
            </a:xfrm>
            <a:prstGeom prst="line">
              <a:avLst/>
            </a:prstGeom>
            <a:noFill/>
            <a:ln w="19050">
              <a:solidFill>
                <a:srgbClr val="FF0000"/>
              </a:solidFill>
              <a:round/>
              <a:headEnd type="triangle" w="med" len="med"/>
              <a:tailEnd/>
            </a:ln>
          </p:spPr>
          <p:txBody>
            <a:bodyPr wrap="none" anchor="ctr">
              <a:prstTxWarp prst="textNoShape">
                <a:avLst/>
              </a:prstTxWarp>
            </a:bodyPr>
            <a:lstStyle/>
            <a:p>
              <a:endParaRPr lang="en-GB" b="1" dirty="0">
                <a:cs typeface="Times New Roman" panose="02020603050405020304" pitchFamily="18" charset="0"/>
              </a:endParaRPr>
            </a:p>
          </p:txBody>
        </p:sp>
        <p:sp>
          <p:nvSpPr>
            <p:cNvPr id="16" name="Line 22"/>
            <p:cNvSpPr>
              <a:spLocks noChangeShapeType="1"/>
            </p:cNvSpPr>
            <p:nvPr/>
          </p:nvSpPr>
          <p:spPr bwMode="auto">
            <a:xfrm flipV="1">
              <a:off x="4992" y="2256"/>
              <a:ext cx="0" cy="912"/>
            </a:xfrm>
            <a:prstGeom prst="line">
              <a:avLst/>
            </a:prstGeom>
            <a:noFill/>
            <a:ln w="19050">
              <a:solidFill>
                <a:schemeClr val="accent2"/>
              </a:solidFill>
              <a:round/>
              <a:headEnd type="triangle" w="med" len="med"/>
              <a:tailEnd/>
            </a:ln>
          </p:spPr>
          <p:txBody>
            <a:bodyPr wrap="none" anchor="ctr">
              <a:prstTxWarp prst="textNoShape">
                <a:avLst/>
              </a:prstTxWarp>
            </a:bodyPr>
            <a:lstStyle/>
            <a:p>
              <a:endParaRPr lang="en-GB" b="1" dirty="0">
                <a:cs typeface="Times New Roman" panose="02020603050405020304" pitchFamily="18" charset="0"/>
              </a:endParaRPr>
            </a:p>
          </p:txBody>
        </p:sp>
        <p:graphicFrame>
          <p:nvGraphicFramePr>
            <p:cNvPr id="17" name="Object 23"/>
            <p:cNvGraphicFramePr>
              <a:graphicFrameLocks noChangeAspect="1"/>
            </p:cNvGraphicFramePr>
            <p:nvPr/>
          </p:nvGraphicFramePr>
          <p:xfrm>
            <a:off x="5280" y="3111"/>
            <a:ext cx="384" cy="345"/>
          </p:xfrm>
          <a:graphic>
            <a:graphicData uri="http://schemas.openxmlformats.org/presentationml/2006/ole">
              <mc:AlternateContent xmlns:mc="http://schemas.openxmlformats.org/markup-compatibility/2006">
                <mc:Choice xmlns:v="urn:schemas-microsoft-com:vml" Requires="v">
                  <p:oleObj spid="_x0000_s1100950" name="Formel" r:id="rId11" imgW="254000" imgH="228600" progId="Equation.3">
                    <p:embed/>
                  </p:oleObj>
                </mc:Choice>
                <mc:Fallback>
                  <p:oleObj name="Formel" r:id="rId11" imgW="254000" imgH="2286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80" y="3111"/>
                          <a:ext cx="384" cy="345"/>
                        </a:xfrm>
                        <a:prstGeom prst="rect">
                          <a:avLst/>
                        </a:prstGeom>
                        <a:noFill/>
                        <a:ln>
                          <a:noFill/>
                        </a:ln>
                        <a:extLst>
                          <a:ext uri="{909E8E84-426E-40dd-AFC4-6F175D3DCCD1}">
                            <a14:hiddenFill xmlns="" xmlns:a14="http://schemas.microsoft.com/office/drawing/2010/main">
                              <a:solidFill>
                                <a:srgbClr val="A097FF"/>
                              </a:solidFill>
                            </a14:hiddenFill>
                          </a:ext>
                          <a:ext uri="{91240B29-F687-4f45-9708-019B960494DF}">
                            <a14:hiddenLine xmlns="" xmlns:a14="http://schemas.microsoft.com/office/drawing/2010/main" w="9525">
                              <a:solidFill>
                                <a:srgbClr val="A92600"/>
                              </a:solidFill>
                              <a:miter lim="800000"/>
                              <a:headEnd/>
                              <a:tailEnd/>
                            </a14:hiddenLine>
                          </a:ext>
                        </a:extLst>
                      </p:spPr>
                    </p:pic>
                  </p:oleObj>
                </mc:Fallback>
              </mc:AlternateContent>
            </a:graphicData>
          </a:graphic>
        </p:graphicFrame>
        <p:graphicFrame>
          <p:nvGraphicFramePr>
            <p:cNvPr id="18" name="Object 24"/>
            <p:cNvGraphicFramePr>
              <a:graphicFrameLocks noChangeAspect="1"/>
            </p:cNvGraphicFramePr>
            <p:nvPr/>
          </p:nvGraphicFramePr>
          <p:xfrm>
            <a:off x="5328" y="3504"/>
            <a:ext cx="154" cy="191"/>
          </p:xfrm>
          <a:graphic>
            <a:graphicData uri="http://schemas.openxmlformats.org/presentationml/2006/ole">
              <mc:AlternateContent xmlns:mc="http://schemas.openxmlformats.org/markup-compatibility/2006">
                <mc:Choice xmlns:v="urn:schemas-microsoft-com:vml" Requires="v">
                  <p:oleObj spid="_x0000_s1100951" name="Formel" r:id="rId13" imgW="101600" imgH="127000" progId="Equation.3">
                    <p:embed/>
                  </p:oleObj>
                </mc:Choice>
                <mc:Fallback>
                  <p:oleObj name="Formel" r:id="rId13" imgW="101600" imgH="1270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28" y="3504"/>
                          <a:ext cx="154" cy="191"/>
                        </a:xfrm>
                        <a:prstGeom prst="rect">
                          <a:avLst/>
                        </a:prstGeom>
                        <a:noFill/>
                        <a:ln>
                          <a:noFill/>
                        </a:ln>
                        <a:extLst>
                          <a:ext uri="{909E8E84-426E-40dd-AFC4-6F175D3DCCD1}">
                            <a14:hiddenFill xmlns="" xmlns:a14="http://schemas.microsoft.com/office/drawing/2010/main">
                              <a:solidFill>
                                <a:srgbClr val="A097FF"/>
                              </a:solidFill>
                            </a14:hiddenFill>
                          </a:ext>
                          <a:ext uri="{91240B29-F687-4f45-9708-019B960494DF}">
                            <a14:hiddenLine xmlns="" xmlns:a14="http://schemas.microsoft.com/office/drawing/2010/main" w="9525">
                              <a:solidFill>
                                <a:srgbClr val="A92600"/>
                              </a:solidFill>
                              <a:miter lim="800000"/>
                              <a:headEnd/>
                              <a:tailEnd/>
                            </a14:hiddenLine>
                          </a:ext>
                        </a:extLst>
                      </p:spPr>
                    </p:pic>
                  </p:oleObj>
                </mc:Fallback>
              </mc:AlternateContent>
            </a:graphicData>
          </a:graphic>
        </p:graphicFrame>
      </p:grpSp>
    </p:spTree>
    <p:extLst>
      <p:ext uri="{BB962C8B-B14F-4D97-AF65-F5344CB8AC3E}">
        <p14:creationId xmlns:p14="http://schemas.microsoft.com/office/powerpoint/2010/main" val="63923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rgleich_det07"/>
          <p:cNvPicPr>
            <a:picLocks noChangeAspect="1" noChangeArrowheads="1"/>
          </p:cNvPicPr>
          <p:nvPr/>
        </p:nvPicPr>
        <p:blipFill>
          <a:blip r:embed="rId2"/>
          <a:srcRect/>
          <a:stretch>
            <a:fillRect/>
          </a:stretch>
        </p:blipFill>
        <p:spPr>
          <a:xfrm>
            <a:off x="839788" y="1106262"/>
            <a:ext cx="7466012" cy="4735512"/>
          </a:xfrm>
          <a:prstGeom prst="rect">
            <a:avLst/>
          </a:prstGeom>
        </p:spPr>
      </p:pic>
      <p:sp>
        <p:nvSpPr>
          <p:cNvPr id="4" name="Rectangle 3"/>
          <p:cNvSpPr txBox="1">
            <a:spLocks noChangeArrowheads="1"/>
          </p:cNvSpPr>
          <p:nvPr/>
        </p:nvSpPr>
        <p:spPr>
          <a:xfrm>
            <a:off x="358775" y="277968"/>
            <a:ext cx="6875463" cy="609600"/>
          </a:xfrm>
          <a:prstGeom prst="rect">
            <a:avLst/>
          </a:prstGeom>
        </p:spPr>
        <p:txBody>
          <a:bodyPr/>
          <a:lstStyle>
            <a:lvl1pPr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mj-lt"/>
                <a:ea typeface="+mj-ea"/>
                <a:cs typeface="+mj-cs"/>
              </a:defRPr>
            </a:lvl1pPr>
            <a:lvl2pPr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Arial" charset="0"/>
              </a:defRPr>
            </a:lvl2pPr>
            <a:lvl3pPr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Arial" charset="0"/>
              </a:defRPr>
            </a:lvl3pPr>
            <a:lvl4pPr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Arial" charset="0"/>
              </a:defRPr>
            </a:lvl4pPr>
            <a:lvl5pPr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Arial" charset="0"/>
              </a:defRPr>
            </a:lvl5pPr>
            <a:lvl6pPr marL="2514600" indent="-228600"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Arial" charset="0"/>
              </a:defRPr>
            </a:lvl6pPr>
            <a:lvl7pPr marL="2971800" indent="-228600"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Arial" charset="0"/>
              </a:defRPr>
            </a:lvl7pPr>
            <a:lvl8pPr marL="3429000" indent="-228600"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Arial" charset="0"/>
              </a:defRPr>
            </a:lvl8pPr>
            <a:lvl9pPr marL="3886200" indent="-228600"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Arial" charset="0"/>
              </a:defRPr>
            </a:lvl9pPr>
          </a:lstStyle>
          <a:p>
            <a:r>
              <a:rPr lang="en-GB" sz="3600" kern="0" baseline="30000" dirty="0" smtClean="0">
                <a:latin typeface="Times New Roman" panose="02020603050405020304" pitchFamily="18" charset="0"/>
                <a:cs typeface="Times New Roman" panose="02020603050405020304" pitchFamily="18" charset="0"/>
              </a:rPr>
              <a:t>140</a:t>
            </a:r>
            <a:r>
              <a:rPr lang="en-GB" sz="3600" kern="0" dirty="0" smtClean="0">
                <a:latin typeface="Times New Roman" panose="02020603050405020304" pitchFamily="18" charset="0"/>
                <a:cs typeface="Times New Roman" panose="02020603050405020304" pitchFamily="18" charset="0"/>
              </a:rPr>
              <a:t>Ce(</a:t>
            </a:r>
            <a:r>
              <a:rPr lang="en-GB" sz="3600" kern="0" dirty="0" smtClean="0">
                <a:latin typeface="Times New Roman" panose="02020603050405020304" pitchFamily="18" charset="0"/>
                <a:cs typeface="Times New Roman" panose="02020603050405020304" pitchFamily="18" charset="0"/>
                <a:sym typeface="Symbol" charset="2"/>
              </a:rPr>
              <a:t></a:t>
            </a:r>
            <a:r>
              <a:rPr lang="en-GB" sz="3600" kern="0" dirty="0" smtClean="0">
                <a:latin typeface="Times New Roman" panose="02020603050405020304" pitchFamily="18" charset="0"/>
                <a:cs typeface="Times New Roman" panose="02020603050405020304" pitchFamily="18" charset="0"/>
              </a:rPr>
              <a:t>′</a:t>
            </a:r>
            <a:r>
              <a:rPr lang="en-GB" sz="3600" kern="0" dirty="0" smtClean="0">
                <a:latin typeface="Times New Roman" panose="02020603050405020304" pitchFamily="18" charset="0"/>
                <a:cs typeface="Times New Roman" panose="02020603050405020304" pitchFamily="18" charset="0"/>
                <a:sym typeface="Symbol" charset="2"/>
              </a:rPr>
              <a:t></a:t>
            </a:r>
            <a:r>
              <a:rPr lang="en-GB" sz="3600" kern="0" dirty="0" smtClean="0">
                <a:latin typeface="Times New Roman" panose="02020603050405020304" pitchFamily="18" charset="0"/>
                <a:cs typeface="Times New Roman" panose="02020603050405020304" pitchFamily="18" charset="0"/>
              </a:rPr>
              <a:t>) vs. </a:t>
            </a:r>
            <a:r>
              <a:rPr lang="en-GB" sz="3600" kern="0" baseline="30000" dirty="0" smtClean="0">
                <a:latin typeface="Times New Roman" panose="02020603050405020304" pitchFamily="18" charset="0"/>
                <a:cs typeface="Times New Roman" panose="02020603050405020304" pitchFamily="18" charset="0"/>
              </a:rPr>
              <a:t>140</a:t>
            </a:r>
            <a:r>
              <a:rPr lang="en-GB" sz="3600" kern="0" dirty="0" smtClean="0">
                <a:latin typeface="Times New Roman" panose="02020603050405020304" pitchFamily="18" charset="0"/>
                <a:cs typeface="Times New Roman" panose="02020603050405020304" pitchFamily="18" charset="0"/>
              </a:rPr>
              <a:t>Ce(</a:t>
            </a:r>
            <a:r>
              <a:rPr lang="en-GB" sz="3600" kern="0" dirty="0" smtClean="0">
                <a:latin typeface="Times New Roman" panose="02020603050405020304" pitchFamily="18" charset="0"/>
                <a:cs typeface="Times New Roman" panose="02020603050405020304" pitchFamily="18" charset="0"/>
                <a:sym typeface="Symbol" charset="2"/>
              </a:rPr>
              <a:t></a:t>
            </a:r>
            <a:r>
              <a:rPr lang="en-GB" sz="3600" kern="0" dirty="0" smtClean="0">
                <a:latin typeface="Times New Roman" panose="02020603050405020304" pitchFamily="18" charset="0"/>
                <a:cs typeface="Times New Roman" panose="02020603050405020304" pitchFamily="18" charset="0"/>
              </a:rPr>
              <a:t>′) </a:t>
            </a:r>
            <a:endParaRPr lang="en-GB" sz="3600" kern="0" dirty="0">
              <a:latin typeface="Times New Roman" panose="02020603050405020304" pitchFamily="18" charset="0"/>
              <a:cs typeface="Times New Roman" panose="02020603050405020304" pitchFamily="18" charset="0"/>
            </a:endParaRPr>
          </a:p>
        </p:txBody>
      </p:sp>
      <p:grpSp>
        <p:nvGrpSpPr>
          <p:cNvPr id="5" name="Group 4"/>
          <p:cNvGrpSpPr>
            <a:grpSpLocks/>
          </p:cNvGrpSpPr>
          <p:nvPr/>
        </p:nvGrpSpPr>
        <p:grpSpPr bwMode="auto">
          <a:xfrm>
            <a:off x="2413000" y="3350987"/>
            <a:ext cx="3128963" cy="1052512"/>
            <a:chOff x="1319" y="2112"/>
            <a:chExt cx="2160" cy="816"/>
          </a:xfrm>
        </p:grpSpPr>
        <p:sp>
          <p:nvSpPr>
            <p:cNvPr id="6" name="Line 5"/>
            <p:cNvSpPr>
              <a:spLocks noChangeShapeType="1"/>
            </p:cNvSpPr>
            <p:nvPr/>
          </p:nvSpPr>
          <p:spPr bwMode="auto">
            <a:xfrm>
              <a:off x="1319" y="2112"/>
              <a:ext cx="0" cy="192"/>
            </a:xfrm>
            <a:prstGeom prst="line">
              <a:avLst/>
            </a:prstGeom>
            <a:noFill/>
            <a:ln w="38100" cap="rnd">
              <a:solidFill>
                <a:schemeClr val="tx1"/>
              </a:solidFill>
              <a:prstDash val="sysDot"/>
              <a:round/>
              <a:headEnd/>
              <a:tailEnd/>
            </a:ln>
          </p:spPr>
          <p:txBody>
            <a:bodyPr wrap="none" anchor="ctr">
              <a:prstTxWarp prst="textNoShape">
                <a:avLst/>
              </a:prstTxWarp>
            </a:bodyPr>
            <a:lstStyle/>
            <a:p>
              <a:endParaRPr lang="en-GB" b="1" dirty="0">
                <a:cs typeface="Times New Roman" panose="02020603050405020304" pitchFamily="18" charset="0"/>
              </a:endParaRPr>
            </a:p>
          </p:txBody>
        </p:sp>
        <p:sp>
          <p:nvSpPr>
            <p:cNvPr id="7" name="Line 6"/>
            <p:cNvSpPr>
              <a:spLocks noChangeShapeType="1"/>
            </p:cNvSpPr>
            <p:nvPr/>
          </p:nvSpPr>
          <p:spPr bwMode="auto">
            <a:xfrm>
              <a:off x="1771" y="2112"/>
              <a:ext cx="0" cy="816"/>
            </a:xfrm>
            <a:prstGeom prst="line">
              <a:avLst/>
            </a:prstGeom>
            <a:noFill/>
            <a:ln w="38100" cap="rnd">
              <a:solidFill>
                <a:schemeClr val="tx1"/>
              </a:solidFill>
              <a:prstDash val="sysDot"/>
              <a:round/>
              <a:headEnd/>
              <a:tailEnd/>
            </a:ln>
          </p:spPr>
          <p:txBody>
            <a:bodyPr wrap="none" anchor="ctr">
              <a:prstTxWarp prst="textNoShape">
                <a:avLst/>
              </a:prstTxWarp>
            </a:bodyPr>
            <a:lstStyle/>
            <a:p>
              <a:endParaRPr lang="en-GB" b="1" dirty="0">
                <a:cs typeface="Times New Roman" panose="02020603050405020304" pitchFamily="18" charset="0"/>
              </a:endParaRPr>
            </a:p>
          </p:txBody>
        </p:sp>
        <p:sp>
          <p:nvSpPr>
            <p:cNvPr id="8" name="Line 7"/>
            <p:cNvSpPr>
              <a:spLocks noChangeShapeType="1"/>
            </p:cNvSpPr>
            <p:nvPr/>
          </p:nvSpPr>
          <p:spPr bwMode="auto">
            <a:xfrm>
              <a:off x="2062" y="2112"/>
              <a:ext cx="0" cy="816"/>
            </a:xfrm>
            <a:prstGeom prst="line">
              <a:avLst/>
            </a:prstGeom>
            <a:noFill/>
            <a:ln w="38100" cap="rnd">
              <a:solidFill>
                <a:schemeClr val="tx1"/>
              </a:solidFill>
              <a:prstDash val="sysDot"/>
              <a:round/>
              <a:headEnd/>
              <a:tailEnd/>
            </a:ln>
          </p:spPr>
          <p:txBody>
            <a:bodyPr wrap="none" anchor="ctr">
              <a:prstTxWarp prst="textNoShape">
                <a:avLst/>
              </a:prstTxWarp>
            </a:bodyPr>
            <a:lstStyle/>
            <a:p>
              <a:endParaRPr lang="en-GB" b="1" dirty="0">
                <a:cs typeface="Times New Roman" panose="02020603050405020304" pitchFamily="18" charset="0"/>
              </a:endParaRPr>
            </a:p>
          </p:txBody>
        </p:sp>
        <p:sp>
          <p:nvSpPr>
            <p:cNvPr id="9" name="Line 8"/>
            <p:cNvSpPr>
              <a:spLocks noChangeShapeType="1"/>
            </p:cNvSpPr>
            <p:nvPr/>
          </p:nvSpPr>
          <p:spPr bwMode="auto">
            <a:xfrm>
              <a:off x="2299" y="2112"/>
              <a:ext cx="0" cy="816"/>
            </a:xfrm>
            <a:prstGeom prst="line">
              <a:avLst/>
            </a:prstGeom>
            <a:noFill/>
            <a:ln w="38100" cap="rnd">
              <a:solidFill>
                <a:schemeClr val="tx1"/>
              </a:solidFill>
              <a:prstDash val="sysDot"/>
              <a:round/>
              <a:headEnd/>
              <a:tailEnd/>
            </a:ln>
          </p:spPr>
          <p:txBody>
            <a:bodyPr wrap="none" anchor="ctr">
              <a:prstTxWarp prst="textNoShape">
                <a:avLst/>
              </a:prstTxWarp>
            </a:bodyPr>
            <a:lstStyle/>
            <a:p>
              <a:endParaRPr lang="en-GB" b="1" dirty="0">
                <a:cs typeface="Times New Roman" panose="02020603050405020304" pitchFamily="18" charset="0"/>
              </a:endParaRPr>
            </a:p>
          </p:txBody>
        </p:sp>
        <p:sp>
          <p:nvSpPr>
            <p:cNvPr id="10" name="Line 9"/>
            <p:cNvSpPr>
              <a:spLocks noChangeShapeType="1"/>
            </p:cNvSpPr>
            <p:nvPr/>
          </p:nvSpPr>
          <p:spPr bwMode="auto">
            <a:xfrm>
              <a:off x="2615" y="2112"/>
              <a:ext cx="0" cy="816"/>
            </a:xfrm>
            <a:prstGeom prst="line">
              <a:avLst/>
            </a:prstGeom>
            <a:noFill/>
            <a:ln w="38100" cap="rnd">
              <a:solidFill>
                <a:schemeClr val="tx1"/>
              </a:solidFill>
              <a:prstDash val="sysDot"/>
              <a:round/>
              <a:headEnd/>
              <a:tailEnd/>
            </a:ln>
          </p:spPr>
          <p:txBody>
            <a:bodyPr wrap="none" anchor="ctr">
              <a:prstTxWarp prst="textNoShape">
                <a:avLst/>
              </a:prstTxWarp>
            </a:bodyPr>
            <a:lstStyle/>
            <a:p>
              <a:endParaRPr lang="en-GB" b="1" dirty="0">
                <a:cs typeface="Times New Roman" panose="02020603050405020304" pitchFamily="18" charset="0"/>
              </a:endParaRPr>
            </a:p>
          </p:txBody>
        </p:sp>
        <p:sp>
          <p:nvSpPr>
            <p:cNvPr id="11" name="Line 10"/>
            <p:cNvSpPr>
              <a:spLocks noChangeShapeType="1"/>
            </p:cNvSpPr>
            <p:nvPr/>
          </p:nvSpPr>
          <p:spPr bwMode="auto">
            <a:xfrm>
              <a:off x="2648" y="2112"/>
              <a:ext cx="0" cy="816"/>
            </a:xfrm>
            <a:prstGeom prst="line">
              <a:avLst/>
            </a:prstGeom>
            <a:noFill/>
            <a:ln w="38100" cap="rnd">
              <a:solidFill>
                <a:schemeClr val="tx1"/>
              </a:solidFill>
              <a:prstDash val="sysDot"/>
              <a:round/>
              <a:headEnd/>
              <a:tailEnd/>
            </a:ln>
          </p:spPr>
          <p:txBody>
            <a:bodyPr wrap="none" anchor="ctr">
              <a:prstTxWarp prst="textNoShape">
                <a:avLst/>
              </a:prstTxWarp>
            </a:bodyPr>
            <a:lstStyle/>
            <a:p>
              <a:endParaRPr lang="en-GB" b="1" dirty="0">
                <a:cs typeface="Times New Roman" panose="02020603050405020304" pitchFamily="18" charset="0"/>
              </a:endParaRPr>
            </a:p>
          </p:txBody>
        </p:sp>
        <p:sp>
          <p:nvSpPr>
            <p:cNvPr id="12" name="Line 11"/>
            <p:cNvSpPr>
              <a:spLocks noChangeShapeType="1"/>
            </p:cNvSpPr>
            <p:nvPr/>
          </p:nvSpPr>
          <p:spPr bwMode="auto">
            <a:xfrm>
              <a:off x="2678" y="2112"/>
              <a:ext cx="0" cy="816"/>
            </a:xfrm>
            <a:prstGeom prst="line">
              <a:avLst/>
            </a:prstGeom>
            <a:noFill/>
            <a:ln w="38100" cap="rnd">
              <a:solidFill>
                <a:schemeClr val="tx1"/>
              </a:solidFill>
              <a:prstDash val="sysDot"/>
              <a:round/>
              <a:headEnd/>
              <a:tailEnd/>
            </a:ln>
          </p:spPr>
          <p:txBody>
            <a:bodyPr wrap="none" anchor="ctr">
              <a:prstTxWarp prst="textNoShape">
                <a:avLst/>
              </a:prstTxWarp>
            </a:bodyPr>
            <a:lstStyle/>
            <a:p>
              <a:endParaRPr lang="en-GB" b="1" dirty="0">
                <a:cs typeface="Times New Roman" panose="02020603050405020304" pitchFamily="18" charset="0"/>
              </a:endParaRPr>
            </a:p>
          </p:txBody>
        </p:sp>
        <p:sp>
          <p:nvSpPr>
            <p:cNvPr id="13" name="Line 12"/>
            <p:cNvSpPr>
              <a:spLocks noChangeShapeType="1"/>
            </p:cNvSpPr>
            <p:nvPr/>
          </p:nvSpPr>
          <p:spPr bwMode="auto">
            <a:xfrm>
              <a:off x="2951" y="2112"/>
              <a:ext cx="0" cy="816"/>
            </a:xfrm>
            <a:prstGeom prst="line">
              <a:avLst/>
            </a:prstGeom>
            <a:noFill/>
            <a:ln w="38100" cap="rnd">
              <a:solidFill>
                <a:schemeClr val="tx1"/>
              </a:solidFill>
              <a:prstDash val="sysDot"/>
              <a:round/>
              <a:headEnd/>
              <a:tailEnd/>
            </a:ln>
          </p:spPr>
          <p:txBody>
            <a:bodyPr wrap="none" anchor="ctr">
              <a:prstTxWarp prst="textNoShape">
                <a:avLst/>
              </a:prstTxWarp>
            </a:bodyPr>
            <a:lstStyle/>
            <a:p>
              <a:endParaRPr lang="en-GB" b="1" dirty="0">
                <a:cs typeface="Times New Roman" panose="02020603050405020304" pitchFamily="18" charset="0"/>
              </a:endParaRPr>
            </a:p>
          </p:txBody>
        </p:sp>
        <p:sp>
          <p:nvSpPr>
            <p:cNvPr id="14" name="Line 13"/>
            <p:cNvSpPr>
              <a:spLocks noChangeShapeType="1"/>
            </p:cNvSpPr>
            <p:nvPr/>
          </p:nvSpPr>
          <p:spPr bwMode="auto">
            <a:xfrm>
              <a:off x="2979" y="2112"/>
              <a:ext cx="0" cy="816"/>
            </a:xfrm>
            <a:prstGeom prst="line">
              <a:avLst/>
            </a:prstGeom>
            <a:noFill/>
            <a:ln w="38100" cap="rnd">
              <a:solidFill>
                <a:schemeClr val="tx1"/>
              </a:solidFill>
              <a:prstDash val="sysDot"/>
              <a:round/>
              <a:headEnd/>
              <a:tailEnd/>
            </a:ln>
          </p:spPr>
          <p:txBody>
            <a:bodyPr wrap="none" anchor="ctr">
              <a:prstTxWarp prst="textNoShape">
                <a:avLst/>
              </a:prstTxWarp>
            </a:bodyPr>
            <a:lstStyle/>
            <a:p>
              <a:endParaRPr lang="en-GB" b="1" dirty="0">
                <a:cs typeface="Times New Roman" panose="02020603050405020304" pitchFamily="18" charset="0"/>
              </a:endParaRPr>
            </a:p>
          </p:txBody>
        </p:sp>
        <p:sp>
          <p:nvSpPr>
            <p:cNvPr id="15" name="Line 14"/>
            <p:cNvSpPr>
              <a:spLocks noChangeShapeType="1"/>
            </p:cNvSpPr>
            <p:nvPr/>
          </p:nvSpPr>
          <p:spPr bwMode="auto">
            <a:xfrm>
              <a:off x="3062" y="2112"/>
              <a:ext cx="0" cy="48"/>
            </a:xfrm>
            <a:prstGeom prst="line">
              <a:avLst/>
            </a:prstGeom>
            <a:noFill/>
            <a:ln w="38100" cap="rnd">
              <a:solidFill>
                <a:schemeClr val="tx1"/>
              </a:solidFill>
              <a:prstDash val="sysDot"/>
              <a:round/>
              <a:headEnd/>
              <a:tailEnd/>
            </a:ln>
          </p:spPr>
          <p:txBody>
            <a:bodyPr wrap="none" anchor="ctr">
              <a:prstTxWarp prst="textNoShape">
                <a:avLst/>
              </a:prstTxWarp>
            </a:bodyPr>
            <a:lstStyle/>
            <a:p>
              <a:endParaRPr lang="en-GB" b="1" dirty="0">
                <a:cs typeface="Times New Roman" panose="02020603050405020304" pitchFamily="18" charset="0"/>
              </a:endParaRPr>
            </a:p>
          </p:txBody>
        </p:sp>
        <p:sp>
          <p:nvSpPr>
            <p:cNvPr id="16" name="Line 15"/>
            <p:cNvSpPr>
              <a:spLocks noChangeShapeType="1"/>
            </p:cNvSpPr>
            <p:nvPr/>
          </p:nvSpPr>
          <p:spPr bwMode="auto">
            <a:xfrm>
              <a:off x="3282" y="2112"/>
              <a:ext cx="0" cy="816"/>
            </a:xfrm>
            <a:prstGeom prst="line">
              <a:avLst/>
            </a:prstGeom>
            <a:noFill/>
            <a:ln w="38100" cap="rnd">
              <a:solidFill>
                <a:schemeClr val="tx1"/>
              </a:solidFill>
              <a:prstDash val="sysDot"/>
              <a:round/>
              <a:headEnd/>
              <a:tailEnd/>
            </a:ln>
          </p:spPr>
          <p:txBody>
            <a:bodyPr wrap="none" anchor="ctr">
              <a:prstTxWarp prst="textNoShape">
                <a:avLst/>
              </a:prstTxWarp>
            </a:bodyPr>
            <a:lstStyle/>
            <a:p>
              <a:endParaRPr lang="en-GB" b="1" dirty="0">
                <a:cs typeface="Times New Roman" panose="02020603050405020304" pitchFamily="18" charset="0"/>
              </a:endParaRPr>
            </a:p>
          </p:txBody>
        </p:sp>
        <p:sp>
          <p:nvSpPr>
            <p:cNvPr id="17" name="Line 16"/>
            <p:cNvSpPr>
              <a:spLocks noChangeShapeType="1"/>
            </p:cNvSpPr>
            <p:nvPr/>
          </p:nvSpPr>
          <p:spPr bwMode="auto">
            <a:xfrm>
              <a:off x="3479" y="2112"/>
              <a:ext cx="0" cy="816"/>
            </a:xfrm>
            <a:prstGeom prst="line">
              <a:avLst/>
            </a:prstGeom>
            <a:noFill/>
            <a:ln w="38100" cap="rnd">
              <a:solidFill>
                <a:schemeClr val="tx1"/>
              </a:solidFill>
              <a:prstDash val="sysDot"/>
              <a:round/>
              <a:headEnd/>
              <a:tailEnd/>
            </a:ln>
          </p:spPr>
          <p:txBody>
            <a:bodyPr wrap="none" anchor="ctr">
              <a:prstTxWarp prst="textNoShape">
                <a:avLst/>
              </a:prstTxWarp>
            </a:bodyPr>
            <a:lstStyle/>
            <a:p>
              <a:endParaRPr lang="en-GB" b="1" dirty="0">
                <a:cs typeface="Times New Roman" panose="02020603050405020304" pitchFamily="18" charset="0"/>
              </a:endParaRPr>
            </a:p>
          </p:txBody>
        </p:sp>
        <p:sp>
          <p:nvSpPr>
            <p:cNvPr id="18" name="Line 17"/>
            <p:cNvSpPr>
              <a:spLocks noChangeShapeType="1"/>
            </p:cNvSpPr>
            <p:nvPr/>
          </p:nvSpPr>
          <p:spPr bwMode="auto">
            <a:xfrm>
              <a:off x="2769" y="2112"/>
              <a:ext cx="0" cy="816"/>
            </a:xfrm>
            <a:prstGeom prst="line">
              <a:avLst/>
            </a:prstGeom>
            <a:noFill/>
            <a:ln w="38100" cap="rnd">
              <a:solidFill>
                <a:schemeClr val="tx1"/>
              </a:solidFill>
              <a:prstDash val="sysDot"/>
              <a:round/>
              <a:headEnd/>
              <a:tailEnd/>
            </a:ln>
          </p:spPr>
          <p:txBody>
            <a:bodyPr wrap="none" anchor="ctr">
              <a:prstTxWarp prst="textNoShape">
                <a:avLst/>
              </a:prstTxWarp>
            </a:bodyPr>
            <a:lstStyle/>
            <a:p>
              <a:endParaRPr lang="en-GB" b="1" dirty="0">
                <a:cs typeface="Times New Roman" panose="02020603050405020304" pitchFamily="18" charset="0"/>
              </a:endParaRPr>
            </a:p>
          </p:txBody>
        </p:sp>
      </p:grpSp>
      <p:grpSp>
        <p:nvGrpSpPr>
          <p:cNvPr id="19" name="Group 18"/>
          <p:cNvGrpSpPr>
            <a:grpSpLocks/>
          </p:cNvGrpSpPr>
          <p:nvPr/>
        </p:nvGrpSpPr>
        <p:grpSpPr bwMode="auto">
          <a:xfrm>
            <a:off x="5888036" y="3285897"/>
            <a:ext cx="417707" cy="665559"/>
            <a:chOff x="3744" y="2112"/>
            <a:chExt cx="288" cy="516"/>
          </a:xfrm>
        </p:grpSpPr>
        <p:sp>
          <p:nvSpPr>
            <p:cNvPr id="20" name="Line 19"/>
            <p:cNvSpPr>
              <a:spLocks noChangeShapeType="1"/>
            </p:cNvSpPr>
            <p:nvPr/>
          </p:nvSpPr>
          <p:spPr bwMode="auto">
            <a:xfrm flipV="1">
              <a:off x="3744" y="2112"/>
              <a:ext cx="0" cy="432"/>
            </a:xfrm>
            <a:prstGeom prst="line">
              <a:avLst/>
            </a:prstGeom>
            <a:noFill/>
            <a:ln w="53975">
              <a:solidFill>
                <a:schemeClr val="tx1"/>
              </a:solidFill>
              <a:round/>
              <a:headEnd/>
              <a:tailEnd type="triangle" w="med" len="med"/>
            </a:ln>
          </p:spPr>
          <p:txBody>
            <a:bodyPr wrap="none" anchor="ctr">
              <a:prstTxWarp prst="textNoShape">
                <a:avLst/>
              </a:prstTxWarp>
            </a:bodyPr>
            <a:lstStyle/>
            <a:p>
              <a:endParaRPr lang="en-GB" b="1" dirty="0">
                <a:cs typeface="Times New Roman" panose="02020603050405020304" pitchFamily="18" charset="0"/>
              </a:endParaRPr>
            </a:p>
          </p:txBody>
        </p:sp>
        <p:sp>
          <p:nvSpPr>
            <p:cNvPr id="21" name="Line 20"/>
            <p:cNvSpPr>
              <a:spLocks noChangeShapeType="1"/>
            </p:cNvSpPr>
            <p:nvPr/>
          </p:nvSpPr>
          <p:spPr bwMode="auto">
            <a:xfrm flipV="1">
              <a:off x="4032" y="2112"/>
              <a:ext cx="0" cy="432"/>
            </a:xfrm>
            <a:prstGeom prst="line">
              <a:avLst/>
            </a:prstGeom>
            <a:noFill/>
            <a:ln w="53975">
              <a:solidFill>
                <a:schemeClr val="tx1"/>
              </a:solidFill>
              <a:round/>
              <a:headEnd/>
              <a:tailEnd type="triangle" w="med" len="med"/>
            </a:ln>
          </p:spPr>
          <p:txBody>
            <a:bodyPr wrap="none" anchor="ctr">
              <a:prstTxWarp prst="textNoShape">
                <a:avLst/>
              </a:prstTxWarp>
            </a:bodyPr>
            <a:lstStyle/>
            <a:p>
              <a:endParaRPr lang="en-GB" b="1" dirty="0">
                <a:cs typeface="Times New Roman" panose="02020603050405020304" pitchFamily="18" charset="0"/>
              </a:endParaRPr>
            </a:p>
          </p:txBody>
        </p:sp>
        <p:sp>
          <p:nvSpPr>
            <p:cNvPr id="22" name="Text Box 21"/>
            <p:cNvSpPr txBox="1">
              <a:spLocks noChangeArrowheads="1"/>
            </p:cNvSpPr>
            <p:nvPr/>
          </p:nvSpPr>
          <p:spPr bwMode="auto">
            <a:xfrm>
              <a:off x="3772" y="2198"/>
              <a:ext cx="260" cy="430"/>
            </a:xfrm>
            <a:prstGeom prst="rect">
              <a:avLst/>
            </a:prstGeom>
            <a:noFill/>
            <a:ln w="9525">
              <a:noFill/>
              <a:miter lim="800000"/>
              <a:headEnd/>
              <a:tailEnd/>
            </a:ln>
          </p:spPr>
          <p:txBody>
            <a:bodyPr wrap="none">
              <a:prstTxWarp prst="textNoShape">
                <a:avLst/>
              </a:prstTxWarp>
              <a:spAutoFit/>
            </a:bodyPr>
            <a:lstStyle/>
            <a:p>
              <a:pPr eaLnBrk="0" hangingPunct="0">
                <a:lnSpc>
                  <a:spcPct val="100000"/>
                </a:lnSpc>
                <a:buClrTx/>
                <a:buSzTx/>
                <a:buFontTx/>
                <a:buNone/>
              </a:pPr>
              <a:r>
                <a:rPr lang="en-GB" sz="3000" b="1" dirty="0" smtClean="0">
                  <a:solidFill>
                    <a:schemeClr val="tx1"/>
                  </a:solidFill>
                  <a:ea typeface="ＭＳ Ｐゴシック" charset="-128"/>
                  <a:cs typeface="Times New Roman" panose="02020603050405020304" pitchFamily="18" charset="0"/>
                </a:rPr>
                <a:t>?</a:t>
              </a:r>
              <a:endParaRPr lang="en-GB" sz="3000" b="1" dirty="0">
                <a:solidFill>
                  <a:schemeClr val="tx1"/>
                </a:solidFill>
                <a:ea typeface="ＭＳ Ｐゴシック" charset="-128"/>
                <a:cs typeface="Times New Roman" panose="02020603050405020304" pitchFamily="18" charset="0"/>
              </a:endParaRPr>
            </a:p>
          </p:txBody>
        </p:sp>
      </p:grpSp>
      <p:sp>
        <p:nvSpPr>
          <p:cNvPr id="23" name="Text Box 22"/>
          <p:cNvSpPr txBox="1">
            <a:spLocks noChangeArrowheads="1"/>
          </p:cNvSpPr>
          <p:nvPr/>
        </p:nvSpPr>
        <p:spPr bwMode="auto">
          <a:xfrm>
            <a:off x="4672013" y="6002291"/>
            <a:ext cx="3943452" cy="307777"/>
          </a:xfrm>
          <a:prstGeom prst="rect">
            <a:avLst/>
          </a:prstGeom>
          <a:noFill/>
          <a:ln w="9525">
            <a:noFill/>
            <a:miter lim="800000"/>
            <a:headEnd/>
            <a:tailEnd/>
          </a:ln>
        </p:spPr>
        <p:txBody>
          <a:bodyPr wrap="none">
            <a:prstTxWarp prst="textNoShape">
              <a:avLst/>
            </a:prstTxWarp>
            <a:spAutoFit/>
          </a:bodyPr>
          <a:lstStyle/>
          <a:p>
            <a:pPr eaLnBrk="0" hangingPunct="0">
              <a:lnSpc>
                <a:spcPct val="100000"/>
              </a:lnSpc>
              <a:buClrTx/>
              <a:buSzTx/>
              <a:buFontTx/>
              <a:buNone/>
            </a:pPr>
            <a:r>
              <a:rPr lang="en-GB" sz="1400" b="1" dirty="0" smtClean="0">
                <a:solidFill>
                  <a:schemeClr val="tx1"/>
                </a:solidFill>
                <a:ea typeface="ＭＳ Ｐゴシック" charset="-128"/>
                <a:cs typeface="Times New Roman" panose="02020603050405020304" pitchFamily="18" charset="0"/>
              </a:rPr>
              <a:t>D. Savran </a:t>
            </a:r>
            <a:r>
              <a:rPr lang="en-GB" sz="1400" b="1" i="1" dirty="0" smtClean="0">
                <a:solidFill>
                  <a:schemeClr val="tx1"/>
                </a:solidFill>
                <a:ea typeface="ＭＳ Ｐゴシック" charset="-128"/>
                <a:cs typeface="Times New Roman" panose="02020603050405020304" pitchFamily="18" charset="0"/>
              </a:rPr>
              <a:t>et al</a:t>
            </a:r>
            <a:r>
              <a:rPr lang="en-GB" sz="1400" b="1" dirty="0" smtClean="0">
                <a:solidFill>
                  <a:schemeClr val="tx1"/>
                </a:solidFill>
                <a:ea typeface="ＭＳ Ｐゴシック" charset="-128"/>
                <a:cs typeface="Times New Roman" panose="02020603050405020304" pitchFamily="18" charset="0"/>
              </a:rPr>
              <a:t>., Phys. Rev. Lett. 97 (2006) 172502</a:t>
            </a:r>
            <a:endParaRPr lang="en-GB" sz="1400" b="1" dirty="0">
              <a:solidFill>
                <a:schemeClr val="tx1"/>
              </a:solidFill>
              <a:ea typeface="ＭＳ Ｐゴシック" charset="-128"/>
              <a:cs typeface="Times New Roman" panose="02020603050405020304" pitchFamily="18" charset="0"/>
            </a:endParaRPr>
          </a:p>
        </p:txBody>
      </p:sp>
    </p:spTree>
    <p:extLst>
      <p:ext uri="{BB962C8B-B14F-4D97-AF65-F5344CB8AC3E}">
        <p14:creationId xmlns:p14="http://schemas.microsoft.com/office/powerpoint/2010/main" val="181623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a:xfrm>
            <a:off x="0" y="0"/>
            <a:ext cx="9127036" cy="549275"/>
          </a:xfrm>
          <a:prstGeom prst="rect">
            <a:avLst/>
          </a:prstGeom>
          <a:solidFill>
            <a:srgbClr val="FFFF00"/>
          </a:solidFill>
        </p:spPr>
        <p:txBody>
          <a:bodyPr/>
          <a:lstStyle/>
          <a:p>
            <a:pPr>
              <a:defRPr/>
            </a:pPr>
            <a:r>
              <a:rPr lang="en-GB" sz="3200" b="1" kern="0" dirty="0">
                <a:solidFill>
                  <a:srgbClr val="04028F"/>
                </a:solidFill>
                <a:ea typeface="+mj-ea"/>
                <a:cs typeface="Times New Roman" pitchFamily="18" charset="0"/>
              </a:rPr>
              <a:t>Multipole assignment with </a:t>
            </a:r>
            <a:r>
              <a:rPr lang="en-GB" sz="3200" b="1" kern="0" dirty="0" smtClean="0">
                <a:solidFill>
                  <a:srgbClr val="04028F"/>
                </a:solidFill>
                <a:latin typeface="Symbol" pitchFamily="18" charset="2"/>
                <a:ea typeface="+mj-ea"/>
                <a:cs typeface="+mj-cs"/>
              </a:rPr>
              <a:t>a-g</a:t>
            </a:r>
            <a:r>
              <a:rPr lang="en-GB" sz="3200" b="1" kern="0" dirty="0" smtClean="0">
                <a:solidFill>
                  <a:srgbClr val="04028F"/>
                </a:solidFill>
                <a:latin typeface="+mj-lt"/>
                <a:ea typeface="+mj-ea"/>
                <a:cs typeface="+mj-cs"/>
              </a:rPr>
              <a:t> </a:t>
            </a:r>
            <a:r>
              <a:rPr lang="en-GB" sz="3200" b="1" kern="0" dirty="0">
                <a:solidFill>
                  <a:srgbClr val="04028F"/>
                </a:solidFill>
                <a:ea typeface="+mj-ea"/>
                <a:cs typeface="Times New Roman" pitchFamily="18" charset="0"/>
              </a:rPr>
              <a:t>angular correlation</a:t>
            </a:r>
          </a:p>
        </p:txBody>
      </p:sp>
      <p:sp>
        <p:nvSpPr>
          <p:cNvPr id="3" name="Rechteck 8"/>
          <p:cNvSpPr/>
          <p:nvPr/>
        </p:nvSpPr>
        <p:spPr>
          <a:xfrm>
            <a:off x="6715125" y="1000125"/>
            <a:ext cx="1212185" cy="500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solidFill>
                <a:schemeClr val="tx1"/>
              </a:solidFill>
            </a:endParaRPr>
          </a:p>
        </p:txBody>
      </p:sp>
      <p:sp>
        <p:nvSpPr>
          <p:cNvPr id="4" name="Textfeld 10"/>
          <p:cNvSpPr txBox="1">
            <a:spLocks noChangeArrowheads="1"/>
          </p:cNvSpPr>
          <p:nvPr/>
        </p:nvSpPr>
        <p:spPr bwMode="auto">
          <a:xfrm>
            <a:off x="1071562" y="857250"/>
            <a:ext cx="1147217" cy="400110"/>
          </a:xfrm>
          <a:prstGeom prst="rect">
            <a:avLst/>
          </a:prstGeom>
          <a:noFill/>
          <a:ln w="9525">
            <a:noFill/>
            <a:miter lim="800000"/>
            <a:headEnd/>
            <a:tailEnd/>
          </a:ln>
        </p:spPr>
        <p:txBody>
          <a:bodyPr wrap="square">
            <a:spAutoFit/>
          </a:bodyPr>
          <a:lstStyle/>
          <a:p>
            <a:r>
              <a:rPr lang="de-DE" sz="2000" b="1" dirty="0">
                <a:solidFill>
                  <a:schemeClr val="tx1"/>
                </a:solidFill>
                <a:latin typeface="Symbol" pitchFamily="18" charset="2"/>
              </a:rPr>
              <a:t>q</a:t>
            </a:r>
            <a:r>
              <a:rPr lang="de-DE" sz="2000" b="1" baseline="-25000" dirty="0">
                <a:solidFill>
                  <a:schemeClr val="tx1"/>
                </a:solidFill>
                <a:latin typeface="Symbol" pitchFamily="18" charset="2"/>
              </a:rPr>
              <a:t>g</a:t>
            </a:r>
            <a:r>
              <a:rPr lang="de-DE" sz="2000" b="1" dirty="0">
                <a:solidFill>
                  <a:schemeClr val="tx1"/>
                </a:solidFill>
              </a:rPr>
              <a:t> = 202°</a:t>
            </a:r>
          </a:p>
        </p:txBody>
      </p:sp>
      <p:sp>
        <p:nvSpPr>
          <p:cNvPr id="5" name="Textfeld 11"/>
          <p:cNvSpPr txBox="1">
            <a:spLocks noChangeArrowheads="1"/>
          </p:cNvSpPr>
          <p:nvPr/>
        </p:nvSpPr>
        <p:spPr bwMode="auto">
          <a:xfrm>
            <a:off x="1071562" y="3286125"/>
            <a:ext cx="1147217" cy="400110"/>
          </a:xfrm>
          <a:prstGeom prst="rect">
            <a:avLst/>
          </a:prstGeom>
          <a:noFill/>
          <a:ln w="9525">
            <a:noFill/>
            <a:miter lim="800000"/>
            <a:headEnd/>
            <a:tailEnd/>
          </a:ln>
        </p:spPr>
        <p:txBody>
          <a:bodyPr wrap="square">
            <a:spAutoFit/>
          </a:bodyPr>
          <a:lstStyle/>
          <a:p>
            <a:r>
              <a:rPr lang="de-DE" sz="2000" b="1" dirty="0">
                <a:solidFill>
                  <a:schemeClr val="tx1"/>
                </a:solidFill>
                <a:latin typeface="Symbol" pitchFamily="18" charset="2"/>
              </a:rPr>
              <a:t>q</a:t>
            </a:r>
            <a:r>
              <a:rPr lang="de-DE" sz="2000" b="1" baseline="-25000" dirty="0">
                <a:solidFill>
                  <a:schemeClr val="tx1"/>
                </a:solidFill>
                <a:latin typeface="Symbol" pitchFamily="18" charset="2"/>
              </a:rPr>
              <a:t>g</a:t>
            </a:r>
            <a:r>
              <a:rPr lang="de-DE" sz="2000" b="1" dirty="0">
                <a:solidFill>
                  <a:schemeClr val="tx1"/>
                </a:solidFill>
              </a:rPr>
              <a:t> = 264°</a:t>
            </a:r>
          </a:p>
        </p:txBody>
      </p:sp>
      <p:sp>
        <p:nvSpPr>
          <p:cNvPr id="6" name="Rechteck 12"/>
          <p:cNvSpPr/>
          <p:nvPr/>
        </p:nvSpPr>
        <p:spPr>
          <a:xfrm>
            <a:off x="6786564" y="3357563"/>
            <a:ext cx="1212184" cy="500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solidFill>
                <a:schemeClr val="tx1"/>
              </a:solidFill>
            </a:endParaRPr>
          </a:p>
        </p:txBody>
      </p:sp>
      <p:pic>
        <p:nvPicPr>
          <p:cNvPr id="7" name="Grafik 7" descr="gs.eps"/>
          <p:cNvPicPr>
            <a:picLocks noChangeAspect="1"/>
          </p:cNvPicPr>
          <p:nvPr/>
        </p:nvPicPr>
        <p:blipFill>
          <a:blip r:embed="rId2" cstate="print"/>
          <a:srcRect/>
          <a:stretch>
            <a:fillRect/>
          </a:stretch>
        </p:blipFill>
        <p:spPr bwMode="auto">
          <a:xfrm>
            <a:off x="0" y="496888"/>
            <a:ext cx="9127036" cy="5864225"/>
          </a:xfrm>
          <a:prstGeom prst="rect">
            <a:avLst/>
          </a:prstGeom>
          <a:noFill/>
          <a:ln w="9525">
            <a:noFill/>
            <a:miter lim="800000"/>
            <a:headEnd/>
            <a:tailEnd/>
          </a:ln>
        </p:spPr>
      </p:pic>
      <p:sp>
        <p:nvSpPr>
          <p:cNvPr id="8" name="Rechteck 9"/>
          <p:cNvSpPr/>
          <p:nvPr/>
        </p:nvSpPr>
        <p:spPr>
          <a:xfrm>
            <a:off x="6834188" y="785813"/>
            <a:ext cx="1877697" cy="1341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solidFill>
                <a:schemeClr val="tx1"/>
              </a:solidFill>
            </a:endParaRPr>
          </a:p>
        </p:txBody>
      </p:sp>
      <p:sp>
        <p:nvSpPr>
          <p:cNvPr id="9" name="Rechteck 10"/>
          <p:cNvSpPr/>
          <p:nvPr/>
        </p:nvSpPr>
        <p:spPr>
          <a:xfrm>
            <a:off x="6786563" y="3500438"/>
            <a:ext cx="1640014" cy="10715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solidFill>
                <a:schemeClr val="tx1"/>
              </a:solidFill>
            </a:endParaRPr>
          </a:p>
        </p:txBody>
      </p:sp>
      <p:pic>
        <p:nvPicPr>
          <p:cNvPr id="10" name="Grafik 11" descr="dipole.eps"/>
          <p:cNvPicPr>
            <a:picLocks noChangeAspect="1"/>
          </p:cNvPicPr>
          <p:nvPr/>
        </p:nvPicPr>
        <p:blipFill>
          <a:blip r:embed="rId3" cstate="print"/>
          <a:srcRect/>
          <a:stretch>
            <a:fillRect/>
          </a:stretch>
        </p:blipFill>
        <p:spPr bwMode="auto">
          <a:xfrm>
            <a:off x="6715126" y="642938"/>
            <a:ext cx="2094782" cy="1531937"/>
          </a:xfrm>
          <a:prstGeom prst="rect">
            <a:avLst/>
          </a:prstGeom>
          <a:noFill/>
          <a:ln w="9525">
            <a:noFill/>
            <a:miter lim="800000"/>
            <a:headEnd/>
            <a:tailEnd/>
          </a:ln>
        </p:spPr>
      </p:pic>
      <p:sp>
        <p:nvSpPr>
          <p:cNvPr id="11" name="Rechteck 14"/>
          <p:cNvSpPr/>
          <p:nvPr/>
        </p:nvSpPr>
        <p:spPr>
          <a:xfrm>
            <a:off x="8429625" y="3286125"/>
            <a:ext cx="570440" cy="15001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solidFill>
                <a:schemeClr val="tx1"/>
              </a:solidFill>
            </a:endParaRPr>
          </a:p>
        </p:txBody>
      </p:sp>
      <p:pic>
        <p:nvPicPr>
          <p:cNvPr id="12" name="Grafik 13" descr="quad.eps"/>
          <p:cNvPicPr>
            <a:picLocks noChangeAspect="1"/>
          </p:cNvPicPr>
          <p:nvPr/>
        </p:nvPicPr>
        <p:blipFill>
          <a:blip r:embed="rId4" cstate="print"/>
          <a:srcRect/>
          <a:stretch>
            <a:fillRect/>
          </a:stretch>
        </p:blipFill>
        <p:spPr bwMode="auto">
          <a:xfrm>
            <a:off x="6710363" y="3317875"/>
            <a:ext cx="2105873" cy="1539875"/>
          </a:xfrm>
          <a:prstGeom prst="rect">
            <a:avLst/>
          </a:prstGeom>
          <a:noFill/>
          <a:ln w="9525">
            <a:noFill/>
            <a:miter lim="800000"/>
            <a:headEnd/>
            <a:tailEnd/>
          </a:ln>
        </p:spPr>
      </p:pic>
      <p:sp>
        <p:nvSpPr>
          <p:cNvPr id="13" name="Rechteck 16"/>
          <p:cNvSpPr/>
          <p:nvPr/>
        </p:nvSpPr>
        <p:spPr>
          <a:xfrm>
            <a:off x="6881813" y="642938"/>
            <a:ext cx="71305" cy="13573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solidFill>
                <a:schemeClr val="tx1"/>
              </a:solidFill>
            </a:endParaRPr>
          </a:p>
        </p:txBody>
      </p:sp>
      <p:sp>
        <p:nvSpPr>
          <p:cNvPr id="14" name="Rechteck 17"/>
          <p:cNvSpPr/>
          <p:nvPr/>
        </p:nvSpPr>
        <p:spPr>
          <a:xfrm>
            <a:off x="6715126" y="1143000"/>
            <a:ext cx="142610" cy="3571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solidFill>
                <a:schemeClr val="tx1"/>
              </a:solidFill>
            </a:endParaRPr>
          </a:p>
        </p:txBody>
      </p:sp>
      <p:sp>
        <p:nvSpPr>
          <p:cNvPr id="15" name="Rechteck 18"/>
          <p:cNvSpPr/>
          <p:nvPr/>
        </p:nvSpPr>
        <p:spPr>
          <a:xfrm>
            <a:off x="7000875" y="2000250"/>
            <a:ext cx="1711320" cy="142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solidFill>
                <a:schemeClr val="tx1"/>
              </a:solidFill>
            </a:endParaRPr>
          </a:p>
        </p:txBody>
      </p:sp>
      <p:sp>
        <p:nvSpPr>
          <p:cNvPr id="16" name="Rechteck 19"/>
          <p:cNvSpPr/>
          <p:nvPr/>
        </p:nvSpPr>
        <p:spPr>
          <a:xfrm>
            <a:off x="6996113" y="4684713"/>
            <a:ext cx="1711320" cy="142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solidFill>
                <a:schemeClr val="tx1"/>
              </a:solidFill>
            </a:endParaRPr>
          </a:p>
        </p:txBody>
      </p:sp>
      <p:sp>
        <p:nvSpPr>
          <p:cNvPr id="17" name="Rechteck 20"/>
          <p:cNvSpPr/>
          <p:nvPr/>
        </p:nvSpPr>
        <p:spPr>
          <a:xfrm>
            <a:off x="6586538" y="3286125"/>
            <a:ext cx="356524" cy="1428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solidFill>
                <a:schemeClr val="tx1"/>
              </a:solidFill>
            </a:endParaRPr>
          </a:p>
        </p:txBody>
      </p:sp>
      <p:sp>
        <p:nvSpPr>
          <p:cNvPr id="18" name="Textfeld 21"/>
          <p:cNvSpPr txBox="1">
            <a:spLocks noChangeArrowheads="1"/>
          </p:cNvSpPr>
          <p:nvPr/>
        </p:nvSpPr>
        <p:spPr bwMode="auto">
          <a:xfrm rot="-5400000">
            <a:off x="6060281" y="1204119"/>
            <a:ext cx="1285875" cy="306388"/>
          </a:xfrm>
          <a:prstGeom prst="rect">
            <a:avLst/>
          </a:prstGeom>
          <a:noFill/>
          <a:ln w="9525">
            <a:noFill/>
            <a:miter lim="800000"/>
            <a:headEnd/>
            <a:tailEnd/>
          </a:ln>
        </p:spPr>
        <p:txBody>
          <a:bodyPr>
            <a:spAutoFit/>
          </a:bodyPr>
          <a:lstStyle/>
          <a:p>
            <a:pPr algn="ctr"/>
            <a:r>
              <a:rPr lang="de-DE" sz="1400" dirty="0">
                <a:solidFill>
                  <a:schemeClr val="tx1"/>
                </a:solidFill>
              </a:rPr>
              <a:t>W(</a:t>
            </a:r>
            <a:r>
              <a:rPr lang="de-DE" sz="1400" dirty="0">
                <a:solidFill>
                  <a:schemeClr val="tx1"/>
                </a:solidFill>
                <a:latin typeface="Symbol" pitchFamily="18" charset="2"/>
              </a:rPr>
              <a:t>q</a:t>
            </a:r>
            <a:r>
              <a:rPr lang="de-DE" sz="1400" baseline="-25000" dirty="0">
                <a:solidFill>
                  <a:schemeClr val="tx1"/>
                </a:solidFill>
                <a:latin typeface="Symbol" pitchFamily="18" charset="2"/>
              </a:rPr>
              <a:t>g</a:t>
            </a:r>
            <a:r>
              <a:rPr lang="de-DE" sz="1400" dirty="0">
                <a:solidFill>
                  <a:schemeClr val="tx1"/>
                </a:solidFill>
              </a:rPr>
              <a:t>)</a:t>
            </a:r>
          </a:p>
        </p:txBody>
      </p:sp>
      <p:sp>
        <p:nvSpPr>
          <p:cNvPr id="19" name="Textfeld 22"/>
          <p:cNvSpPr txBox="1">
            <a:spLocks noChangeArrowheads="1"/>
          </p:cNvSpPr>
          <p:nvPr/>
        </p:nvSpPr>
        <p:spPr bwMode="auto">
          <a:xfrm rot="-5400000">
            <a:off x="6064250" y="3863975"/>
            <a:ext cx="1285875" cy="307975"/>
          </a:xfrm>
          <a:prstGeom prst="rect">
            <a:avLst/>
          </a:prstGeom>
          <a:noFill/>
          <a:ln w="9525">
            <a:noFill/>
            <a:miter lim="800000"/>
            <a:headEnd/>
            <a:tailEnd/>
          </a:ln>
        </p:spPr>
        <p:txBody>
          <a:bodyPr>
            <a:spAutoFit/>
          </a:bodyPr>
          <a:lstStyle/>
          <a:p>
            <a:pPr algn="ctr"/>
            <a:r>
              <a:rPr lang="de-DE" sz="1400" dirty="0">
                <a:solidFill>
                  <a:schemeClr val="tx1"/>
                </a:solidFill>
              </a:rPr>
              <a:t>W(</a:t>
            </a:r>
            <a:r>
              <a:rPr lang="de-DE" sz="1400" dirty="0">
                <a:solidFill>
                  <a:schemeClr val="tx1"/>
                </a:solidFill>
                <a:latin typeface="Symbol" pitchFamily="18" charset="2"/>
              </a:rPr>
              <a:t>q</a:t>
            </a:r>
            <a:r>
              <a:rPr lang="de-DE" sz="1400" baseline="-25000" dirty="0">
                <a:solidFill>
                  <a:schemeClr val="tx1"/>
                </a:solidFill>
                <a:latin typeface="Symbol" pitchFamily="18" charset="2"/>
              </a:rPr>
              <a:t>g</a:t>
            </a:r>
            <a:r>
              <a:rPr lang="de-DE" sz="1400" dirty="0">
                <a:solidFill>
                  <a:schemeClr val="tx1"/>
                </a:solidFill>
              </a:rPr>
              <a:t>)</a:t>
            </a:r>
          </a:p>
        </p:txBody>
      </p:sp>
      <p:sp>
        <p:nvSpPr>
          <p:cNvPr id="20" name="Textfeld 23"/>
          <p:cNvSpPr txBox="1">
            <a:spLocks noChangeArrowheads="1"/>
          </p:cNvSpPr>
          <p:nvPr/>
        </p:nvSpPr>
        <p:spPr bwMode="auto">
          <a:xfrm>
            <a:off x="6983413" y="2017713"/>
            <a:ext cx="1728748" cy="307975"/>
          </a:xfrm>
          <a:prstGeom prst="rect">
            <a:avLst/>
          </a:prstGeom>
          <a:noFill/>
          <a:ln w="9525">
            <a:noFill/>
            <a:miter lim="800000"/>
            <a:headEnd/>
            <a:tailEnd/>
          </a:ln>
        </p:spPr>
        <p:txBody>
          <a:bodyPr wrap="square">
            <a:spAutoFit/>
          </a:bodyPr>
          <a:lstStyle/>
          <a:p>
            <a:pPr algn="ctr"/>
            <a:r>
              <a:rPr lang="de-DE" sz="1400" dirty="0">
                <a:solidFill>
                  <a:schemeClr val="tx1"/>
                </a:solidFill>
                <a:latin typeface="Symbol" pitchFamily="18" charset="2"/>
              </a:rPr>
              <a:t>q</a:t>
            </a:r>
            <a:r>
              <a:rPr lang="de-DE" sz="1400" baseline="-25000" dirty="0">
                <a:solidFill>
                  <a:schemeClr val="tx1"/>
                </a:solidFill>
                <a:latin typeface="Symbol" pitchFamily="18" charset="2"/>
              </a:rPr>
              <a:t>g</a:t>
            </a:r>
            <a:r>
              <a:rPr lang="de-DE" sz="1400" dirty="0">
                <a:solidFill>
                  <a:schemeClr val="tx1"/>
                </a:solidFill>
              </a:rPr>
              <a:t>[deg]</a:t>
            </a:r>
          </a:p>
        </p:txBody>
      </p:sp>
      <p:sp>
        <p:nvSpPr>
          <p:cNvPr id="21" name="Textfeld 24"/>
          <p:cNvSpPr txBox="1">
            <a:spLocks noChangeArrowheads="1"/>
          </p:cNvSpPr>
          <p:nvPr/>
        </p:nvSpPr>
        <p:spPr bwMode="auto">
          <a:xfrm>
            <a:off x="6978650" y="4684713"/>
            <a:ext cx="1730334" cy="307975"/>
          </a:xfrm>
          <a:prstGeom prst="rect">
            <a:avLst/>
          </a:prstGeom>
          <a:noFill/>
          <a:ln w="9525">
            <a:noFill/>
            <a:miter lim="800000"/>
            <a:headEnd/>
            <a:tailEnd/>
          </a:ln>
        </p:spPr>
        <p:txBody>
          <a:bodyPr wrap="square">
            <a:spAutoFit/>
          </a:bodyPr>
          <a:lstStyle/>
          <a:p>
            <a:pPr algn="ctr"/>
            <a:r>
              <a:rPr lang="de-DE" sz="1400" dirty="0">
                <a:solidFill>
                  <a:schemeClr val="tx1"/>
                </a:solidFill>
                <a:latin typeface="Symbol" pitchFamily="18" charset="2"/>
              </a:rPr>
              <a:t>q</a:t>
            </a:r>
            <a:r>
              <a:rPr lang="de-DE" sz="1400" baseline="-25000" dirty="0">
                <a:solidFill>
                  <a:schemeClr val="tx1"/>
                </a:solidFill>
                <a:latin typeface="Symbol" pitchFamily="18" charset="2"/>
              </a:rPr>
              <a:t>g</a:t>
            </a:r>
            <a:r>
              <a:rPr lang="de-DE" sz="1400" dirty="0">
                <a:solidFill>
                  <a:schemeClr val="tx1"/>
                </a:solidFill>
              </a:rPr>
              <a:t>[deg]</a:t>
            </a:r>
          </a:p>
        </p:txBody>
      </p:sp>
      <p:sp>
        <p:nvSpPr>
          <p:cNvPr id="22" name="Textfeld 26"/>
          <p:cNvSpPr txBox="1">
            <a:spLocks noChangeArrowheads="1"/>
          </p:cNvSpPr>
          <p:nvPr/>
        </p:nvSpPr>
        <p:spPr bwMode="auto">
          <a:xfrm>
            <a:off x="6742113" y="1866900"/>
            <a:ext cx="312157" cy="215444"/>
          </a:xfrm>
          <a:prstGeom prst="rect">
            <a:avLst/>
          </a:prstGeom>
          <a:noFill/>
          <a:ln w="9525">
            <a:noFill/>
            <a:miter lim="800000"/>
            <a:headEnd/>
            <a:tailEnd/>
          </a:ln>
        </p:spPr>
        <p:txBody>
          <a:bodyPr wrap="square">
            <a:spAutoFit/>
          </a:bodyPr>
          <a:lstStyle/>
          <a:p>
            <a:r>
              <a:rPr lang="de-DE" sz="800" dirty="0">
                <a:solidFill>
                  <a:schemeClr val="tx1"/>
                </a:solidFill>
              </a:rPr>
              <a:t>0.0</a:t>
            </a:r>
          </a:p>
        </p:txBody>
      </p:sp>
      <p:sp>
        <p:nvSpPr>
          <p:cNvPr id="23" name="Textfeld 27"/>
          <p:cNvSpPr txBox="1">
            <a:spLocks noChangeArrowheads="1"/>
          </p:cNvSpPr>
          <p:nvPr/>
        </p:nvSpPr>
        <p:spPr bwMode="auto">
          <a:xfrm>
            <a:off x="6742113" y="615950"/>
            <a:ext cx="312157" cy="215444"/>
          </a:xfrm>
          <a:prstGeom prst="rect">
            <a:avLst/>
          </a:prstGeom>
          <a:noFill/>
          <a:ln w="9525">
            <a:noFill/>
            <a:miter lim="800000"/>
            <a:headEnd/>
            <a:tailEnd/>
          </a:ln>
        </p:spPr>
        <p:txBody>
          <a:bodyPr wrap="square">
            <a:spAutoFit/>
          </a:bodyPr>
          <a:lstStyle/>
          <a:p>
            <a:r>
              <a:rPr lang="de-DE" sz="800" dirty="0">
                <a:solidFill>
                  <a:schemeClr val="tx1"/>
                </a:solidFill>
              </a:rPr>
              <a:t>2.0</a:t>
            </a:r>
          </a:p>
        </p:txBody>
      </p:sp>
      <p:sp>
        <p:nvSpPr>
          <p:cNvPr id="24" name="Textfeld 28"/>
          <p:cNvSpPr txBox="1">
            <a:spLocks noChangeArrowheads="1"/>
          </p:cNvSpPr>
          <p:nvPr/>
        </p:nvSpPr>
        <p:spPr bwMode="auto">
          <a:xfrm>
            <a:off x="6738938" y="1239838"/>
            <a:ext cx="312157" cy="215444"/>
          </a:xfrm>
          <a:prstGeom prst="rect">
            <a:avLst/>
          </a:prstGeom>
          <a:noFill/>
          <a:ln w="9525">
            <a:noFill/>
            <a:miter lim="800000"/>
            <a:headEnd/>
            <a:tailEnd/>
          </a:ln>
        </p:spPr>
        <p:txBody>
          <a:bodyPr wrap="square">
            <a:spAutoFit/>
          </a:bodyPr>
          <a:lstStyle/>
          <a:p>
            <a:r>
              <a:rPr lang="de-DE" sz="800" dirty="0">
                <a:solidFill>
                  <a:schemeClr val="tx1"/>
                </a:solidFill>
              </a:rPr>
              <a:t>1.0</a:t>
            </a:r>
          </a:p>
        </p:txBody>
      </p:sp>
      <p:sp>
        <p:nvSpPr>
          <p:cNvPr id="25" name="Textfeld 29"/>
          <p:cNvSpPr txBox="1">
            <a:spLocks noChangeArrowheads="1"/>
          </p:cNvSpPr>
          <p:nvPr/>
        </p:nvSpPr>
        <p:spPr bwMode="auto">
          <a:xfrm>
            <a:off x="6740525" y="4538663"/>
            <a:ext cx="312158" cy="215444"/>
          </a:xfrm>
          <a:prstGeom prst="rect">
            <a:avLst/>
          </a:prstGeom>
          <a:noFill/>
          <a:ln w="9525">
            <a:noFill/>
            <a:miter lim="800000"/>
            <a:headEnd/>
            <a:tailEnd/>
          </a:ln>
        </p:spPr>
        <p:txBody>
          <a:bodyPr wrap="square">
            <a:spAutoFit/>
          </a:bodyPr>
          <a:lstStyle/>
          <a:p>
            <a:r>
              <a:rPr lang="de-DE" sz="800" dirty="0">
                <a:solidFill>
                  <a:schemeClr val="tx1"/>
                </a:solidFill>
              </a:rPr>
              <a:t>0.0</a:t>
            </a:r>
          </a:p>
        </p:txBody>
      </p:sp>
      <p:sp>
        <p:nvSpPr>
          <p:cNvPr id="26" name="Textfeld 30"/>
          <p:cNvSpPr txBox="1">
            <a:spLocks noChangeArrowheads="1"/>
          </p:cNvSpPr>
          <p:nvPr/>
        </p:nvSpPr>
        <p:spPr bwMode="auto">
          <a:xfrm>
            <a:off x="6740525" y="3289300"/>
            <a:ext cx="312158" cy="215444"/>
          </a:xfrm>
          <a:prstGeom prst="rect">
            <a:avLst/>
          </a:prstGeom>
          <a:noFill/>
          <a:ln w="9525">
            <a:noFill/>
            <a:miter lim="800000"/>
            <a:headEnd/>
            <a:tailEnd/>
          </a:ln>
        </p:spPr>
        <p:txBody>
          <a:bodyPr wrap="square">
            <a:spAutoFit/>
          </a:bodyPr>
          <a:lstStyle/>
          <a:p>
            <a:r>
              <a:rPr lang="de-DE" sz="800" dirty="0">
                <a:solidFill>
                  <a:schemeClr val="tx1"/>
                </a:solidFill>
              </a:rPr>
              <a:t>2.0</a:t>
            </a:r>
          </a:p>
        </p:txBody>
      </p:sp>
      <p:sp>
        <p:nvSpPr>
          <p:cNvPr id="27" name="Textfeld 31"/>
          <p:cNvSpPr txBox="1">
            <a:spLocks noChangeArrowheads="1"/>
          </p:cNvSpPr>
          <p:nvPr/>
        </p:nvSpPr>
        <p:spPr bwMode="auto">
          <a:xfrm>
            <a:off x="6737350" y="3913188"/>
            <a:ext cx="312158" cy="215444"/>
          </a:xfrm>
          <a:prstGeom prst="rect">
            <a:avLst/>
          </a:prstGeom>
          <a:noFill/>
          <a:ln w="9525">
            <a:noFill/>
            <a:miter lim="800000"/>
            <a:headEnd/>
            <a:tailEnd/>
          </a:ln>
        </p:spPr>
        <p:txBody>
          <a:bodyPr wrap="square">
            <a:spAutoFit/>
          </a:bodyPr>
          <a:lstStyle/>
          <a:p>
            <a:r>
              <a:rPr lang="de-DE" sz="800" dirty="0">
                <a:solidFill>
                  <a:schemeClr val="tx1"/>
                </a:solidFill>
              </a:rPr>
              <a:t>1.0</a:t>
            </a:r>
          </a:p>
        </p:txBody>
      </p:sp>
      <p:sp>
        <p:nvSpPr>
          <p:cNvPr id="28" name="Textfeld 32"/>
          <p:cNvSpPr txBox="1">
            <a:spLocks noChangeArrowheads="1"/>
          </p:cNvSpPr>
          <p:nvPr/>
        </p:nvSpPr>
        <p:spPr bwMode="auto">
          <a:xfrm>
            <a:off x="6908800" y="4621213"/>
            <a:ext cx="337510" cy="215444"/>
          </a:xfrm>
          <a:prstGeom prst="rect">
            <a:avLst/>
          </a:prstGeom>
          <a:noFill/>
          <a:ln w="9525">
            <a:noFill/>
            <a:miter lim="800000"/>
            <a:headEnd/>
            <a:tailEnd/>
          </a:ln>
        </p:spPr>
        <p:txBody>
          <a:bodyPr wrap="square">
            <a:spAutoFit/>
          </a:bodyPr>
          <a:lstStyle/>
          <a:p>
            <a:r>
              <a:rPr lang="de-DE" sz="800" dirty="0">
                <a:solidFill>
                  <a:schemeClr val="tx1"/>
                </a:solidFill>
              </a:rPr>
              <a:t>100</a:t>
            </a:r>
          </a:p>
        </p:txBody>
      </p:sp>
      <p:sp>
        <p:nvSpPr>
          <p:cNvPr id="29" name="Textfeld 33"/>
          <p:cNvSpPr txBox="1">
            <a:spLocks noChangeArrowheads="1"/>
          </p:cNvSpPr>
          <p:nvPr/>
        </p:nvSpPr>
        <p:spPr bwMode="auto">
          <a:xfrm>
            <a:off x="7286625" y="4621213"/>
            <a:ext cx="337510" cy="215444"/>
          </a:xfrm>
          <a:prstGeom prst="rect">
            <a:avLst/>
          </a:prstGeom>
          <a:noFill/>
          <a:ln w="9525">
            <a:noFill/>
            <a:miter lim="800000"/>
            <a:headEnd/>
            <a:tailEnd/>
          </a:ln>
        </p:spPr>
        <p:txBody>
          <a:bodyPr wrap="square">
            <a:spAutoFit/>
          </a:bodyPr>
          <a:lstStyle/>
          <a:p>
            <a:r>
              <a:rPr lang="de-DE" sz="800" dirty="0">
                <a:solidFill>
                  <a:schemeClr val="tx1"/>
                </a:solidFill>
              </a:rPr>
              <a:t>140</a:t>
            </a:r>
          </a:p>
        </p:txBody>
      </p:sp>
      <p:sp>
        <p:nvSpPr>
          <p:cNvPr id="30" name="Textfeld 34"/>
          <p:cNvSpPr txBox="1">
            <a:spLocks noChangeArrowheads="1"/>
          </p:cNvSpPr>
          <p:nvPr/>
        </p:nvSpPr>
        <p:spPr bwMode="auto">
          <a:xfrm>
            <a:off x="7688263" y="4621213"/>
            <a:ext cx="337509" cy="215444"/>
          </a:xfrm>
          <a:prstGeom prst="rect">
            <a:avLst/>
          </a:prstGeom>
          <a:noFill/>
          <a:ln w="9525">
            <a:noFill/>
            <a:miter lim="800000"/>
            <a:headEnd/>
            <a:tailEnd/>
          </a:ln>
        </p:spPr>
        <p:txBody>
          <a:bodyPr wrap="square">
            <a:spAutoFit/>
          </a:bodyPr>
          <a:lstStyle/>
          <a:p>
            <a:r>
              <a:rPr lang="de-DE" sz="800" dirty="0">
                <a:solidFill>
                  <a:schemeClr val="tx1"/>
                </a:solidFill>
              </a:rPr>
              <a:t>180</a:t>
            </a:r>
          </a:p>
        </p:txBody>
      </p:sp>
      <p:sp>
        <p:nvSpPr>
          <p:cNvPr id="31" name="Textfeld 35"/>
          <p:cNvSpPr txBox="1">
            <a:spLocks noChangeArrowheads="1"/>
          </p:cNvSpPr>
          <p:nvPr/>
        </p:nvSpPr>
        <p:spPr bwMode="auto">
          <a:xfrm>
            <a:off x="8072438" y="4621213"/>
            <a:ext cx="337509" cy="215444"/>
          </a:xfrm>
          <a:prstGeom prst="rect">
            <a:avLst/>
          </a:prstGeom>
          <a:noFill/>
          <a:ln w="9525">
            <a:noFill/>
            <a:miter lim="800000"/>
            <a:headEnd/>
            <a:tailEnd/>
          </a:ln>
        </p:spPr>
        <p:txBody>
          <a:bodyPr wrap="square">
            <a:spAutoFit/>
          </a:bodyPr>
          <a:lstStyle/>
          <a:p>
            <a:r>
              <a:rPr lang="de-DE" sz="800" dirty="0">
                <a:solidFill>
                  <a:schemeClr val="tx1"/>
                </a:solidFill>
              </a:rPr>
              <a:t>220</a:t>
            </a:r>
          </a:p>
        </p:txBody>
      </p:sp>
      <p:sp>
        <p:nvSpPr>
          <p:cNvPr id="32" name="Textfeld 36"/>
          <p:cNvSpPr txBox="1">
            <a:spLocks noChangeArrowheads="1"/>
          </p:cNvSpPr>
          <p:nvPr/>
        </p:nvSpPr>
        <p:spPr bwMode="auto">
          <a:xfrm>
            <a:off x="8456613" y="4619625"/>
            <a:ext cx="337509" cy="215444"/>
          </a:xfrm>
          <a:prstGeom prst="rect">
            <a:avLst/>
          </a:prstGeom>
          <a:noFill/>
          <a:ln w="9525">
            <a:noFill/>
            <a:miter lim="800000"/>
            <a:headEnd/>
            <a:tailEnd/>
          </a:ln>
        </p:spPr>
        <p:txBody>
          <a:bodyPr wrap="square">
            <a:spAutoFit/>
          </a:bodyPr>
          <a:lstStyle/>
          <a:p>
            <a:r>
              <a:rPr lang="de-DE" sz="800" dirty="0">
                <a:solidFill>
                  <a:schemeClr val="tx1"/>
                </a:solidFill>
              </a:rPr>
              <a:t>260</a:t>
            </a:r>
          </a:p>
        </p:txBody>
      </p:sp>
      <p:sp>
        <p:nvSpPr>
          <p:cNvPr id="33" name="Textfeld 43"/>
          <p:cNvSpPr txBox="1">
            <a:spLocks noChangeArrowheads="1"/>
          </p:cNvSpPr>
          <p:nvPr/>
        </p:nvSpPr>
        <p:spPr bwMode="auto">
          <a:xfrm>
            <a:off x="6907213" y="1938338"/>
            <a:ext cx="337509" cy="215444"/>
          </a:xfrm>
          <a:prstGeom prst="rect">
            <a:avLst/>
          </a:prstGeom>
          <a:noFill/>
          <a:ln w="9525">
            <a:noFill/>
            <a:miter lim="800000"/>
            <a:headEnd/>
            <a:tailEnd/>
          </a:ln>
        </p:spPr>
        <p:txBody>
          <a:bodyPr wrap="square">
            <a:spAutoFit/>
          </a:bodyPr>
          <a:lstStyle/>
          <a:p>
            <a:r>
              <a:rPr lang="de-DE" sz="800" dirty="0">
                <a:solidFill>
                  <a:schemeClr val="tx1"/>
                </a:solidFill>
              </a:rPr>
              <a:t>100</a:t>
            </a:r>
          </a:p>
        </p:txBody>
      </p:sp>
      <p:sp>
        <p:nvSpPr>
          <p:cNvPr id="34" name="Textfeld 44"/>
          <p:cNvSpPr txBox="1">
            <a:spLocks noChangeArrowheads="1"/>
          </p:cNvSpPr>
          <p:nvPr/>
        </p:nvSpPr>
        <p:spPr bwMode="auto">
          <a:xfrm>
            <a:off x="7283450" y="1938338"/>
            <a:ext cx="337510" cy="215444"/>
          </a:xfrm>
          <a:prstGeom prst="rect">
            <a:avLst/>
          </a:prstGeom>
          <a:noFill/>
          <a:ln w="9525">
            <a:noFill/>
            <a:miter lim="800000"/>
            <a:headEnd/>
            <a:tailEnd/>
          </a:ln>
        </p:spPr>
        <p:txBody>
          <a:bodyPr wrap="square">
            <a:spAutoFit/>
          </a:bodyPr>
          <a:lstStyle/>
          <a:p>
            <a:r>
              <a:rPr lang="de-DE" sz="800" dirty="0">
                <a:solidFill>
                  <a:schemeClr val="tx1"/>
                </a:solidFill>
              </a:rPr>
              <a:t>140</a:t>
            </a:r>
          </a:p>
        </p:txBody>
      </p:sp>
      <p:sp>
        <p:nvSpPr>
          <p:cNvPr id="35" name="Textfeld 45"/>
          <p:cNvSpPr txBox="1">
            <a:spLocks noChangeArrowheads="1"/>
          </p:cNvSpPr>
          <p:nvPr/>
        </p:nvSpPr>
        <p:spPr bwMode="auto">
          <a:xfrm>
            <a:off x="7685088" y="1939925"/>
            <a:ext cx="337509" cy="215444"/>
          </a:xfrm>
          <a:prstGeom prst="rect">
            <a:avLst/>
          </a:prstGeom>
          <a:noFill/>
          <a:ln w="9525">
            <a:noFill/>
            <a:miter lim="800000"/>
            <a:headEnd/>
            <a:tailEnd/>
          </a:ln>
        </p:spPr>
        <p:txBody>
          <a:bodyPr wrap="square">
            <a:spAutoFit/>
          </a:bodyPr>
          <a:lstStyle/>
          <a:p>
            <a:r>
              <a:rPr lang="de-DE" sz="800" dirty="0">
                <a:solidFill>
                  <a:schemeClr val="tx1"/>
                </a:solidFill>
              </a:rPr>
              <a:t>180</a:t>
            </a:r>
          </a:p>
        </p:txBody>
      </p:sp>
      <p:sp>
        <p:nvSpPr>
          <p:cNvPr id="36" name="Textfeld 46"/>
          <p:cNvSpPr txBox="1">
            <a:spLocks noChangeArrowheads="1"/>
          </p:cNvSpPr>
          <p:nvPr/>
        </p:nvSpPr>
        <p:spPr bwMode="auto">
          <a:xfrm>
            <a:off x="8069263" y="1938338"/>
            <a:ext cx="337509" cy="215444"/>
          </a:xfrm>
          <a:prstGeom prst="rect">
            <a:avLst/>
          </a:prstGeom>
          <a:noFill/>
          <a:ln w="9525">
            <a:noFill/>
            <a:miter lim="800000"/>
            <a:headEnd/>
            <a:tailEnd/>
          </a:ln>
        </p:spPr>
        <p:txBody>
          <a:bodyPr wrap="square">
            <a:spAutoFit/>
          </a:bodyPr>
          <a:lstStyle/>
          <a:p>
            <a:r>
              <a:rPr lang="de-DE" sz="800" dirty="0">
                <a:solidFill>
                  <a:schemeClr val="tx1"/>
                </a:solidFill>
              </a:rPr>
              <a:t>220</a:t>
            </a:r>
          </a:p>
        </p:txBody>
      </p:sp>
      <p:sp>
        <p:nvSpPr>
          <p:cNvPr id="37" name="Textfeld 47"/>
          <p:cNvSpPr txBox="1">
            <a:spLocks noChangeArrowheads="1"/>
          </p:cNvSpPr>
          <p:nvPr/>
        </p:nvSpPr>
        <p:spPr bwMode="auto">
          <a:xfrm>
            <a:off x="8453438" y="1938338"/>
            <a:ext cx="337509" cy="215444"/>
          </a:xfrm>
          <a:prstGeom prst="rect">
            <a:avLst/>
          </a:prstGeom>
          <a:noFill/>
          <a:ln w="9525">
            <a:noFill/>
            <a:miter lim="800000"/>
            <a:headEnd/>
            <a:tailEnd/>
          </a:ln>
        </p:spPr>
        <p:txBody>
          <a:bodyPr wrap="square">
            <a:spAutoFit/>
          </a:bodyPr>
          <a:lstStyle/>
          <a:p>
            <a:r>
              <a:rPr lang="de-DE" sz="800" dirty="0">
                <a:solidFill>
                  <a:schemeClr val="tx1"/>
                </a:solidFill>
              </a:rPr>
              <a:t>260</a:t>
            </a:r>
          </a:p>
        </p:txBody>
      </p:sp>
      <p:sp>
        <p:nvSpPr>
          <p:cNvPr id="38" name="Textfeld 48"/>
          <p:cNvSpPr txBox="1">
            <a:spLocks noChangeArrowheads="1"/>
          </p:cNvSpPr>
          <p:nvPr/>
        </p:nvSpPr>
        <p:spPr bwMode="auto">
          <a:xfrm>
            <a:off x="7000875" y="714375"/>
            <a:ext cx="762172" cy="338138"/>
          </a:xfrm>
          <a:prstGeom prst="rect">
            <a:avLst/>
          </a:prstGeom>
          <a:noFill/>
          <a:ln w="9525">
            <a:noFill/>
            <a:miter lim="800000"/>
            <a:headEnd/>
            <a:tailEnd/>
          </a:ln>
        </p:spPr>
        <p:txBody>
          <a:bodyPr wrap="square">
            <a:spAutoFit/>
          </a:bodyPr>
          <a:lstStyle/>
          <a:p>
            <a:r>
              <a:rPr lang="de-DE" sz="1600" dirty="0">
                <a:solidFill>
                  <a:schemeClr val="tx1"/>
                </a:solidFill>
              </a:rPr>
              <a:t>Dipole</a:t>
            </a:r>
          </a:p>
        </p:txBody>
      </p:sp>
      <p:sp>
        <p:nvSpPr>
          <p:cNvPr id="39" name="Textfeld 49"/>
          <p:cNvSpPr txBox="1">
            <a:spLocks noChangeArrowheads="1"/>
          </p:cNvSpPr>
          <p:nvPr/>
        </p:nvSpPr>
        <p:spPr bwMode="auto">
          <a:xfrm>
            <a:off x="7000875" y="3352800"/>
            <a:ext cx="1151971" cy="338554"/>
          </a:xfrm>
          <a:prstGeom prst="rect">
            <a:avLst/>
          </a:prstGeom>
          <a:noFill/>
          <a:ln w="9525">
            <a:noFill/>
            <a:miter lim="800000"/>
            <a:headEnd/>
            <a:tailEnd/>
          </a:ln>
        </p:spPr>
        <p:txBody>
          <a:bodyPr wrap="square">
            <a:spAutoFit/>
          </a:bodyPr>
          <a:lstStyle/>
          <a:p>
            <a:r>
              <a:rPr lang="de-DE" sz="1600" dirty="0">
                <a:solidFill>
                  <a:schemeClr val="tx1"/>
                </a:solidFill>
              </a:rPr>
              <a:t>Quadrupole</a:t>
            </a:r>
          </a:p>
        </p:txBody>
      </p:sp>
      <p:sp>
        <p:nvSpPr>
          <p:cNvPr id="40" name="Rechteck 50"/>
          <p:cNvSpPr/>
          <p:nvPr/>
        </p:nvSpPr>
        <p:spPr>
          <a:xfrm>
            <a:off x="8034338" y="714375"/>
            <a:ext cx="46089" cy="1277938"/>
          </a:xfrm>
          <a:prstGeom prst="rect">
            <a:avLst/>
          </a:prstGeom>
          <a:solidFill>
            <a:schemeClr val="accent2">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solidFill>
                <a:schemeClr val="tx1"/>
              </a:solidFill>
            </a:endParaRPr>
          </a:p>
        </p:txBody>
      </p:sp>
      <p:sp>
        <p:nvSpPr>
          <p:cNvPr id="41" name="Rechteck 51"/>
          <p:cNvSpPr/>
          <p:nvPr/>
        </p:nvSpPr>
        <p:spPr>
          <a:xfrm>
            <a:off x="8631238" y="3389313"/>
            <a:ext cx="46089" cy="1277937"/>
          </a:xfrm>
          <a:prstGeom prst="rect">
            <a:avLst/>
          </a:prstGeom>
          <a:solidFill>
            <a:schemeClr val="accent2">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solidFill>
                <a:schemeClr val="tx1"/>
              </a:solidFill>
            </a:endParaRPr>
          </a:p>
        </p:txBody>
      </p:sp>
      <p:sp>
        <p:nvSpPr>
          <p:cNvPr id="42" name="Text Box 15"/>
          <p:cNvSpPr txBox="1">
            <a:spLocks noChangeArrowheads="1"/>
          </p:cNvSpPr>
          <p:nvPr/>
        </p:nvSpPr>
        <p:spPr bwMode="auto">
          <a:xfrm>
            <a:off x="284088" y="6030913"/>
            <a:ext cx="3246402" cy="276999"/>
          </a:xfrm>
          <a:prstGeom prst="rect">
            <a:avLst/>
          </a:prstGeom>
          <a:noFill/>
          <a:ln w="9525">
            <a:noFill/>
            <a:miter lim="800000"/>
            <a:headEnd/>
            <a:tailEnd/>
          </a:ln>
        </p:spPr>
        <p:txBody>
          <a:bodyPr wrap="none">
            <a:spAutoFit/>
          </a:bodyPr>
          <a:lstStyle/>
          <a:p>
            <a:r>
              <a:rPr lang="en-US" sz="1200" b="1" dirty="0">
                <a:solidFill>
                  <a:srgbClr val="FF0000"/>
                </a:solidFill>
              </a:rPr>
              <a:t>J. Endres et al., </a:t>
            </a:r>
            <a:r>
              <a:rPr lang="en-US" sz="1200" b="1" dirty="0" smtClean="0">
                <a:solidFill>
                  <a:srgbClr val="FF0000"/>
                </a:solidFill>
              </a:rPr>
              <a:t>Phys</a:t>
            </a:r>
            <a:r>
              <a:rPr lang="en-US" sz="1200" b="1" dirty="0">
                <a:solidFill>
                  <a:srgbClr val="FF0000"/>
                </a:solidFill>
              </a:rPr>
              <a:t>. Rev. </a:t>
            </a:r>
            <a:r>
              <a:rPr lang="en-US" sz="1200" b="1" dirty="0" smtClean="0">
                <a:solidFill>
                  <a:srgbClr val="FF0000"/>
                </a:solidFill>
              </a:rPr>
              <a:t>C 80 (2009) 034302 </a:t>
            </a:r>
            <a:endParaRPr lang="de-DE" sz="1200" b="1" dirty="0">
              <a:solidFill>
                <a:srgbClr val="FF0000"/>
              </a:solidFill>
            </a:endParaRPr>
          </a:p>
        </p:txBody>
      </p:sp>
      <p:sp>
        <p:nvSpPr>
          <p:cNvPr id="43" name="Text Box 15"/>
          <p:cNvSpPr txBox="1">
            <a:spLocks noChangeArrowheads="1"/>
          </p:cNvSpPr>
          <p:nvPr/>
        </p:nvSpPr>
        <p:spPr bwMode="auto">
          <a:xfrm>
            <a:off x="2823101" y="3493377"/>
            <a:ext cx="3867524" cy="830997"/>
          </a:xfrm>
          <a:prstGeom prst="rect">
            <a:avLst/>
          </a:prstGeom>
          <a:noFill/>
          <a:ln w="9525">
            <a:noFill/>
            <a:miter lim="800000"/>
            <a:headEnd/>
            <a:tailEnd/>
          </a:ln>
        </p:spPr>
        <p:txBody>
          <a:bodyPr wrap="square">
            <a:spAutoFit/>
          </a:bodyPr>
          <a:lstStyle/>
          <a:p>
            <a:pPr algn="ctr"/>
            <a:r>
              <a:rPr lang="en-US" b="1" baseline="30000" dirty="0" smtClean="0">
                <a:solidFill>
                  <a:srgbClr val="000AFE"/>
                </a:solidFill>
              </a:rPr>
              <a:t>138</a:t>
            </a:r>
            <a:r>
              <a:rPr lang="en-US" b="1" dirty="0" smtClean="0">
                <a:solidFill>
                  <a:srgbClr val="000AFE"/>
                </a:solidFill>
              </a:rPr>
              <a:t>Ba(</a:t>
            </a:r>
            <a:r>
              <a:rPr lang="en-US" b="1" dirty="0" smtClean="0">
                <a:solidFill>
                  <a:srgbClr val="000AFE"/>
                </a:solidFill>
                <a:latin typeface="Symbol" panose="05050102010706020507" pitchFamily="18" charset="2"/>
              </a:rPr>
              <a:t>a</a:t>
            </a:r>
            <a:r>
              <a:rPr lang="en-US" b="1" dirty="0" smtClean="0">
                <a:solidFill>
                  <a:srgbClr val="000AFE"/>
                </a:solidFill>
              </a:rPr>
              <a:t>,</a:t>
            </a:r>
            <a:r>
              <a:rPr lang="en-US" b="1" dirty="0" smtClean="0">
                <a:solidFill>
                  <a:srgbClr val="000AFE"/>
                </a:solidFill>
                <a:latin typeface="Symbol" panose="05050102010706020507" pitchFamily="18" charset="2"/>
              </a:rPr>
              <a:t>a</a:t>
            </a:r>
            <a:r>
              <a:rPr lang="en-US" b="1" dirty="0" smtClean="0">
                <a:solidFill>
                  <a:srgbClr val="000AFE"/>
                </a:solidFill>
              </a:rPr>
              <a:t>′</a:t>
            </a:r>
            <a:r>
              <a:rPr lang="en-US" b="1" dirty="0" smtClean="0">
                <a:solidFill>
                  <a:srgbClr val="000AFE"/>
                </a:solidFill>
                <a:latin typeface="Symbol" panose="05050102010706020507" pitchFamily="18" charset="2"/>
              </a:rPr>
              <a:t>g</a:t>
            </a:r>
            <a:r>
              <a:rPr lang="en-US" b="1" dirty="0" smtClean="0">
                <a:solidFill>
                  <a:srgbClr val="000AFE"/>
                </a:solidFill>
              </a:rPr>
              <a:t>)</a:t>
            </a:r>
          </a:p>
          <a:p>
            <a:pPr algn="ctr"/>
            <a:r>
              <a:rPr lang="en-US" b="1" dirty="0" smtClean="0">
                <a:solidFill>
                  <a:srgbClr val="FF0000"/>
                </a:solidFill>
              </a:rPr>
              <a:t>* </a:t>
            </a:r>
            <a:r>
              <a:rPr lang="en-US" b="1" baseline="30000" dirty="0" smtClean="0">
                <a:solidFill>
                  <a:srgbClr val="FF0000"/>
                </a:solidFill>
              </a:rPr>
              <a:t>12</a:t>
            </a:r>
            <a:r>
              <a:rPr lang="en-US" b="1" dirty="0" smtClean="0">
                <a:solidFill>
                  <a:srgbClr val="FF0000"/>
                </a:solidFill>
              </a:rPr>
              <a:t>C &amp; </a:t>
            </a:r>
            <a:r>
              <a:rPr lang="en-US" b="1" baseline="30000" dirty="0" smtClean="0">
                <a:solidFill>
                  <a:srgbClr val="FF0000"/>
                </a:solidFill>
              </a:rPr>
              <a:t>16</a:t>
            </a:r>
            <a:r>
              <a:rPr lang="en-US" b="1" dirty="0" smtClean="0">
                <a:solidFill>
                  <a:srgbClr val="FF0000"/>
                </a:solidFill>
              </a:rPr>
              <a:t>O contaminants</a:t>
            </a:r>
          </a:p>
        </p:txBody>
      </p:sp>
    </p:spTree>
    <p:extLst>
      <p:ext uri="{BB962C8B-B14F-4D97-AF65-F5344CB8AC3E}">
        <p14:creationId xmlns:p14="http://schemas.microsoft.com/office/powerpoint/2010/main" val="36800440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3" descr="winkelverteilung.eps"/>
          <p:cNvPicPr>
            <a:picLocks noChangeAspect="1"/>
          </p:cNvPicPr>
          <p:nvPr/>
        </p:nvPicPr>
        <p:blipFill>
          <a:blip r:embed="rId2" cstate="print"/>
          <a:srcRect l="5084"/>
          <a:stretch>
            <a:fillRect/>
          </a:stretch>
        </p:blipFill>
        <p:spPr bwMode="auto">
          <a:xfrm>
            <a:off x="719138" y="268646"/>
            <a:ext cx="8001000" cy="6080125"/>
          </a:xfrm>
          <a:prstGeom prst="rect">
            <a:avLst/>
          </a:prstGeom>
          <a:noFill/>
          <a:ln w="9525">
            <a:noFill/>
            <a:miter lim="800000"/>
            <a:headEnd/>
            <a:tailEnd/>
          </a:ln>
        </p:spPr>
      </p:pic>
      <p:pic>
        <p:nvPicPr>
          <p:cNvPr id="4" name="Grafik 3" descr="winkelverteilung.eps"/>
          <p:cNvPicPr>
            <a:picLocks noChangeAspect="1"/>
          </p:cNvPicPr>
          <p:nvPr/>
        </p:nvPicPr>
        <p:blipFill>
          <a:blip r:embed="rId2" cstate="print"/>
          <a:srcRect t="5875" r="94914" b="53001"/>
          <a:stretch>
            <a:fillRect/>
          </a:stretch>
        </p:blipFill>
        <p:spPr bwMode="auto">
          <a:xfrm>
            <a:off x="354013" y="1885950"/>
            <a:ext cx="428625" cy="2500313"/>
          </a:xfrm>
          <a:prstGeom prst="rect">
            <a:avLst/>
          </a:prstGeom>
          <a:noFill/>
          <a:ln w="9525">
            <a:noFill/>
            <a:miter lim="800000"/>
            <a:headEnd/>
            <a:tailEnd/>
          </a:ln>
        </p:spPr>
      </p:pic>
      <p:sp>
        <p:nvSpPr>
          <p:cNvPr id="5" name="Titel 1"/>
          <p:cNvSpPr txBox="1">
            <a:spLocks/>
          </p:cNvSpPr>
          <p:nvPr/>
        </p:nvSpPr>
        <p:spPr>
          <a:xfrm>
            <a:off x="0" y="0"/>
            <a:ext cx="9144000" cy="549275"/>
          </a:xfrm>
          <a:prstGeom prst="rect">
            <a:avLst/>
          </a:prstGeom>
          <a:solidFill>
            <a:srgbClr val="FFFF00"/>
          </a:solidFill>
        </p:spPr>
        <p:txBody>
          <a:bodyPr/>
          <a:lstStyle/>
          <a:p>
            <a:pPr>
              <a:defRPr/>
            </a:pPr>
            <a:r>
              <a:rPr lang="en-GB" sz="3200" b="1" kern="0" dirty="0">
                <a:solidFill>
                  <a:srgbClr val="04028F"/>
                </a:solidFill>
                <a:ea typeface="+mj-ea"/>
                <a:cs typeface="Times New Roman" panose="02020603050405020304" pitchFamily="18" charset="0"/>
              </a:rPr>
              <a:t>Multipole assignment with </a:t>
            </a:r>
            <a:r>
              <a:rPr lang="en-GB" sz="3200" b="1" kern="0" dirty="0" smtClean="0">
                <a:solidFill>
                  <a:srgbClr val="04028F"/>
                </a:solidFill>
                <a:latin typeface="Symbol" panose="05050102010706020507" pitchFamily="18" charset="2"/>
                <a:ea typeface="+mj-ea"/>
                <a:cs typeface="Times New Roman" panose="02020603050405020304" pitchFamily="18" charset="0"/>
              </a:rPr>
              <a:t>a</a:t>
            </a:r>
            <a:r>
              <a:rPr lang="en-GB" sz="3200" b="1" kern="0" dirty="0">
                <a:solidFill>
                  <a:srgbClr val="04028F"/>
                </a:solidFill>
                <a:ea typeface="+mj-ea"/>
                <a:cs typeface="Times New Roman" panose="02020603050405020304" pitchFamily="18" charset="0"/>
              </a:rPr>
              <a:t>-</a:t>
            </a:r>
            <a:r>
              <a:rPr lang="en-GB" sz="3200" b="1" kern="0" dirty="0" smtClean="0">
                <a:solidFill>
                  <a:srgbClr val="04028F"/>
                </a:solidFill>
                <a:latin typeface="Symbol" panose="05050102010706020507" pitchFamily="18" charset="2"/>
                <a:ea typeface="+mj-ea"/>
                <a:cs typeface="Times New Roman" panose="02020603050405020304" pitchFamily="18" charset="0"/>
              </a:rPr>
              <a:t>g</a:t>
            </a:r>
            <a:r>
              <a:rPr lang="en-GB" sz="3200" b="1" kern="0" dirty="0" smtClean="0">
                <a:solidFill>
                  <a:srgbClr val="04028F"/>
                </a:solidFill>
                <a:ea typeface="+mj-ea"/>
                <a:cs typeface="Times New Roman" panose="02020603050405020304" pitchFamily="18" charset="0"/>
              </a:rPr>
              <a:t> </a:t>
            </a:r>
            <a:r>
              <a:rPr lang="en-GB" sz="3200" b="1" kern="0" dirty="0">
                <a:solidFill>
                  <a:srgbClr val="04028F"/>
                </a:solidFill>
                <a:ea typeface="+mj-ea"/>
                <a:cs typeface="Times New Roman" panose="02020603050405020304" pitchFamily="18" charset="0"/>
              </a:rPr>
              <a:t>angular correlation</a:t>
            </a:r>
          </a:p>
        </p:txBody>
      </p:sp>
      <p:sp>
        <p:nvSpPr>
          <p:cNvPr id="6" name="Text Box 15"/>
          <p:cNvSpPr txBox="1">
            <a:spLocks noChangeArrowheads="1"/>
          </p:cNvSpPr>
          <p:nvPr/>
        </p:nvSpPr>
        <p:spPr bwMode="auto">
          <a:xfrm>
            <a:off x="284088" y="6030913"/>
            <a:ext cx="3246402" cy="276999"/>
          </a:xfrm>
          <a:prstGeom prst="rect">
            <a:avLst/>
          </a:prstGeom>
          <a:noFill/>
          <a:ln w="9525">
            <a:noFill/>
            <a:miter lim="800000"/>
            <a:headEnd/>
            <a:tailEnd/>
          </a:ln>
        </p:spPr>
        <p:txBody>
          <a:bodyPr wrap="none">
            <a:spAutoFit/>
          </a:bodyPr>
          <a:lstStyle/>
          <a:p>
            <a:r>
              <a:rPr lang="en-US" sz="1200" b="1" dirty="0">
                <a:solidFill>
                  <a:schemeClr val="tx1"/>
                </a:solidFill>
              </a:rPr>
              <a:t>J. Endres et al</a:t>
            </a:r>
            <a:r>
              <a:rPr lang="en-US" sz="1200" b="1" dirty="0" smtClean="0">
                <a:solidFill>
                  <a:schemeClr val="tx1"/>
                </a:solidFill>
              </a:rPr>
              <a:t>., Phys</a:t>
            </a:r>
            <a:r>
              <a:rPr lang="en-US" sz="1200" b="1" dirty="0">
                <a:solidFill>
                  <a:schemeClr val="tx1"/>
                </a:solidFill>
              </a:rPr>
              <a:t>. Rev. </a:t>
            </a:r>
            <a:r>
              <a:rPr lang="en-US" sz="1200" b="1" dirty="0" smtClean="0">
                <a:solidFill>
                  <a:schemeClr val="tx1"/>
                </a:solidFill>
              </a:rPr>
              <a:t>C 80 (2009) 034302 </a:t>
            </a:r>
            <a:endParaRPr lang="de-DE" sz="1200" b="1" dirty="0">
              <a:solidFill>
                <a:schemeClr val="tx1"/>
              </a:solidFill>
            </a:endParaRPr>
          </a:p>
        </p:txBody>
      </p:sp>
      <p:sp>
        <p:nvSpPr>
          <p:cNvPr id="7" name="Text Box 15"/>
          <p:cNvSpPr txBox="1">
            <a:spLocks noChangeArrowheads="1"/>
          </p:cNvSpPr>
          <p:nvPr/>
        </p:nvSpPr>
        <p:spPr bwMode="auto">
          <a:xfrm>
            <a:off x="1216241" y="817921"/>
            <a:ext cx="2219417" cy="461665"/>
          </a:xfrm>
          <a:prstGeom prst="rect">
            <a:avLst/>
          </a:prstGeom>
          <a:noFill/>
          <a:ln w="9525">
            <a:noFill/>
            <a:miter lim="800000"/>
            <a:headEnd/>
            <a:tailEnd/>
          </a:ln>
        </p:spPr>
        <p:txBody>
          <a:bodyPr wrap="square">
            <a:spAutoFit/>
          </a:bodyPr>
          <a:lstStyle/>
          <a:p>
            <a:pPr algn="ctr"/>
            <a:r>
              <a:rPr lang="en-US" b="1" baseline="30000" dirty="0" smtClean="0">
                <a:solidFill>
                  <a:srgbClr val="000AFE"/>
                </a:solidFill>
              </a:rPr>
              <a:t>138</a:t>
            </a:r>
            <a:r>
              <a:rPr lang="en-US" b="1" dirty="0" smtClean="0">
                <a:solidFill>
                  <a:srgbClr val="000AFE"/>
                </a:solidFill>
              </a:rPr>
              <a:t>Ba(</a:t>
            </a:r>
            <a:r>
              <a:rPr lang="en-US" b="1" dirty="0" smtClean="0">
                <a:solidFill>
                  <a:srgbClr val="000AFE"/>
                </a:solidFill>
                <a:latin typeface="Symbol" panose="05050102010706020507" pitchFamily="18" charset="2"/>
              </a:rPr>
              <a:t>a</a:t>
            </a:r>
            <a:r>
              <a:rPr lang="en-US" b="1" dirty="0" smtClean="0">
                <a:solidFill>
                  <a:srgbClr val="000AFE"/>
                </a:solidFill>
              </a:rPr>
              <a:t>,</a:t>
            </a:r>
            <a:r>
              <a:rPr lang="en-US" b="1" dirty="0" smtClean="0">
                <a:solidFill>
                  <a:srgbClr val="000AFE"/>
                </a:solidFill>
                <a:latin typeface="Symbol" panose="05050102010706020507" pitchFamily="18" charset="2"/>
              </a:rPr>
              <a:t>a</a:t>
            </a:r>
            <a:r>
              <a:rPr lang="en-US" b="1" dirty="0" smtClean="0">
                <a:solidFill>
                  <a:srgbClr val="000AFE"/>
                </a:solidFill>
              </a:rPr>
              <a:t>′</a:t>
            </a:r>
            <a:r>
              <a:rPr lang="en-US" b="1" dirty="0" smtClean="0">
                <a:solidFill>
                  <a:srgbClr val="000AFE"/>
                </a:solidFill>
                <a:latin typeface="Symbol" panose="05050102010706020507" pitchFamily="18" charset="2"/>
              </a:rPr>
              <a:t>g</a:t>
            </a:r>
            <a:r>
              <a:rPr lang="en-US" b="1" dirty="0" smtClean="0">
                <a:solidFill>
                  <a:srgbClr val="000AFE"/>
                </a:solidFill>
              </a:rPr>
              <a:t>)</a:t>
            </a:r>
          </a:p>
        </p:txBody>
      </p:sp>
    </p:spTree>
    <p:extLst>
      <p:ext uri="{BB962C8B-B14F-4D97-AF65-F5344CB8AC3E}">
        <p14:creationId xmlns:p14="http://schemas.microsoft.com/office/powerpoint/2010/main" val="3225243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bwMode="auto">
          <a:xfrm>
            <a:off x="0" y="0"/>
            <a:ext cx="9144000" cy="557213"/>
          </a:xfrm>
          <a:prstGeom prst="rect">
            <a:avLst/>
          </a:prstGeom>
          <a:solidFill>
            <a:srgbClr val="FFFF00"/>
          </a:solidFill>
          <a:ln>
            <a:miter lim="800000"/>
            <a:headEnd/>
            <a:tailEnd/>
          </a:ln>
        </p:spPr>
        <p:txBody>
          <a:bodyPr vert="horz" wrap="square" lIns="91440" tIns="45720" rIns="91440" bIns="45720" numCol="1" anchor="t" anchorCtr="0" compatLnSpc="1">
            <a:prstTxWarp prst="textNoShape">
              <a:avLst/>
            </a:prstTxWarp>
          </a:bodyPr>
          <a:lstStyle>
            <a:lvl1pPr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mj-lt"/>
                <a:ea typeface="+mj-ea"/>
                <a:cs typeface="+mj-cs"/>
              </a:defRPr>
            </a:lvl1pPr>
            <a:lvl2pPr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Arial" charset="0"/>
              </a:defRPr>
            </a:lvl2pPr>
            <a:lvl3pPr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Arial" charset="0"/>
              </a:defRPr>
            </a:lvl3pPr>
            <a:lvl4pPr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Arial" charset="0"/>
              </a:defRPr>
            </a:lvl4pPr>
            <a:lvl5pPr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Arial" charset="0"/>
              </a:defRPr>
            </a:lvl5pPr>
            <a:lvl6pPr marL="2514600" indent="-228600"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Arial" charset="0"/>
              </a:defRPr>
            </a:lvl6pPr>
            <a:lvl7pPr marL="2971800" indent="-228600"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Arial" charset="0"/>
              </a:defRPr>
            </a:lvl7pPr>
            <a:lvl8pPr marL="3429000" indent="-228600"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Arial" charset="0"/>
              </a:defRPr>
            </a:lvl8pPr>
            <a:lvl9pPr marL="3886200" indent="-228600"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Arial" charset="0"/>
              </a:defRPr>
            </a:lvl9pPr>
          </a:lstStyle>
          <a:p>
            <a:pPr algn="ctr"/>
            <a:r>
              <a:rPr lang="en-GB" kern="0" dirty="0" smtClean="0">
                <a:latin typeface="Times New Roman" pitchFamily="18" charset="0"/>
                <a:cs typeface="Times New Roman" pitchFamily="18" charset="0"/>
              </a:rPr>
              <a:t>Comparison of </a:t>
            </a:r>
            <a:r>
              <a:rPr lang="en-GB" kern="0" dirty="0" smtClean="0"/>
              <a:t>(</a:t>
            </a:r>
            <a:r>
              <a:rPr lang="en-GB" kern="0" dirty="0" smtClean="0">
                <a:latin typeface="Symbol" pitchFamily="18" charset="2"/>
                <a:sym typeface="Mathematica1"/>
              </a:rPr>
              <a:t>a,a</a:t>
            </a:r>
            <a:r>
              <a:rPr lang="en-GB" kern="0" dirty="0" smtClean="0">
                <a:sym typeface="Symbol" pitchFamily="18" charset="2"/>
              </a:rPr>
              <a:t></a:t>
            </a:r>
            <a:r>
              <a:rPr lang="en-GB" kern="0" dirty="0" smtClean="0">
                <a:latin typeface="Symbol" pitchFamily="18" charset="2"/>
                <a:sym typeface="Mathematica1"/>
              </a:rPr>
              <a:t>g</a:t>
            </a:r>
            <a:r>
              <a:rPr lang="en-GB" kern="0" dirty="0" smtClean="0"/>
              <a:t>) </a:t>
            </a:r>
            <a:r>
              <a:rPr lang="en-GB" kern="0" dirty="0" smtClean="0">
                <a:latin typeface="Times New Roman" pitchFamily="18" charset="0"/>
                <a:cs typeface="Times New Roman" pitchFamily="18" charset="0"/>
              </a:rPr>
              <a:t>with</a:t>
            </a:r>
            <a:r>
              <a:rPr lang="en-GB" kern="0" dirty="0" smtClean="0"/>
              <a:t> (</a:t>
            </a:r>
            <a:r>
              <a:rPr lang="en-GB" kern="0" dirty="0" smtClean="0">
                <a:latin typeface="Symbol" pitchFamily="18" charset="2"/>
                <a:sym typeface="Mathematica1"/>
              </a:rPr>
              <a:t>g,g</a:t>
            </a:r>
            <a:r>
              <a:rPr lang="en-GB" kern="0" dirty="0" smtClean="0">
                <a:sym typeface="Symbol" pitchFamily="18" charset="2"/>
              </a:rPr>
              <a:t></a:t>
            </a:r>
            <a:r>
              <a:rPr lang="en-GB" kern="0" dirty="0" smtClean="0"/>
              <a:t>) </a:t>
            </a:r>
            <a:r>
              <a:rPr lang="en-GB" kern="0" dirty="0" smtClean="0">
                <a:latin typeface="Times New Roman" pitchFamily="18" charset="0"/>
                <a:cs typeface="Times New Roman" pitchFamily="18" charset="0"/>
                <a:sym typeface="Mathematica1"/>
              </a:rPr>
              <a:t>on </a:t>
            </a:r>
            <a:r>
              <a:rPr lang="en-GB" kern="0" baseline="30000" dirty="0" smtClean="0">
                <a:latin typeface="Times New Roman" pitchFamily="18" charset="0"/>
                <a:cs typeface="Times New Roman" pitchFamily="18" charset="0"/>
                <a:sym typeface="Mathematica1"/>
              </a:rPr>
              <a:t>138</a:t>
            </a:r>
            <a:r>
              <a:rPr lang="en-GB" kern="0" dirty="0" smtClean="0">
                <a:latin typeface="Times New Roman" pitchFamily="18" charset="0"/>
                <a:cs typeface="Times New Roman" pitchFamily="18" charset="0"/>
                <a:sym typeface="Mathematica1"/>
              </a:rPr>
              <a:t>Ba</a:t>
            </a:r>
            <a:endParaRPr lang="en-GB" kern="0" dirty="0" smtClean="0">
              <a:latin typeface="Times New Roman" pitchFamily="18" charset="0"/>
              <a:cs typeface="Times New Roman" pitchFamily="18" charset="0"/>
            </a:endParaRPr>
          </a:p>
        </p:txBody>
      </p:sp>
      <p:pic>
        <p:nvPicPr>
          <p:cNvPr id="4" name="Grafik 4" descr="138ba_limit.eps"/>
          <p:cNvPicPr>
            <a:picLocks noChangeAspect="1"/>
          </p:cNvPicPr>
          <p:nvPr/>
        </p:nvPicPr>
        <p:blipFill>
          <a:blip r:embed="rId2" cstate="print"/>
          <a:srcRect/>
          <a:stretch>
            <a:fillRect/>
          </a:stretch>
        </p:blipFill>
        <p:spPr bwMode="auto">
          <a:xfrm>
            <a:off x="0" y="428291"/>
            <a:ext cx="9144000" cy="5864225"/>
          </a:xfrm>
          <a:prstGeom prst="rect">
            <a:avLst/>
          </a:prstGeom>
          <a:noFill/>
          <a:ln w="9525">
            <a:noFill/>
            <a:miter lim="800000"/>
            <a:headEnd/>
            <a:tailEnd/>
          </a:ln>
        </p:spPr>
      </p:pic>
      <p:sp>
        <p:nvSpPr>
          <p:cNvPr id="5" name="Text Box 15"/>
          <p:cNvSpPr txBox="1">
            <a:spLocks noChangeArrowheads="1"/>
          </p:cNvSpPr>
          <p:nvPr/>
        </p:nvSpPr>
        <p:spPr bwMode="auto">
          <a:xfrm>
            <a:off x="275214" y="5995401"/>
            <a:ext cx="3246402" cy="276999"/>
          </a:xfrm>
          <a:prstGeom prst="rect">
            <a:avLst/>
          </a:prstGeom>
          <a:noFill/>
          <a:ln w="9525">
            <a:noFill/>
            <a:miter lim="800000"/>
            <a:headEnd/>
            <a:tailEnd/>
          </a:ln>
        </p:spPr>
        <p:txBody>
          <a:bodyPr wrap="none">
            <a:spAutoFit/>
          </a:bodyPr>
          <a:lstStyle/>
          <a:p>
            <a:r>
              <a:rPr lang="en-US" sz="1200" b="1" dirty="0">
                <a:solidFill>
                  <a:srgbClr val="FF0000"/>
                </a:solidFill>
              </a:rPr>
              <a:t>J. Endres et al., </a:t>
            </a:r>
            <a:r>
              <a:rPr lang="en-US" sz="1200" b="1" dirty="0" smtClean="0">
                <a:solidFill>
                  <a:srgbClr val="FF0000"/>
                </a:solidFill>
              </a:rPr>
              <a:t>Phys</a:t>
            </a:r>
            <a:r>
              <a:rPr lang="en-US" sz="1200" b="1" dirty="0">
                <a:solidFill>
                  <a:srgbClr val="FF0000"/>
                </a:solidFill>
              </a:rPr>
              <a:t>. Rev. </a:t>
            </a:r>
            <a:r>
              <a:rPr lang="en-US" sz="1200" b="1" dirty="0" smtClean="0">
                <a:solidFill>
                  <a:srgbClr val="FF0000"/>
                </a:solidFill>
              </a:rPr>
              <a:t>C 80 (2009) 034302 </a:t>
            </a:r>
            <a:endParaRPr lang="de-DE" sz="1200" b="1" dirty="0">
              <a:solidFill>
                <a:srgbClr val="FF0000"/>
              </a:solidFill>
            </a:endParaRPr>
          </a:p>
        </p:txBody>
      </p:sp>
    </p:spTree>
    <p:extLst>
      <p:ext uri="{BB962C8B-B14F-4D97-AF65-F5344CB8AC3E}">
        <p14:creationId xmlns:p14="http://schemas.microsoft.com/office/powerpoint/2010/main" val="159350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0"/>
            <a:ext cx="9144000" cy="900113"/>
          </a:xfrm>
          <a:prstGeom prst="rect">
            <a:avLst/>
          </a:prstGeom>
        </p:spPr>
        <p:txBody>
          <a:bodyPr/>
          <a:lstStyle/>
          <a:p>
            <a:pPr algn="ctr">
              <a:defRPr/>
            </a:pPr>
            <a:r>
              <a:rPr lang="en-US" sz="3200" b="1" kern="0" dirty="0">
                <a:solidFill>
                  <a:schemeClr val="tx1"/>
                </a:solidFill>
                <a:ea typeface="+mj-ea"/>
                <a:cs typeface="Times New Roman" pitchFamily="18" charset="0"/>
              </a:rPr>
              <a:t>The collective response of the nucleus</a:t>
            </a:r>
          </a:p>
          <a:p>
            <a:pPr algn="ctr">
              <a:defRPr/>
            </a:pPr>
            <a:r>
              <a:rPr lang="en-US" sz="3200" b="1" kern="0" dirty="0">
                <a:solidFill>
                  <a:schemeClr val="tx1"/>
                </a:solidFill>
                <a:ea typeface="+mj-ea"/>
                <a:cs typeface="Times New Roman" pitchFamily="18" charset="0"/>
              </a:rPr>
              <a:t>Giant Resonances</a:t>
            </a:r>
          </a:p>
        </p:txBody>
      </p:sp>
      <p:sp>
        <p:nvSpPr>
          <p:cNvPr id="11267" name="Text Box 3"/>
          <p:cNvSpPr txBox="1">
            <a:spLocks noChangeArrowheads="1"/>
          </p:cNvSpPr>
          <p:nvPr/>
        </p:nvSpPr>
        <p:spPr bwMode="auto">
          <a:xfrm>
            <a:off x="4067175" y="1519238"/>
            <a:ext cx="1194558" cy="400110"/>
          </a:xfrm>
          <a:prstGeom prst="rect">
            <a:avLst/>
          </a:prstGeom>
          <a:noFill/>
          <a:ln w="9525">
            <a:noFill/>
            <a:miter lim="800000"/>
            <a:headEnd/>
            <a:tailEnd/>
          </a:ln>
        </p:spPr>
        <p:txBody>
          <a:bodyPr wrap="none">
            <a:spAutoFit/>
          </a:bodyPr>
          <a:lstStyle/>
          <a:p>
            <a:r>
              <a:rPr lang="pl-PL" sz="2000" b="1" dirty="0">
                <a:solidFill>
                  <a:srgbClr val="FF0000"/>
                </a:solidFill>
              </a:rPr>
              <a:t>Isovector</a:t>
            </a:r>
            <a:endParaRPr lang="en-US" sz="2000" b="1" dirty="0">
              <a:solidFill>
                <a:srgbClr val="FF0000"/>
              </a:solidFill>
            </a:endParaRPr>
          </a:p>
        </p:txBody>
      </p:sp>
      <p:sp>
        <p:nvSpPr>
          <p:cNvPr id="4" name="Text Box 4"/>
          <p:cNvSpPr txBox="1">
            <a:spLocks noChangeArrowheads="1"/>
          </p:cNvSpPr>
          <p:nvPr/>
        </p:nvSpPr>
        <p:spPr bwMode="auto">
          <a:xfrm>
            <a:off x="1897063" y="1519238"/>
            <a:ext cx="1162050" cy="396875"/>
          </a:xfrm>
          <a:prstGeom prst="rect">
            <a:avLst/>
          </a:prstGeom>
          <a:noFill/>
          <a:ln w="9525">
            <a:noFill/>
            <a:miter lim="800000"/>
            <a:headEnd/>
            <a:tailEnd/>
          </a:ln>
        </p:spPr>
        <p:txBody>
          <a:bodyPr>
            <a:spAutoFit/>
          </a:bodyPr>
          <a:lstStyle/>
          <a:p>
            <a:pPr>
              <a:spcBef>
                <a:spcPct val="50000"/>
              </a:spcBef>
            </a:pPr>
            <a:r>
              <a:rPr lang="pl-PL" sz="2000" b="1" dirty="0">
                <a:solidFill>
                  <a:schemeClr val="tx1"/>
                </a:solidFill>
              </a:rPr>
              <a:t>Isoscalar</a:t>
            </a:r>
            <a:endParaRPr lang="en-US" sz="2000" b="1" dirty="0">
              <a:solidFill>
                <a:schemeClr val="tx1"/>
              </a:solidFill>
            </a:endParaRPr>
          </a:p>
        </p:txBody>
      </p:sp>
      <p:sp>
        <p:nvSpPr>
          <p:cNvPr id="5" name="Text Box 5"/>
          <p:cNvSpPr txBox="1">
            <a:spLocks noChangeArrowheads="1"/>
          </p:cNvSpPr>
          <p:nvPr/>
        </p:nvSpPr>
        <p:spPr bwMode="auto">
          <a:xfrm>
            <a:off x="107950" y="2295525"/>
            <a:ext cx="1331913" cy="701675"/>
          </a:xfrm>
          <a:prstGeom prst="rect">
            <a:avLst/>
          </a:prstGeom>
          <a:noFill/>
          <a:ln w="9525">
            <a:noFill/>
            <a:miter lim="800000"/>
            <a:headEnd/>
            <a:tailEnd/>
          </a:ln>
        </p:spPr>
        <p:txBody>
          <a:bodyPr>
            <a:spAutoFit/>
          </a:bodyPr>
          <a:lstStyle/>
          <a:p>
            <a:r>
              <a:rPr lang="pl-PL" sz="2000" b="1" dirty="0">
                <a:solidFill>
                  <a:schemeClr val="tx1"/>
                </a:solidFill>
              </a:rPr>
              <a:t>Monopole</a:t>
            </a:r>
          </a:p>
          <a:p>
            <a:r>
              <a:rPr lang="pl-PL" sz="2000" b="1" dirty="0">
                <a:solidFill>
                  <a:schemeClr val="tx1"/>
                </a:solidFill>
              </a:rPr>
              <a:t>  (GMR)</a:t>
            </a:r>
            <a:endParaRPr lang="en-US" sz="2000" b="1" dirty="0">
              <a:solidFill>
                <a:schemeClr val="tx1"/>
              </a:solidFill>
            </a:endParaRPr>
          </a:p>
        </p:txBody>
      </p:sp>
      <p:sp>
        <p:nvSpPr>
          <p:cNvPr id="11270" name="Text Box 6"/>
          <p:cNvSpPr txBox="1">
            <a:spLocks noChangeArrowheads="1"/>
          </p:cNvSpPr>
          <p:nvPr/>
        </p:nvSpPr>
        <p:spPr bwMode="auto">
          <a:xfrm>
            <a:off x="196850" y="3735388"/>
            <a:ext cx="1062038" cy="701675"/>
          </a:xfrm>
          <a:prstGeom prst="rect">
            <a:avLst/>
          </a:prstGeom>
          <a:noFill/>
          <a:ln w="9525">
            <a:noFill/>
            <a:miter lim="800000"/>
            <a:headEnd/>
            <a:tailEnd/>
          </a:ln>
        </p:spPr>
        <p:txBody>
          <a:bodyPr>
            <a:spAutoFit/>
          </a:bodyPr>
          <a:lstStyle/>
          <a:p>
            <a:r>
              <a:rPr lang="pl-PL" sz="2000" b="1" dirty="0">
                <a:solidFill>
                  <a:srgbClr val="FF0000"/>
                </a:solidFill>
              </a:rPr>
              <a:t>Dipole</a:t>
            </a:r>
          </a:p>
          <a:p>
            <a:r>
              <a:rPr lang="pl-PL" sz="2000" b="1" dirty="0">
                <a:solidFill>
                  <a:srgbClr val="FF0000"/>
                </a:solidFill>
              </a:rPr>
              <a:t>(GDR)</a:t>
            </a:r>
            <a:endParaRPr lang="en-US" sz="2000" b="1" dirty="0">
              <a:solidFill>
                <a:srgbClr val="FF0000"/>
              </a:solidFill>
            </a:endParaRPr>
          </a:p>
        </p:txBody>
      </p:sp>
      <p:sp>
        <p:nvSpPr>
          <p:cNvPr id="7" name="Text Box 7"/>
          <p:cNvSpPr txBox="1">
            <a:spLocks noChangeArrowheads="1"/>
          </p:cNvSpPr>
          <p:nvPr/>
        </p:nvSpPr>
        <p:spPr bwMode="auto">
          <a:xfrm>
            <a:off x="34925" y="5319713"/>
            <a:ext cx="1522413" cy="701675"/>
          </a:xfrm>
          <a:prstGeom prst="rect">
            <a:avLst/>
          </a:prstGeom>
          <a:noFill/>
          <a:ln w="9525">
            <a:noFill/>
            <a:miter lim="800000"/>
            <a:headEnd/>
            <a:tailEnd/>
          </a:ln>
        </p:spPr>
        <p:txBody>
          <a:bodyPr>
            <a:spAutoFit/>
          </a:bodyPr>
          <a:lstStyle/>
          <a:p>
            <a:r>
              <a:rPr lang="pl-PL" sz="2000" b="1" dirty="0">
                <a:solidFill>
                  <a:schemeClr val="tx1"/>
                </a:solidFill>
              </a:rPr>
              <a:t>Quadrupole</a:t>
            </a:r>
          </a:p>
          <a:p>
            <a:r>
              <a:rPr lang="pl-PL" sz="2000" b="1" dirty="0">
                <a:solidFill>
                  <a:schemeClr val="tx1"/>
                </a:solidFill>
              </a:rPr>
              <a:t>  (GQR)</a:t>
            </a:r>
            <a:endParaRPr lang="en-US" sz="2000" b="1" dirty="0">
              <a:solidFill>
                <a:schemeClr val="tx1"/>
              </a:solidFill>
            </a:endParaRPr>
          </a:p>
        </p:txBody>
      </p:sp>
      <p:pic>
        <p:nvPicPr>
          <p:cNvPr id="8" name="Picture 8" descr="isGMR_attila_animation_04s_delay"/>
          <p:cNvPicPr>
            <a:picLocks noChangeAspect="1" noChangeArrowheads="1" noCrop="1"/>
          </p:cNvPicPr>
          <p:nvPr/>
        </p:nvPicPr>
        <p:blipFill>
          <a:blip r:embed="rId3" cstate="print"/>
          <a:srcRect/>
          <a:stretch>
            <a:fillRect/>
          </a:stretch>
        </p:blipFill>
        <p:spPr bwMode="auto">
          <a:xfrm>
            <a:off x="1619250" y="2141538"/>
            <a:ext cx="1714500" cy="1143000"/>
          </a:xfrm>
          <a:prstGeom prst="rect">
            <a:avLst/>
          </a:prstGeom>
          <a:noFill/>
          <a:ln w="9525">
            <a:noFill/>
            <a:miter lim="800000"/>
            <a:headEnd/>
            <a:tailEnd/>
          </a:ln>
        </p:spPr>
      </p:pic>
      <p:pic>
        <p:nvPicPr>
          <p:cNvPr id="9" name="Picture 9" descr="ivGMR_attila_animation_04s_delay"/>
          <p:cNvPicPr>
            <a:picLocks noChangeAspect="1" noChangeArrowheads="1" noCrop="1"/>
          </p:cNvPicPr>
          <p:nvPr/>
        </p:nvPicPr>
        <p:blipFill>
          <a:blip r:embed="rId4" cstate="print"/>
          <a:srcRect/>
          <a:stretch>
            <a:fillRect/>
          </a:stretch>
        </p:blipFill>
        <p:spPr bwMode="auto">
          <a:xfrm>
            <a:off x="3779838" y="2141538"/>
            <a:ext cx="1714500" cy="1143000"/>
          </a:xfrm>
          <a:prstGeom prst="rect">
            <a:avLst/>
          </a:prstGeom>
          <a:noFill/>
          <a:ln w="9525">
            <a:noFill/>
            <a:miter lim="800000"/>
            <a:headEnd/>
            <a:tailEnd/>
          </a:ln>
        </p:spPr>
      </p:pic>
      <p:pic>
        <p:nvPicPr>
          <p:cNvPr id="10" name="Picture 10" descr="isGQR_attila_animation_04s_delay"/>
          <p:cNvPicPr>
            <a:picLocks noChangeAspect="1" noChangeArrowheads="1" noCrop="1"/>
          </p:cNvPicPr>
          <p:nvPr/>
        </p:nvPicPr>
        <p:blipFill>
          <a:blip r:embed="rId5" cstate="print"/>
          <a:srcRect/>
          <a:stretch>
            <a:fillRect/>
          </a:stretch>
        </p:blipFill>
        <p:spPr bwMode="auto">
          <a:xfrm>
            <a:off x="1619250" y="5165725"/>
            <a:ext cx="1714500" cy="1143000"/>
          </a:xfrm>
          <a:prstGeom prst="rect">
            <a:avLst/>
          </a:prstGeom>
          <a:noFill/>
          <a:ln w="9525">
            <a:noFill/>
            <a:miter lim="800000"/>
            <a:headEnd/>
            <a:tailEnd/>
          </a:ln>
        </p:spPr>
      </p:pic>
      <p:pic>
        <p:nvPicPr>
          <p:cNvPr id="11" name="Picture 11" descr="ivGQR_attila_animation_04s_delay"/>
          <p:cNvPicPr>
            <a:picLocks noChangeAspect="1" noChangeArrowheads="1" noCrop="1"/>
          </p:cNvPicPr>
          <p:nvPr/>
        </p:nvPicPr>
        <p:blipFill>
          <a:blip r:embed="rId6" cstate="print"/>
          <a:srcRect/>
          <a:stretch>
            <a:fillRect/>
          </a:stretch>
        </p:blipFill>
        <p:spPr bwMode="auto">
          <a:xfrm>
            <a:off x="3779838" y="5157788"/>
            <a:ext cx="1714500" cy="1143000"/>
          </a:xfrm>
          <a:prstGeom prst="rect">
            <a:avLst/>
          </a:prstGeom>
          <a:noFill/>
          <a:ln w="9525">
            <a:noFill/>
            <a:miter lim="800000"/>
            <a:headEnd/>
            <a:tailEnd/>
          </a:ln>
        </p:spPr>
      </p:pic>
      <p:pic>
        <p:nvPicPr>
          <p:cNvPr id="11276" name="Picture 12" descr="ivGDR_attila_animation_04s_delay"/>
          <p:cNvPicPr>
            <a:picLocks noChangeAspect="1" noChangeArrowheads="1" noCrop="1"/>
          </p:cNvPicPr>
          <p:nvPr/>
        </p:nvPicPr>
        <p:blipFill>
          <a:blip r:embed="rId7" cstate="print"/>
          <a:srcRect/>
          <a:stretch>
            <a:fillRect/>
          </a:stretch>
        </p:blipFill>
        <p:spPr bwMode="auto">
          <a:xfrm>
            <a:off x="3794125" y="3644900"/>
            <a:ext cx="1714500" cy="1143000"/>
          </a:xfrm>
          <a:prstGeom prst="rect">
            <a:avLst/>
          </a:prstGeom>
          <a:noFill/>
          <a:ln w="9525">
            <a:noFill/>
            <a:miter lim="800000"/>
            <a:headEnd/>
            <a:tailEnd/>
          </a:ln>
        </p:spPr>
      </p:pic>
      <p:grpSp>
        <p:nvGrpSpPr>
          <p:cNvPr id="11277" name="Group 13"/>
          <p:cNvGrpSpPr>
            <a:grpSpLocks/>
          </p:cNvGrpSpPr>
          <p:nvPr/>
        </p:nvGrpSpPr>
        <p:grpSpPr bwMode="auto">
          <a:xfrm>
            <a:off x="6134100" y="1816100"/>
            <a:ext cx="3009900" cy="4608513"/>
            <a:chOff x="266" y="735"/>
            <a:chExt cx="2009" cy="3050"/>
          </a:xfrm>
        </p:grpSpPr>
        <p:sp>
          <p:nvSpPr>
            <p:cNvPr id="11286" name="Text Box 14"/>
            <p:cNvSpPr txBox="1">
              <a:spLocks noChangeArrowheads="1"/>
            </p:cNvSpPr>
            <p:nvPr/>
          </p:nvSpPr>
          <p:spPr bwMode="auto">
            <a:xfrm rot="16200000">
              <a:off x="-724" y="2327"/>
              <a:ext cx="2155" cy="175"/>
            </a:xfrm>
            <a:prstGeom prst="rect">
              <a:avLst/>
            </a:prstGeom>
            <a:solidFill>
              <a:schemeClr val="bg1"/>
            </a:solidFill>
            <a:ln w="9525">
              <a:noFill/>
              <a:miter lim="800000"/>
              <a:headEnd/>
              <a:tailEnd/>
            </a:ln>
          </p:spPr>
          <p:txBody>
            <a:bodyPr wrap="square">
              <a:spAutoFit/>
            </a:bodyPr>
            <a:lstStyle/>
            <a:p>
              <a:pPr>
                <a:spcBef>
                  <a:spcPct val="50000"/>
                </a:spcBef>
              </a:pPr>
              <a:r>
                <a:rPr lang="de-DE" sz="1100" b="1" dirty="0">
                  <a:solidFill>
                    <a:schemeClr val="tx1"/>
                  </a:solidFill>
                </a:rPr>
                <a:t>Berman and </a:t>
              </a:r>
              <a:r>
                <a:rPr lang="de-DE" sz="1100" b="1" dirty="0" smtClean="0">
                  <a:solidFill>
                    <a:schemeClr val="tx1"/>
                  </a:solidFill>
                </a:rPr>
                <a:t>Fultz</a:t>
              </a:r>
              <a:r>
                <a:rPr lang="de-DE" sz="1100" b="1" dirty="0">
                  <a:solidFill>
                    <a:schemeClr val="tx1"/>
                  </a:solidFill>
                </a:rPr>
                <a:t>, Rev. Mod. Phys. 47 (1975) 47</a:t>
              </a:r>
            </a:p>
          </p:txBody>
        </p:sp>
        <p:pic>
          <p:nvPicPr>
            <p:cNvPr id="11287" name="Picture 15" descr="photoneutr_xsec_65Cu_120Sn_208Pb_bw_300dpi"/>
            <p:cNvPicPr>
              <a:picLocks noChangeAspect="1" noChangeArrowheads="1"/>
            </p:cNvPicPr>
            <p:nvPr/>
          </p:nvPicPr>
          <p:blipFill>
            <a:blip r:embed="rId8" cstate="print"/>
            <a:srcRect/>
            <a:stretch>
              <a:fillRect/>
            </a:stretch>
          </p:blipFill>
          <p:spPr bwMode="auto">
            <a:xfrm>
              <a:off x="498" y="735"/>
              <a:ext cx="1777" cy="3050"/>
            </a:xfrm>
            <a:prstGeom prst="rect">
              <a:avLst/>
            </a:prstGeom>
            <a:solidFill>
              <a:schemeClr val="bg1"/>
            </a:solidFill>
            <a:ln w="9525">
              <a:noFill/>
              <a:miter lim="800000"/>
              <a:headEnd/>
              <a:tailEnd/>
            </a:ln>
          </p:spPr>
        </p:pic>
        <p:sp>
          <p:nvSpPr>
            <p:cNvPr id="11288" name="Text Box 16"/>
            <p:cNvSpPr txBox="1">
              <a:spLocks noChangeArrowheads="1"/>
            </p:cNvSpPr>
            <p:nvPr/>
          </p:nvSpPr>
          <p:spPr bwMode="auto">
            <a:xfrm>
              <a:off x="1560" y="2920"/>
              <a:ext cx="437" cy="224"/>
            </a:xfrm>
            <a:prstGeom prst="rect">
              <a:avLst/>
            </a:prstGeom>
            <a:solidFill>
              <a:schemeClr val="bg1"/>
            </a:solidFill>
            <a:ln w="9525" algn="ctr">
              <a:noFill/>
              <a:miter lim="800000"/>
              <a:headEnd/>
              <a:tailEnd/>
            </a:ln>
          </p:spPr>
          <p:txBody>
            <a:bodyPr wrap="none">
              <a:spAutoFit/>
            </a:bodyPr>
            <a:lstStyle/>
            <a:p>
              <a:pPr algn="ctr"/>
              <a:r>
                <a:rPr lang="pl-PL" sz="1800" b="1" baseline="30000" dirty="0">
                  <a:solidFill>
                    <a:schemeClr val="tx1"/>
                  </a:solidFill>
                </a:rPr>
                <a:t>208</a:t>
              </a:r>
              <a:r>
                <a:rPr lang="pl-PL" sz="1600" b="1" dirty="0">
                  <a:solidFill>
                    <a:schemeClr val="tx1"/>
                  </a:solidFill>
                </a:rPr>
                <a:t>Pb</a:t>
              </a:r>
              <a:endParaRPr lang="en-US" sz="1600" b="1" dirty="0">
                <a:solidFill>
                  <a:schemeClr val="tx1"/>
                </a:solidFill>
              </a:endParaRPr>
            </a:p>
          </p:txBody>
        </p:sp>
        <p:sp>
          <p:nvSpPr>
            <p:cNvPr id="11289" name="Text Box 17"/>
            <p:cNvSpPr txBox="1">
              <a:spLocks noChangeArrowheads="1"/>
            </p:cNvSpPr>
            <p:nvPr/>
          </p:nvSpPr>
          <p:spPr bwMode="auto">
            <a:xfrm>
              <a:off x="1560" y="1955"/>
              <a:ext cx="429" cy="224"/>
            </a:xfrm>
            <a:prstGeom prst="rect">
              <a:avLst/>
            </a:prstGeom>
            <a:solidFill>
              <a:schemeClr val="bg1"/>
            </a:solidFill>
            <a:ln w="9525" algn="ctr">
              <a:noFill/>
              <a:miter lim="800000"/>
              <a:headEnd/>
              <a:tailEnd/>
            </a:ln>
          </p:spPr>
          <p:txBody>
            <a:bodyPr wrap="none">
              <a:spAutoFit/>
            </a:bodyPr>
            <a:lstStyle/>
            <a:p>
              <a:pPr algn="ctr"/>
              <a:r>
                <a:rPr lang="pl-PL" sz="1800" b="1" baseline="30000" dirty="0">
                  <a:solidFill>
                    <a:schemeClr val="tx1"/>
                  </a:solidFill>
                </a:rPr>
                <a:t>120</a:t>
              </a:r>
              <a:r>
                <a:rPr lang="pl-PL" sz="1600" b="1" dirty="0">
                  <a:solidFill>
                    <a:schemeClr val="tx1"/>
                  </a:solidFill>
                </a:rPr>
                <a:t>Sn</a:t>
              </a:r>
              <a:endParaRPr lang="en-US" sz="1600" b="1" dirty="0">
                <a:solidFill>
                  <a:schemeClr val="tx1"/>
                </a:solidFill>
              </a:endParaRPr>
            </a:p>
          </p:txBody>
        </p:sp>
        <p:sp>
          <p:nvSpPr>
            <p:cNvPr id="11290" name="Text Box 18"/>
            <p:cNvSpPr txBox="1">
              <a:spLocks noChangeArrowheads="1"/>
            </p:cNvSpPr>
            <p:nvPr/>
          </p:nvSpPr>
          <p:spPr bwMode="auto">
            <a:xfrm>
              <a:off x="1599" y="954"/>
              <a:ext cx="400" cy="224"/>
            </a:xfrm>
            <a:prstGeom prst="rect">
              <a:avLst/>
            </a:prstGeom>
            <a:solidFill>
              <a:schemeClr val="bg1"/>
            </a:solidFill>
            <a:ln w="9525" algn="ctr">
              <a:noFill/>
              <a:miter lim="800000"/>
              <a:headEnd/>
              <a:tailEnd/>
            </a:ln>
          </p:spPr>
          <p:txBody>
            <a:bodyPr wrap="none">
              <a:spAutoFit/>
            </a:bodyPr>
            <a:lstStyle/>
            <a:p>
              <a:pPr algn="ctr"/>
              <a:r>
                <a:rPr lang="pl-PL" sz="1800" b="1" baseline="30000" dirty="0">
                  <a:solidFill>
                    <a:schemeClr val="tx1"/>
                  </a:solidFill>
                </a:rPr>
                <a:t>65</a:t>
              </a:r>
              <a:r>
                <a:rPr lang="pl-PL" sz="1600" b="1" dirty="0">
                  <a:solidFill>
                    <a:schemeClr val="tx1"/>
                  </a:solidFill>
                </a:rPr>
                <a:t>Cu</a:t>
              </a:r>
              <a:endParaRPr lang="en-US" sz="1600" b="1" dirty="0">
                <a:solidFill>
                  <a:schemeClr val="tx1"/>
                </a:solidFill>
              </a:endParaRPr>
            </a:p>
          </p:txBody>
        </p:sp>
      </p:grpSp>
      <p:sp>
        <p:nvSpPr>
          <p:cNvPr id="11278" name="AutoShape 19"/>
          <p:cNvSpPr>
            <a:spLocks/>
          </p:cNvSpPr>
          <p:nvPr/>
        </p:nvSpPr>
        <p:spPr bwMode="auto">
          <a:xfrm>
            <a:off x="5724525" y="2016125"/>
            <a:ext cx="503238" cy="4319588"/>
          </a:xfrm>
          <a:prstGeom prst="leftBrace">
            <a:avLst>
              <a:gd name="adj1" fmla="val 71530"/>
              <a:gd name="adj2" fmla="val 50000"/>
            </a:avLst>
          </a:prstGeom>
          <a:noFill/>
          <a:ln w="9525">
            <a:solidFill>
              <a:schemeClr val="tx1"/>
            </a:solidFill>
            <a:round/>
            <a:headEnd/>
            <a:tailEnd/>
          </a:ln>
        </p:spPr>
        <p:txBody>
          <a:bodyPr wrap="none" anchor="ctr"/>
          <a:lstStyle/>
          <a:p>
            <a:endParaRPr lang="en-US" dirty="0">
              <a:solidFill>
                <a:schemeClr val="tx1"/>
              </a:solidFill>
            </a:endParaRPr>
          </a:p>
        </p:txBody>
      </p:sp>
      <p:pic>
        <p:nvPicPr>
          <p:cNvPr id="20" name="Picture 20" descr="nucleus_from_attila_animations_but_still"/>
          <p:cNvPicPr>
            <a:picLocks noChangeAspect="1" noChangeArrowheads="1"/>
          </p:cNvPicPr>
          <p:nvPr/>
        </p:nvPicPr>
        <p:blipFill>
          <a:blip r:embed="rId9" cstate="print"/>
          <a:srcRect/>
          <a:stretch>
            <a:fillRect/>
          </a:stretch>
        </p:blipFill>
        <p:spPr bwMode="auto">
          <a:xfrm>
            <a:off x="3794125" y="3654425"/>
            <a:ext cx="1714500" cy="1143000"/>
          </a:xfrm>
          <a:prstGeom prst="rect">
            <a:avLst/>
          </a:prstGeom>
          <a:noFill/>
          <a:ln w="9525">
            <a:noFill/>
            <a:miter lim="800000"/>
            <a:headEnd/>
            <a:tailEnd/>
          </a:ln>
        </p:spPr>
      </p:pic>
      <p:pic>
        <p:nvPicPr>
          <p:cNvPr id="21" name="Picture 21" descr="ivGMR_still_largest_deformation"/>
          <p:cNvPicPr>
            <a:picLocks noChangeAspect="1" noChangeArrowheads="1"/>
          </p:cNvPicPr>
          <p:nvPr/>
        </p:nvPicPr>
        <p:blipFill>
          <a:blip r:embed="rId10" cstate="print"/>
          <a:srcRect/>
          <a:stretch>
            <a:fillRect/>
          </a:stretch>
        </p:blipFill>
        <p:spPr bwMode="auto">
          <a:xfrm>
            <a:off x="3779838" y="2141538"/>
            <a:ext cx="1714500" cy="1143000"/>
          </a:xfrm>
          <a:prstGeom prst="rect">
            <a:avLst/>
          </a:prstGeom>
          <a:noFill/>
          <a:ln w="9525">
            <a:noFill/>
            <a:miter lim="800000"/>
            <a:headEnd/>
            <a:tailEnd/>
          </a:ln>
        </p:spPr>
      </p:pic>
      <p:pic>
        <p:nvPicPr>
          <p:cNvPr id="22" name="Picture 22" descr="isGQR_still_largest_deformation"/>
          <p:cNvPicPr>
            <a:picLocks noChangeAspect="1" noChangeArrowheads="1"/>
          </p:cNvPicPr>
          <p:nvPr/>
        </p:nvPicPr>
        <p:blipFill>
          <a:blip r:embed="rId11" cstate="print"/>
          <a:srcRect/>
          <a:stretch>
            <a:fillRect/>
          </a:stretch>
        </p:blipFill>
        <p:spPr bwMode="auto">
          <a:xfrm>
            <a:off x="1619250" y="5165725"/>
            <a:ext cx="1714500" cy="1143000"/>
          </a:xfrm>
          <a:prstGeom prst="rect">
            <a:avLst/>
          </a:prstGeom>
          <a:noFill/>
          <a:ln w="9525">
            <a:noFill/>
            <a:miter lim="800000"/>
            <a:headEnd/>
            <a:tailEnd/>
          </a:ln>
        </p:spPr>
      </p:pic>
      <p:pic>
        <p:nvPicPr>
          <p:cNvPr id="23" name="Picture 23" descr="ivGQR_still_largest_deformation"/>
          <p:cNvPicPr>
            <a:picLocks noChangeAspect="1" noChangeArrowheads="1"/>
          </p:cNvPicPr>
          <p:nvPr/>
        </p:nvPicPr>
        <p:blipFill>
          <a:blip r:embed="rId12" cstate="print"/>
          <a:srcRect/>
          <a:stretch>
            <a:fillRect/>
          </a:stretch>
        </p:blipFill>
        <p:spPr bwMode="auto">
          <a:xfrm>
            <a:off x="3794125" y="5165725"/>
            <a:ext cx="1714500" cy="1143000"/>
          </a:xfrm>
          <a:prstGeom prst="rect">
            <a:avLst/>
          </a:prstGeom>
          <a:noFill/>
          <a:ln w="9525">
            <a:noFill/>
            <a:miter lim="800000"/>
            <a:headEnd/>
            <a:tailEnd/>
          </a:ln>
        </p:spPr>
      </p:pic>
      <p:pic>
        <p:nvPicPr>
          <p:cNvPr id="24" name="Picture 24" descr="isGMR_still_largest_deformation"/>
          <p:cNvPicPr>
            <a:picLocks noChangeAspect="1" noChangeArrowheads="1"/>
          </p:cNvPicPr>
          <p:nvPr/>
        </p:nvPicPr>
        <p:blipFill>
          <a:blip r:embed="rId13" cstate="print"/>
          <a:srcRect/>
          <a:stretch>
            <a:fillRect/>
          </a:stretch>
        </p:blipFill>
        <p:spPr bwMode="auto">
          <a:xfrm>
            <a:off x="1633538" y="2141538"/>
            <a:ext cx="1714500" cy="1143000"/>
          </a:xfrm>
          <a:prstGeom prst="rect">
            <a:avLst/>
          </a:prstGeom>
          <a:noFill/>
          <a:ln w="9525">
            <a:noFill/>
            <a:miter lim="800000"/>
            <a:headEnd/>
            <a:tailEnd/>
          </a:ln>
        </p:spPr>
      </p:pic>
      <p:sp>
        <p:nvSpPr>
          <p:cNvPr id="11284" name="Text Box 25"/>
          <p:cNvSpPr txBox="1">
            <a:spLocks noChangeArrowheads="1"/>
          </p:cNvSpPr>
          <p:nvPr/>
        </p:nvSpPr>
        <p:spPr bwMode="auto">
          <a:xfrm>
            <a:off x="7019924" y="1112838"/>
            <a:ext cx="1857745" cy="707886"/>
          </a:xfrm>
          <a:prstGeom prst="rect">
            <a:avLst/>
          </a:prstGeom>
          <a:noFill/>
          <a:ln w="9525">
            <a:noFill/>
            <a:miter lim="800000"/>
            <a:headEnd/>
            <a:tailEnd/>
          </a:ln>
        </p:spPr>
        <p:txBody>
          <a:bodyPr wrap="square">
            <a:spAutoFit/>
          </a:bodyPr>
          <a:lstStyle/>
          <a:p>
            <a:pPr>
              <a:spcBef>
                <a:spcPct val="50000"/>
              </a:spcBef>
            </a:pPr>
            <a:r>
              <a:rPr lang="en-US" sz="2000" b="1" dirty="0">
                <a:solidFill>
                  <a:schemeClr val="tx1"/>
                </a:solidFill>
              </a:rPr>
              <a:t>Photo-neutron cross sections</a:t>
            </a:r>
          </a:p>
        </p:txBody>
      </p:sp>
      <p:sp>
        <p:nvSpPr>
          <p:cNvPr id="11285" name="Text Box 26"/>
          <p:cNvSpPr txBox="1">
            <a:spLocks noChangeArrowheads="1"/>
          </p:cNvSpPr>
          <p:nvPr/>
        </p:nvSpPr>
        <p:spPr bwMode="auto">
          <a:xfrm>
            <a:off x="-1" y="976313"/>
            <a:ext cx="3258105" cy="400110"/>
          </a:xfrm>
          <a:prstGeom prst="rect">
            <a:avLst/>
          </a:prstGeom>
          <a:solidFill>
            <a:srgbClr val="FFFF00"/>
          </a:solidFill>
          <a:ln w="9525">
            <a:noFill/>
            <a:miter lim="800000"/>
            <a:headEnd/>
            <a:tailEnd/>
          </a:ln>
        </p:spPr>
        <p:txBody>
          <a:bodyPr wrap="square">
            <a:spAutoFit/>
          </a:bodyPr>
          <a:lstStyle/>
          <a:p>
            <a:pPr>
              <a:spcBef>
                <a:spcPct val="50000"/>
              </a:spcBef>
            </a:pPr>
            <a:r>
              <a:rPr lang="en-US" sz="2000" b="1" dirty="0">
                <a:solidFill>
                  <a:schemeClr val="tx1"/>
                </a:solidFill>
              </a:rPr>
              <a:t>Electric giant resonances</a:t>
            </a:r>
          </a:p>
        </p:txBody>
      </p:sp>
    </p:spTree>
    <p:extLst>
      <p:ext uri="{BB962C8B-B14F-4D97-AF65-F5344CB8AC3E}">
        <p14:creationId xmlns:p14="http://schemas.microsoft.com/office/powerpoint/2010/main" val="30242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3"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strips(upRight)">
                                      <p:cBhvr>
                                        <p:cTn id="18" dur="500"/>
                                        <p:tgtEl>
                                          <p:spTgt spid="23"/>
                                        </p:tgtEl>
                                      </p:cBhvr>
                                    </p:animEffect>
                                  </p:childTnLst>
                                </p:cTn>
                              </p:par>
                              <p:par>
                                <p:cTn id="19" presetID="3" presetClass="entr" presetSubtype="1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linds(horizontal)">
                                      <p:cBhvr>
                                        <p:cTn id="21" dur="500"/>
                                        <p:tgtEl>
                                          <p:spTgt spid="10"/>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linds(horizont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3"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strips(upRight)">
                                      <p:cBhvr>
                                        <p:cTn id="29" dur="500"/>
                                        <p:tgtEl>
                                          <p:spTgt spid="22"/>
                                        </p:tgtEl>
                                      </p:cBhvr>
                                    </p:animEffect>
                                  </p:childTnLst>
                                </p:cTn>
                              </p:par>
                              <p:par>
                                <p:cTn id="30" presetID="3" presetClass="entr" presetSubtype="1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linds(horizontal)">
                                      <p:cBhvr>
                                        <p:cTn id="35" dur="500"/>
                                        <p:tgtEl>
                                          <p:spTgt spid="5"/>
                                        </p:tgtEl>
                                      </p:cBhvr>
                                    </p:animEffect>
                                  </p:childTnLst>
                                </p:cTn>
                              </p:par>
                              <p:par>
                                <p:cTn id="36" presetID="3" presetClass="entr" presetSubtype="1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linds(horizontal)">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3"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strips(upRight)">
                                      <p:cBhvr>
                                        <p:cTn id="43" dur="500"/>
                                        <p:tgtEl>
                                          <p:spTgt spid="21"/>
                                        </p:tgtEl>
                                      </p:cBhvr>
                                    </p:animEffect>
                                  </p:childTnLst>
                                </p:cTn>
                              </p:par>
                              <p:par>
                                <p:cTn id="44" presetID="3" presetClass="entr" presetSubtype="10"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blinds(horizontal)">
                                      <p:cBhvr>
                                        <p:cTn id="4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847208" y="959400"/>
            <a:ext cx="4215862" cy="3630350"/>
          </a:xfrm>
          <a:prstGeom prst="rect">
            <a:avLst/>
          </a:prstGeom>
        </p:spPr>
      </p:pic>
      <p:pic>
        <p:nvPicPr>
          <p:cNvPr id="3" name="Image 2"/>
          <p:cNvPicPr>
            <a:picLocks noChangeAspect="1"/>
          </p:cNvPicPr>
          <p:nvPr/>
        </p:nvPicPr>
        <p:blipFill>
          <a:blip r:embed="rId3"/>
          <a:stretch>
            <a:fillRect/>
          </a:stretch>
        </p:blipFill>
        <p:spPr>
          <a:xfrm>
            <a:off x="37777" y="158749"/>
            <a:ext cx="4773562" cy="4999177"/>
          </a:xfrm>
          <a:prstGeom prst="rect">
            <a:avLst/>
          </a:prstGeom>
        </p:spPr>
      </p:pic>
      <p:sp>
        <p:nvSpPr>
          <p:cNvPr id="5" name="Text Box 15"/>
          <p:cNvSpPr txBox="1">
            <a:spLocks noChangeArrowheads="1"/>
          </p:cNvSpPr>
          <p:nvPr/>
        </p:nvSpPr>
        <p:spPr bwMode="auto">
          <a:xfrm>
            <a:off x="2654088" y="5568288"/>
            <a:ext cx="4812032" cy="338554"/>
          </a:xfrm>
          <a:prstGeom prst="rect">
            <a:avLst/>
          </a:prstGeom>
          <a:noFill/>
          <a:ln w="9525">
            <a:noFill/>
            <a:miter lim="800000"/>
            <a:headEnd/>
            <a:tailEnd/>
          </a:ln>
        </p:spPr>
        <p:txBody>
          <a:bodyPr wrap="square">
            <a:spAutoFit/>
          </a:bodyPr>
          <a:lstStyle/>
          <a:p>
            <a:r>
              <a:rPr lang="en-US" sz="1600" b="1" dirty="0">
                <a:solidFill>
                  <a:srgbClr val="000000"/>
                </a:solidFill>
              </a:rPr>
              <a:t>J. </a:t>
            </a:r>
            <a:r>
              <a:rPr lang="en-US" sz="1600" b="1" dirty="0" smtClean="0">
                <a:solidFill>
                  <a:srgbClr val="000000"/>
                </a:solidFill>
              </a:rPr>
              <a:t>Endres </a:t>
            </a:r>
            <a:r>
              <a:rPr lang="en-US" sz="1600" b="1" i="1" dirty="0">
                <a:solidFill>
                  <a:srgbClr val="000000"/>
                </a:solidFill>
              </a:rPr>
              <a:t>et al</a:t>
            </a:r>
            <a:r>
              <a:rPr lang="en-US" sz="1600" b="1" dirty="0">
                <a:solidFill>
                  <a:srgbClr val="000000"/>
                </a:solidFill>
              </a:rPr>
              <a:t>.,</a:t>
            </a:r>
            <a:r>
              <a:rPr lang="en-US" sz="1600" b="1" dirty="0" smtClean="0">
                <a:solidFill>
                  <a:srgbClr val="000000"/>
                </a:solidFill>
              </a:rPr>
              <a:t> Phys. Rev. C 85 </a:t>
            </a:r>
            <a:r>
              <a:rPr lang="en-US" sz="1600" b="1" dirty="0">
                <a:solidFill>
                  <a:srgbClr val="000000"/>
                </a:solidFill>
              </a:rPr>
              <a:t>(</a:t>
            </a:r>
            <a:r>
              <a:rPr lang="en-US" sz="1600" b="1" dirty="0" smtClean="0">
                <a:solidFill>
                  <a:srgbClr val="000000"/>
                </a:solidFill>
              </a:rPr>
              <a:t>2012) 064331</a:t>
            </a:r>
            <a:endParaRPr lang="de-DE" sz="1600" b="1" dirty="0">
              <a:solidFill>
                <a:srgbClr val="000000"/>
              </a:solidFill>
            </a:endParaRPr>
          </a:p>
        </p:txBody>
      </p:sp>
    </p:spTree>
    <p:extLst>
      <p:ext uri="{BB962C8B-B14F-4D97-AF65-F5344CB8AC3E}">
        <p14:creationId xmlns:p14="http://schemas.microsoft.com/office/powerpoint/2010/main" val="2458919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descr="124Sn_lanza.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3295970"/>
            <a:ext cx="4644008" cy="2997930"/>
          </a:xfrm>
          <a:prstGeom prst="rect">
            <a:avLst/>
          </a:prstGeom>
        </p:spPr>
      </p:pic>
      <p:pic>
        <p:nvPicPr>
          <p:cNvPr id="13" name="Image 12"/>
          <p:cNvPicPr>
            <a:picLocks noChangeAspect="1"/>
          </p:cNvPicPr>
          <p:nvPr/>
        </p:nvPicPr>
        <p:blipFill>
          <a:blip r:embed="rId3"/>
          <a:stretch>
            <a:fillRect/>
          </a:stretch>
        </p:blipFill>
        <p:spPr>
          <a:xfrm>
            <a:off x="4836031" y="3444539"/>
            <a:ext cx="4163953" cy="2590167"/>
          </a:xfrm>
          <a:prstGeom prst="rect">
            <a:avLst/>
          </a:prstGeom>
        </p:spPr>
      </p:pic>
      <p:sp>
        <p:nvSpPr>
          <p:cNvPr id="2" name="Titel 1"/>
          <p:cNvSpPr txBox="1">
            <a:spLocks/>
          </p:cNvSpPr>
          <p:nvPr/>
        </p:nvSpPr>
        <p:spPr>
          <a:xfrm>
            <a:off x="358775" y="342363"/>
            <a:ext cx="7381577" cy="609600"/>
          </a:xfrm>
          <a:prstGeom prst="rect">
            <a:avLst/>
          </a:prstGeom>
        </p:spPr>
        <p:txBody>
          <a:bodyPr/>
          <a:lstStyle>
            <a:lvl1pPr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mj-lt"/>
                <a:ea typeface="+mj-ea"/>
                <a:cs typeface="+mj-cs"/>
              </a:defRPr>
            </a:lvl1pPr>
            <a:lvl2pPr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Arial" charset="0"/>
              </a:defRPr>
            </a:lvl2pPr>
            <a:lvl3pPr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Arial" charset="0"/>
              </a:defRPr>
            </a:lvl3pPr>
            <a:lvl4pPr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Arial" charset="0"/>
              </a:defRPr>
            </a:lvl4pPr>
            <a:lvl5pPr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Arial" charset="0"/>
              </a:defRPr>
            </a:lvl5pPr>
            <a:lvl6pPr marL="2514600" indent="-228600"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Arial" charset="0"/>
              </a:defRPr>
            </a:lvl6pPr>
            <a:lvl7pPr marL="2971800" indent="-228600"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Arial" charset="0"/>
              </a:defRPr>
            </a:lvl7pPr>
            <a:lvl8pPr marL="3429000" indent="-228600"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Arial" charset="0"/>
              </a:defRPr>
            </a:lvl8pPr>
            <a:lvl9pPr marL="3886200" indent="-228600"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Arial" charset="0"/>
              </a:defRPr>
            </a:lvl9pPr>
          </a:lstStyle>
          <a:p>
            <a:r>
              <a:rPr lang="en-GB" sz="2800" kern="0" dirty="0" smtClean="0">
                <a:latin typeface="Times New Roman" panose="02020603050405020304" pitchFamily="18" charset="0"/>
                <a:cs typeface="Times New Roman" panose="02020603050405020304" pitchFamily="18" charset="0"/>
              </a:rPr>
              <a:t>Identification of PDR structure in (</a:t>
            </a:r>
            <a:r>
              <a:rPr lang="en-GB" sz="2800" kern="0" dirty="0" smtClean="0">
                <a:latin typeface="Symbol" panose="05050102010706020507" pitchFamily="18" charset="2"/>
                <a:cs typeface="Times New Roman" panose="02020603050405020304" pitchFamily="18" charset="0"/>
              </a:rPr>
              <a:t>a</a:t>
            </a:r>
            <a:r>
              <a:rPr lang="en-GB" sz="2800" kern="0" dirty="0" smtClean="0">
                <a:latin typeface="Times New Roman" panose="02020603050405020304" pitchFamily="18" charset="0"/>
                <a:cs typeface="Times New Roman" panose="02020603050405020304" pitchFamily="18" charset="0"/>
              </a:rPr>
              <a:t>,</a:t>
            </a:r>
            <a:r>
              <a:rPr lang="en-GB" sz="2800" kern="0" dirty="0" smtClean="0">
                <a:latin typeface="Symbol" panose="05050102010706020507" pitchFamily="18" charset="2"/>
                <a:cs typeface="Times New Roman" panose="02020603050405020304" pitchFamily="18" charset="0"/>
              </a:rPr>
              <a:t>a</a:t>
            </a:r>
            <a:r>
              <a:rPr lang="en-GB" sz="2800" kern="0" dirty="0" smtClean="0">
                <a:latin typeface="Times New Roman" panose="02020603050405020304" pitchFamily="18" charset="0"/>
                <a:cs typeface="Times New Roman" panose="02020603050405020304" pitchFamily="18" charset="0"/>
              </a:rPr>
              <a:t>′</a:t>
            </a:r>
            <a:r>
              <a:rPr lang="en-GB" sz="2800" kern="0" dirty="0" smtClean="0">
                <a:latin typeface="Symbol" panose="05050102010706020507" pitchFamily="18" charset="2"/>
                <a:cs typeface="Times New Roman" panose="02020603050405020304" pitchFamily="18" charset="0"/>
              </a:rPr>
              <a:t>g</a:t>
            </a:r>
            <a:r>
              <a:rPr lang="en-GB" sz="2800" kern="0" dirty="0" smtClean="0">
                <a:latin typeface="Times New Roman" panose="02020603050405020304" pitchFamily="18" charset="0"/>
                <a:cs typeface="Times New Roman" panose="02020603050405020304" pitchFamily="18" charset="0"/>
              </a:rPr>
              <a:t>)</a:t>
            </a:r>
            <a:endParaRPr lang="en-GB" sz="2800" kern="0" dirty="0">
              <a:latin typeface="Times New Roman" panose="02020603050405020304" pitchFamily="18" charset="0"/>
              <a:cs typeface="Times New Roman" panose="02020603050405020304" pitchFamily="18" charset="0"/>
            </a:endParaRPr>
          </a:p>
        </p:txBody>
      </p:sp>
      <p:pic>
        <p:nvPicPr>
          <p:cNvPr id="5" name="Bild 4" descr="8737_densities.pdf"/>
          <p:cNvPicPr>
            <a:picLocks noChangeAspect="1"/>
          </p:cNvPicPr>
          <p:nvPr/>
        </p:nvPicPr>
        <p:blipFill>
          <a:blip r:embed="rId4">
            <a:alphaModFix/>
          </a:blip>
          <a:stretch>
            <a:fillRect/>
          </a:stretch>
        </p:blipFill>
        <p:spPr>
          <a:xfrm>
            <a:off x="2915815" y="2050883"/>
            <a:ext cx="2664297" cy="1180192"/>
          </a:xfrm>
          <a:prstGeom prst="rect">
            <a:avLst/>
          </a:prstGeom>
          <a:solidFill>
            <a:schemeClr val="bg1"/>
          </a:solidFill>
        </p:spPr>
      </p:pic>
      <p:pic>
        <p:nvPicPr>
          <p:cNvPr id="6" name="Bild 5" descr="7133_densities.pdf"/>
          <p:cNvPicPr>
            <a:picLocks noChangeAspect="1"/>
          </p:cNvPicPr>
          <p:nvPr/>
        </p:nvPicPr>
        <p:blipFill>
          <a:blip r:embed="rId5"/>
          <a:stretch>
            <a:fillRect/>
          </a:stretch>
        </p:blipFill>
        <p:spPr>
          <a:xfrm>
            <a:off x="251520" y="2122644"/>
            <a:ext cx="2592288" cy="1148295"/>
          </a:xfrm>
          <a:prstGeom prst="rect">
            <a:avLst/>
          </a:prstGeom>
          <a:noFill/>
        </p:spPr>
      </p:pic>
      <p:cxnSp>
        <p:nvCxnSpPr>
          <p:cNvPr id="7" name="Gerade Verbindung mit Pfeil 6"/>
          <p:cNvCxnSpPr/>
          <p:nvPr/>
        </p:nvCxnSpPr>
        <p:spPr bwMode="auto">
          <a:xfrm>
            <a:off x="1763688" y="2863922"/>
            <a:ext cx="2016224" cy="1656184"/>
          </a:xfrm>
          <a:prstGeom prst="straightConnector1">
            <a:avLst/>
          </a:prstGeom>
          <a:solidFill>
            <a:srgbClr val="00B8FF"/>
          </a:solidFill>
          <a:ln w="34925" cap="flat" cmpd="sng" algn="ctr">
            <a:solidFill>
              <a:schemeClr val="tx1">
                <a:alpha val="65000"/>
              </a:schemeClr>
            </a:solidFill>
            <a:prstDash val="solid"/>
            <a:round/>
            <a:headEnd type="none" w="med" len="med"/>
            <a:tailEnd type="arrow" w="med" len="med"/>
          </a:ln>
          <a:effectLst/>
        </p:spPr>
      </p:cxnSp>
      <p:cxnSp>
        <p:nvCxnSpPr>
          <p:cNvPr id="8" name="Gerade Verbindung mit Pfeil 7"/>
          <p:cNvCxnSpPr/>
          <p:nvPr/>
        </p:nvCxnSpPr>
        <p:spPr bwMode="auto">
          <a:xfrm flipH="1">
            <a:off x="4139952" y="2863922"/>
            <a:ext cx="279648" cy="1668016"/>
          </a:xfrm>
          <a:prstGeom prst="straightConnector1">
            <a:avLst/>
          </a:prstGeom>
          <a:solidFill>
            <a:srgbClr val="00B8FF"/>
          </a:solidFill>
          <a:ln w="34925" cap="flat" cmpd="sng" algn="ctr">
            <a:solidFill>
              <a:schemeClr val="tx1">
                <a:alpha val="65000"/>
              </a:schemeClr>
            </a:solidFill>
            <a:prstDash val="solid"/>
            <a:round/>
            <a:headEnd type="none" w="med" len="med"/>
            <a:tailEnd type="arrow" w="med" len="med"/>
          </a:ln>
          <a:effectLst/>
        </p:spPr>
      </p:cxnSp>
      <p:sp>
        <p:nvSpPr>
          <p:cNvPr id="9" name="Textfeld 10"/>
          <p:cNvSpPr txBox="1"/>
          <p:nvPr/>
        </p:nvSpPr>
        <p:spPr>
          <a:xfrm>
            <a:off x="5311820" y="1791689"/>
            <a:ext cx="3923928" cy="1015663"/>
          </a:xfrm>
          <a:prstGeom prst="rect">
            <a:avLst/>
          </a:prstGeom>
          <a:noFill/>
        </p:spPr>
        <p:txBody>
          <a:bodyPr wrap="square" rtlCol="0">
            <a:spAutoFit/>
          </a:bodyPr>
          <a:lstStyle/>
          <a:p>
            <a:pPr marL="355600" indent="-355600">
              <a:buFont typeface="Lucida Grande"/>
              <a:buChar char="⇒"/>
            </a:pPr>
            <a:r>
              <a:rPr lang="en-GB" sz="2000" b="1" dirty="0" smtClean="0">
                <a:solidFill>
                  <a:srgbClr val="000000"/>
                </a:solidFill>
              </a:rPr>
              <a:t>Different response to complementary probes allows identification of PDR structure</a:t>
            </a:r>
            <a:endParaRPr lang="en-GB" sz="2000" b="1" dirty="0">
              <a:solidFill>
                <a:srgbClr val="000000"/>
              </a:solidFill>
            </a:endParaRPr>
          </a:p>
        </p:txBody>
      </p:sp>
      <p:sp>
        <p:nvSpPr>
          <p:cNvPr id="10" name="Text Box 15"/>
          <p:cNvSpPr txBox="1">
            <a:spLocks noChangeArrowheads="1"/>
          </p:cNvSpPr>
          <p:nvPr/>
        </p:nvSpPr>
        <p:spPr bwMode="auto">
          <a:xfrm>
            <a:off x="5434524" y="841771"/>
            <a:ext cx="4359117" cy="584775"/>
          </a:xfrm>
          <a:prstGeom prst="rect">
            <a:avLst/>
          </a:prstGeom>
          <a:noFill/>
          <a:ln w="9525">
            <a:noFill/>
            <a:miter lim="800000"/>
            <a:headEnd/>
            <a:tailEnd/>
          </a:ln>
        </p:spPr>
        <p:txBody>
          <a:bodyPr wrap="square">
            <a:spAutoFit/>
          </a:bodyPr>
          <a:lstStyle/>
          <a:p>
            <a:r>
              <a:rPr lang="en-GB" sz="1600" b="1" dirty="0" smtClean="0">
                <a:solidFill>
                  <a:srgbClr val="000000"/>
                </a:solidFill>
              </a:rPr>
              <a:t>J. Endres </a:t>
            </a:r>
            <a:r>
              <a:rPr lang="en-GB" sz="1600" b="1" i="1" dirty="0" smtClean="0">
                <a:solidFill>
                  <a:srgbClr val="000000"/>
                </a:solidFill>
              </a:rPr>
              <a:t>et al</a:t>
            </a:r>
            <a:r>
              <a:rPr lang="en-GB" sz="1600" b="1" dirty="0" smtClean="0">
                <a:solidFill>
                  <a:srgbClr val="000000"/>
                </a:solidFill>
              </a:rPr>
              <a:t>., PRL 105 (2010) 212503</a:t>
            </a:r>
          </a:p>
          <a:p>
            <a:r>
              <a:rPr lang="en-GB" sz="1600" b="1" dirty="0" smtClean="0">
                <a:solidFill>
                  <a:srgbClr val="000000"/>
                </a:solidFill>
              </a:rPr>
              <a:t>E. Lanza </a:t>
            </a:r>
            <a:r>
              <a:rPr lang="en-GB" sz="1600" b="1" i="1" dirty="0" smtClean="0">
                <a:solidFill>
                  <a:srgbClr val="000000"/>
                </a:solidFill>
              </a:rPr>
              <a:t>et al</a:t>
            </a:r>
            <a:r>
              <a:rPr lang="en-GB" sz="1600" b="1" dirty="0" smtClean="0">
                <a:solidFill>
                  <a:srgbClr val="000000"/>
                </a:solidFill>
              </a:rPr>
              <a:t>., PRC 89 (2014) 041601(R)</a:t>
            </a:r>
            <a:endParaRPr lang="en-GB" sz="1600" b="1" dirty="0">
              <a:solidFill>
                <a:srgbClr val="000000"/>
              </a:solidFill>
            </a:endParaRPr>
          </a:p>
        </p:txBody>
      </p:sp>
      <p:sp>
        <p:nvSpPr>
          <p:cNvPr id="11" name="Textfeld 12"/>
          <p:cNvSpPr txBox="1"/>
          <p:nvPr/>
        </p:nvSpPr>
        <p:spPr>
          <a:xfrm>
            <a:off x="479371" y="799753"/>
            <a:ext cx="4560173" cy="1323439"/>
          </a:xfrm>
          <a:prstGeom prst="rect">
            <a:avLst/>
          </a:prstGeom>
          <a:noFill/>
        </p:spPr>
        <p:txBody>
          <a:bodyPr wrap="square" rtlCol="0">
            <a:spAutoFit/>
          </a:bodyPr>
          <a:lstStyle/>
          <a:p>
            <a:pPr marL="342900" indent="-342900">
              <a:buFont typeface="Wingdings" panose="05000000000000000000" pitchFamily="2" charset="2"/>
              <a:buChar char="Ø"/>
            </a:pPr>
            <a:r>
              <a:rPr lang="en-GB" sz="2000" b="1" dirty="0" smtClean="0">
                <a:solidFill>
                  <a:srgbClr val="000000"/>
                </a:solidFill>
              </a:rPr>
              <a:t>Good reproduction of experimental results using RQTBA transition densities + semi-classical reaction model</a:t>
            </a:r>
          </a:p>
        </p:txBody>
      </p:sp>
      <p:sp>
        <p:nvSpPr>
          <p:cNvPr id="12" name="Textfeld 14"/>
          <p:cNvSpPr txBox="1"/>
          <p:nvPr/>
        </p:nvSpPr>
        <p:spPr>
          <a:xfrm>
            <a:off x="2038044" y="5287470"/>
            <a:ext cx="724878" cy="400110"/>
          </a:xfrm>
          <a:prstGeom prst="rect">
            <a:avLst/>
          </a:prstGeom>
          <a:noFill/>
        </p:spPr>
        <p:txBody>
          <a:bodyPr wrap="none" rtlCol="0">
            <a:spAutoFit/>
          </a:bodyPr>
          <a:lstStyle/>
          <a:p>
            <a:r>
              <a:rPr lang="en-GB" sz="2000" b="1" baseline="30000" dirty="0" smtClean="0">
                <a:solidFill>
                  <a:srgbClr val="000000"/>
                </a:solidFill>
              </a:rPr>
              <a:t>124</a:t>
            </a:r>
            <a:r>
              <a:rPr lang="en-GB" sz="2000" b="1" dirty="0" smtClean="0">
                <a:solidFill>
                  <a:srgbClr val="000000"/>
                </a:solidFill>
              </a:rPr>
              <a:t>Sn</a:t>
            </a:r>
          </a:p>
        </p:txBody>
      </p:sp>
    </p:spTree>
    <p:extLst>
      <p:ext uri="{BB962C8B-B14F-4D97-AF65-F5344CB8AC3E}">
        <p14:creationId xmlns:p14="http://schemas.microsoft.com/office/powerpoint/2010/main" val="17018155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0" y="0"/>
            <a:ext cx="9144000" cy="549275"/>
          </a:xfrm>
          <a:prstGeom prst="rect">
            <a:avLst/>
          </a:prstGeom>
          <a:solidFill>
            <a:srgbClr val="FFFF00"/>
          </a:solidFill>
        </p:spPr>
        <p:txBody>
          <a:bodyPr/>
          <a:lstStyle/>
          <a:p>
            <a:pPr>
              <a:defRPr/>
            </a:pPr>
            <a:r>
              <a:rPr lang="en-GB" sz="2800" b="1" kern="0" dirty="0">
                <a:solidFill>
                  <a:srgbClr val="010090"/>
                </a:solidFill>
                <a:ea typeface="+mj-ea"/>
                <a:cs typeface="Times New Roman" pitchFamily="18" charset="0"/>
              </a:rPr>
              <a:t>E1 strength distribution in </a:t>
            </a:r>
            <a:r>
              <a:rPr lang="en-GB" sz="2800" b="1" kern="0" baseline="30000" dirty="0">
                <a:solidFill>
                  <a:srgbClr val="010090"/>
                </a:solidFill>
                <a:ea typeface="+mj-ea"/>
                <a:cs typeface="Times New Roman" pitchFamily="18" charset="0"/>
              </a:rPr>
              <a:t>140</a:t>
            </a:r>
            <a:r>
              <a:rPr lang="en-GB" sz="2800" b="1" kern="0" dirty="0">
                <a:solidFill>
                  <a:srgbClr val="010090"/>
                </a:solidFill>
                <a:ea typeface="+mj-ea"/>
                <a:cs typeface="Times New Roman" pitchFamily="18" charset="0"/>
              </a:rPr>
              <a:t>Ce, </a:t>
            </a:r>
            <a:r>
              <a:rPr lang="en-GB" sz="2800" b="1" kern="0" baseline="30000" dirty="0">
                <a:solidFill>
                  <a:srgbClr val="010090"/>
                </a:solidFill>
                <a:ea typeface="+mj-ea"/>
                <a:cs typeface="Times New Roman" pitchFamily="18" charset="0"/>
              </a:rPr>
              <a:t>138</a:t>
            </a:r>
            <a:r>
              <a:rPr lang="en-GB" sz="2800" b="1" kern="0" dirty="0">
                <a:solidFill>
                  <a:srgbClr val="010090"/>
                </a:solidFill>
                <a:ea typeface="+mj-ea"/>
                <a:cs typeface="Times New Roman" pitchFamily="18" charset="0"/>
              </a:rPr>
              <a:t>Ba, </a:t>
            </a:r>
            <a:r>
              <a:rPr lang="en-GB" sz="2800" b="1" kern="0" baseline="30000" dirty="0">
                <a:solidFill>
                  <a:srgbClr val="010090"/>
                </a:solidFill>
                <a:ea typeface="+mj-ea"/>
                <a:cs typeface="Times New Roman" pitchFamily="18" charset="0"/>
              </a:rPr>
              <a:t>124</a:t>
            </a:r>
            <a:r>
              <a:rPr lang="en-GB" sz="2800" b="1" kern="0" dirty="0">
                <a:solidFill>
                  <a:srgbClr val="010090"/>
                </a:solidFill>
                <a:ea typeface="+mj-ea"/>
                <a:cs typeface="Times New Roman" pitchFamily="18" charset="0"/>
              </a:rPr>
              <a:t>Sn, and </a:t>
            </a:r>
            <a:r>
              <a:rPr lang="en-GB" sz="2800" b="1" kern="0" baseline="30000" dirty="0">
                <a:solidFill>
                  <a:srgbClr val="010090"/>
                </a:solidFill>
                <a:ea typeface="+mj-ea"/>
                <a:cs typeface="Times New Roman" pitchFamily="18" charset="0"/>
              </a:rPr>
              <a:t>94</a:t>
            </a:r>
            <a:r>
              <a:rPr lang="en-GB" sz="2800" b="1" kern="0" dirty="0">
                <a:solidFill>
                  <a:srgbClr val="010090"/>
                </a:solidFill>
                <a:ea typeface="+mj-ea"/>
                <a:cs typeface="Times New Roman" pitchFamily="18" charset="0"/>
              </a:rPr>
              <a:t>Mo </a:t>
            </a:r>
          </a:p>
        </p:txBody>
      </p:sp>
      <p:grpSp>
        <p:nvGrpSpPr>
          <p:cNvPr id="2" name="Gruppieren 13"/>
          <p:cNvGrpSpPr>
            <a:grpSpLocks/>
          </p:cNvGrpSpPr>
          <p:nvPr/>
        </p:nvGrpSpPr>
        <p:grpSpPr bwMode="auto">
          <a:xfrm>
            <a:off x="847725" y="542925"/>
            <a:ext cx="5394325" cy="5818188"/>
            <a:chOff x="1928813" y="642938"/>
            <a:chExt cx="5141912" cy="5881687"/>
          </a:xfrm>
        </p:grpSpPr>
        <p:pic>
          <p:nvPicPr>
            <p:cNvPr id="65544" name="Grafik 14" descr="all_in_one.eps"/>
            <p:cNvPicPr>
              <a:picLocks noChangeAspect="1"/>
            </p:cNvPicPr>
            <p:nvPr/>
          </p:nvPicPr>
          <p:blipFill>
            <a:blip r:embed="rId3" cstate="print"/>
            <a:srcRect/>
            <a:stretch>
              <a:fillRect/>
            </a:stretch>
          </p:blipFill>
          <p:spPr bwMode="auto">
            <a:xfrm>
              <a:off x="2000250" y="642938"/>
              <a:ext cx="5070475" cy="5881687"/>
            </a:xfrm>
            <a:prstGeom prst="rect">
              <a:avLst/>
            </a:prstGeom>
            <a:noFill/>
            <a:ln w="9525">
              <a:noFill/>
              <a:miter lim="800000"/>
              <a:headEnd/>
              <a:tailEnd/>
            </a:ln>
          </p:spPr>
        </p:pic>
        <p:sp>
          <p:nvSpPr>
            <p:cNvPr id="8" name="Rechteck 4"/>
            <p:cNvSpPr/>
            <p:nvPr/>
          </p:nvSpPr>
          <p:spPr>
            <a:xfrm>
              <a:off x="2087701" y="642938"/>
              <a:ext cx="285998" cy="55719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p>
          </p:txBody>
        </p:sp>
        <p:pic>
          <p:nvPicPr>
            <p:cNvPr id="65546" name="Grafik 3" descr="all_faltung.eps"/>
            <p:cNvPicPr>
              <a:picLocks noChangeAspect="1"/>
            </p:cNvPicPr>
            <p:nvPr/>
          </p:nvPicPr>
          <p:blipFill>
            <a:blip r:embed="rId4" cstate="print"/>
            <a:srcRect l="-1431" t="70370" r="94270"/>
            <a:stretch>
              <a:fillRect/>
            </a:stretch>
          </p:blipFill>
          <p:spPr bwMode="auto">
            <a:xfrm>
              <a:off x="1928813" y="2714625"/>
              <a:ext cx="357187" cy="1714500"/>
            </a:xfrm>
            <a:prstGeom prst="rect">
              <a:avLst/>
            </a:prstGeom>
            <a:noFill/>
            <a:ln w="9525">
              <a:noFill/>
              <a:miter lim="800000"/>
              <a:headEnd/>
              <a:tailEnd/>
            </a:ln>
          </p:spPr>
        </p:pic>
        <p:sp>
          <p:nvSpPr>
            <p:cNvPr id="10" name="Rechteck 5"/>
            <p:cNvSpPr/>
            <p:nvPr/>
          </p:nvSpPr>
          <p:spPr>
            <a:xfrm>
              <a:off x="6215758" y="784163"/>
              <a:ext cx="499362" cy="357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p>
          </p:txBody>
        </p:sp>
        <p:sp>
          <p:nvSpPr>
            <p:cNvPr id="11" name="Rechteck 6"/>
            <p:cNvSpPr/>
            <p:nvPr/>
          </p:nvSpPr>
          <p:spPr>
            <a:xfrm>
              <a:off x="6143123" y="2143451"/>
              <a:ext cx="500874" cy="3562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p>
          </p:txBody>
        </p:sp>
        <p:sp>
          <p:nvSpPr>
            <p:cNvPr id="12" name="Rechteck 7"/>
            <p:cNvSpPr/>
            <p:nvPr/>
          </p:nvSpPr>
          <p:spPr>
            <a:xfrm>
              <a:off x="6143123" y="3501133"/>
              <a:ext cx="500874" cy="3562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p>
          </p:txBody>
        </p:sp>
        <p:sp>
          <p:nvSpPr>
            <p:cNvPr id="13" name="Rechteck 8"/>
            <p:cNvSpPr/>
            <p:nvPr/>
          </p:nvSpPr>
          <p:spPr>
            <a:xfrm>
              <a:off x="6143123" y="4857211"/>
              <a:ext cx="500874" cy="357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p>
          </p:txBody>
        </p:sp>
        <p:sp>
          <p:nvSpPr>
            <p:cNvPr id="65551" name="Textfeld 9"/>
            <p:cNvSpPr txBox="1">
              <a:spLocks noChangeArrowheads="1"/>
            </p:cNvSpPr>
            <p:nvPr/>
          </p:nvSpPr>
          <p:spPr bwMode="auto">
            <a:xfrm>
              <a:off x="6072188" y="760413"/>
              <a:ext cx="684803" cy="369332"/>
            </a:xfrm>
            <a:prstGeom prst="rect">
              <a:avLst/>
            </a:prstGeom>
            <a:noFill/>
            <a:ln w="9525">
              <a:noFill/>
              <a:miter lim="800000"/>
              <a:headEnd/>
              <a:tailEnd/>
            </a:ln>
          </p:spPr>
          <p:txBody>
            <a:bodyPr wrap="none">
              <a:spAutoFit/>
            </a:bodyPr>
            <a:lstStyle/>
            <a:p>
              <a:r>
                <a:rPr lang="de-DE" sz="1800" b="1" baseline="30000" dirty="0">
                  <a:solidFill>
                    <a:schemeClr val="tx1"/>
                  </a:solidFill>
                </a:rPr>
                <a:t>140</a:t>
              </a:r>
              <a:r>
                <a:rPr lang="de-DE" sz="1800" b="1" dirty="0">
                  <a:solidFill>
                    <a:schemeClr val="tx1"/>
                  </a:solidFill>
                </a:rPr>
                <a:t>Ce</a:t>
              </a:r>
            </a:p>
          </p:txBody>
        </p:sp>
        <p:sp>
          <p:nvSpPr>
            <p:cNvPr id="65552" name="Textfeld 11"/>
            <p:cNvSpPr txBox="1">
              <a:spLocks noChangeArrowheads="1"/>
            </p:cNvSpPr>
            <p:nvPr/>
          </p:nvSpPr>
          <p:spPr bwMode="auto">
            <a:xfrm>
              <a:off x="6072188" y="2117725"/>
              <a:ext cx="684803" cy="369332"/>
            </a:xfrm>
            <a:prstGeom prst="rect">
              <a:avLst/>
            </a:prstGeom>
            <a:noFill/>
            <a:ln w="9525">
              <a:noFill/>
              <a:miter lim="800000"/>
              <a:headEnd/>
              <a:tailEnd/>
            </a:ln>
          </p:spPr>
          <p:txBody>
            <a:bodyPr wrap="none">
              <a:spAutoFit/>
            </a:bodyPr>
            <a:lstStyle/>
            <a:p>
              <a:r>
                <a:rPr lang="de-DE" sz="1800" b="1" baseline="30000" dirty="0">
                  <a:solidFill>
                    <a:schemeClr val="tx1"/>
                  </a:solidFill>
                </a:rPr>
                <a:t>138</a:t>
              </a:r>
              <a:r>
                <a:rPr lang="de-DE" sz="1800" b="1" dirty="0">
                  <a:solidFill>
                    <a:schemeClr val="tx1"/>
                  </a:solidFill>
                </a:rPr>
                <a:t>Ba</a:t>
              </a:r>
            </a:p>
          </p:txBody>
        </p:sp>
        <p:sp>
          <p:nvSpPr>
            <p:cNvPr id="65553" name="Textfeld 12"/>
            <p:cNvSpPr txBox="1">
              <a:spLocks noChangeArrowheads="1"/>
            </p:cNvSpPr>
            <p:nvPr/>
          </p:nvSpPr>
          <p:spPr bwMode="auto">
            <a:xfrm>
              <a:off x="6073775" y="3475038"/>
              <a:ext cx="671979" cy="369332"/>
            </a:xfrm>
            <a:prstGeom prst="rect">
              <a:avLst/>
            </a:prstGeom>
            <a:noFill/>
            <a:ln w="9525">
              <a:noFill/>
              <a:miter lim="800000"/>
              <a:headEnd/>
              <a:tailEnd/>
            </a:ln>
          </p:spPr>
          <p:txBody>
            <a:bodyPr wrap="none">
              <a:spAutoFit/>
            </a:bodyPr>
            <a:lstStyle/>
            <a:p>
              <a:r>
                <a:rPr lang="de-DE" sz="1800" b="1" baseline="30000" dirty="0">
                  <a:solidFill>
                    <a:schemeClr val="tx1"/>
                  </a:solidFill>
                </a:rPr>
                <a:t>124</a:t>
              </a:r>
              <a:r>
                <a:rPr lang="de-DE" sz="1800" b="1" dirty="0">
                  <a:solidFill>
                    <a:schemeClr val="tx1"/>
                  </a:solidFill>
                </a:rPr>
                <a:t>Sn</a:t>
              </a:r>
            </a:p>
          </p:txBody>
        </p:sp>
        <p:sp>
          <p:nvSpPr>
            <p:cNvPr id="65554" name="Textfeld 13"/>
            <p:cNvSpPr txBox="1">
              <a:spLocks noChangeArrowheads="1"/>
            </p:cNvSpPr>
            <p:nvPr/>
          </p:nvSpPr>
          <p:spPr bwMode="auto">
            <a:xfrm>
              <a:off x="6073775" y="4845050"/>
              <a:ext cx="671979" cy="369332"/>
            </a:xfrm>
            <a:prstGeom prst="rect">
              <a:avLst/>
            </a:prstGeom>
            <a:noFill/>
            <a:ln w="9525">
              <a:noFill/>
              <a:miter lim="800000"/>
              <a:headEnd/>
              <a:tailEnd/>
            </a:ln>
          </p:spPr>
          <p:txBody>
            <a:bodyPr wrap="none">
              <a:spAutoFit/>
            </a:bodyPr>
            <a:lstStyle/>
            <a:p>
              <a:r>
                <a:rPr lang="de-DE" sz="1800" b="1" baseline="30000" dirty="0">
                  <a:solidFill>
                    <a:schemeClr val="tx1"/>
                  </a:solidFill>
                </a:rPr>
                <a:t>94</a:t>
              </a:r>
              <a:r>
                <a:rPr lang="de-DE" sz="1800" b="1" dirty="0">
                  <a:solidFill>
                    <a:schemeClr val="tx1"/>
                  </a:solidFill>
                </a:rPr>
                <a:t>Mo</a:t>
              </a:r>
            </a:p>
          </p:txBody>
        </p:sp>
      </p:grpSp>
      <p:grpSp>
        <p:nvGrpSpPr>
          <p:cNvPr id="3" name="Gruppieren 18"/>
          <p:cNvGrpSpPr>
            <a:grpSpLocks/>
          </p:cNvGrpSpPr>
          <p:nvPr/>
        </p:nvGrpSpPr>
        <p:grpSpPr bwMode="auto">
          <a:xfrm>
            <a:off x="6215063" y="928688"/>
            <a:ext cx="2533650" cy="892175"/>
            <a:chOff x="6643702" y="2988322"/>
            <a:chExt cx="2534008" cy="892929"/>
          </a:xfrm>
        </p:grpSpPr>
        <p:sp>
          <p:nvSpPr>
            <p:cNvPr id="65541" name="Textfeld 14"/>
            <p:cNvSpPr txBox="1">
              <a:spLocks noChangeArrowheads="1"/>
            </p:cNvSpPr>
            <p:nvPr/>
          </p:nvSpPr>
          <p:spPr bwMode="auto">
            <a:xfrm>
              <a:off x="6960420" y="2988322"/>
              <a:ext cx="2217290" cy="892929"/>
            </a:xfrm>
            <a:prstGeom prst="rect">
              <a:avLst/>
            </a:prstGeom>
            <a:noFill/>
            <a:ln w="9525">
              <a:noFill/>
              <a:miter lim="800000"/>
              <a:headEnd/>
              <a:tailEnd/>
            </a:ln>
          </p:spPr>
          <p:txBody>
            <a:bodyPr wrap="none">
              <a:spAutoFit/>
            </a:bodyPr>
            <a:lstStyle/>
            <a:p>
              <a:r>
                <a:rPr lang="de-DE" sz="2600" b="1" dirty="0">
                  <a:solidFill>
                    <a:srgbClr val="FF0000"/>
                  </a:solidFill>
                </a:rPr>
                <a:t>(</a:t>
              </a:r>
              <a:r>
                <a:rPr lang="de-DE" sz="2600" b="1" dirty="0">
                  <a:solidFill>
                    <a:srgbClr val="FF0000"/>
                  </a:solidFill>
                  <a:latin typeface="Symbol" pitchFamily="18" charset="2"/>
                </a:rPr>
                <a:t>g,g</a:t>
              </a:r>
              <a:r>
                <a:rPr lang="de-DE" sz="2600" b="1" dirty="0">
                  <a:solidFill>
                    <a:srgbClr val="FF0000"/>
                  </a:solidFill>
                  <a:sym typeface="Symbol" pitchFamily="18" charset="2"/>
                </a:rPr>
                <a:t></a:t>
              </a:r>
              <a:r>
                <a:rPr lang="de-DE" sz="2600" b="1" dirty="0">
                  <a:solidFill>
                    <a:srgbClr val="FF0000"/>
                  </a:solidFill>
                </a:rPr>
                <a:t>) &amp; (</a:t>
              </a:r>
              <a:r>
                <a:rPr lang="de-DE" sz="2600" b="1" dirty="0" err="1">
                  <a:solidFill>
                    <a:srgbClr val="FF0000"/>
                  </a:solidFill>
                  <a:latin typeface="Symbol" pitchFamily="18" charset="2"/>
                </a:rPr>
                <a:t>a,a</a:t>
              </a:r>
              <a:r>
                <a:rPr lang="de-DE" sz="2600" b="1" dirty="0" err="1">
                  <a:solidFill>
                    <a:srgbClr val="FF0000"/>
                  </a:solidFill>
                  <a:sym typeface="Symbol" pitchFamily="18" charset="2"/>
                </a:rPr>
                <a:t></a:t>
              </a:r>
              <a:r>
                <a:rPr lang="de-DE" sz="2600" b="1" dirty="0" err="1">
                  <a:solidFill>
                    <a:srgbClr val="FF0000"/>
                  </a:solidFill>
                  <a:latin typeface="Symbol" pitchFamily="18" charset="2"/>
                </a:rPr>
                <a:t>g</a:t>
              </a:r>
              <a:r>
                <a:rPr lang="de-DE" sz="2600" b="1" dirty="0">
                  <a:solidFill>
                    <a:srgbClr val="FF0000"/>
                  </a:solidFill>
                </a:rPr>
                <a:t>)</a:t>
              </a:r>
            </a:p>
            <a:p>
              <a:r>
                <a:rPr lang="de-DE" sz="2600" b="1" dirty="0">
                  <a:solidFill>
                    <a:schemeClr val="accent2"/>
                  </a:solidFill>
                </a:rPr>
                <a:t>(</a:t>
              </a:r>
              <a:r>
                <a:rPr lang="de-DE" sz="2600" b="1" dirty="0">
                  <a:solidFill>
                    <a:schemeClr val="accent2"/>
                  </a:solidFill>
                  <a:latin typeface="Symbol" pitchFamily="18" charset="2"/>
                </a:rPr>
                <a:t>g,g</a:t>
              </a:r>
              <a:r>
                <a:rPr lang="de-DE" sz="2600" b="1" dirty="0">
                  <a:solidFill>
                    <a:schemeClr val="accent2"/>
                  </a:solidFill>
                  <a:sym typeface="Symbol" pitchFamily="18" charset="2"/>
                </a:rPr>
                <a:t></a:t>
              </a:r>
              <a:r>
                <a:rPr lang="de-DE" sz="2600" b="1" dirty="0">
                  <a:solidFill>
                    <a:schemeClr val="accent2"/>
                  </a:solidFill>
                </a:rPr>
                <a:t>) only</a:t>
              </a:r>
            </a:p>
          </p:txBody>
        </p:sp>
        <p:cxnSp>
          <p:nvCxnSpPr>
            <p:cNvPr id="20" name="Gerade Verbindung 16"/>
            <p:cNvCxnSpPr/>
            <p:nvPr/>
          </p:nvCxnSpPr>
          <p:spPr>
            <a:xfrm>
              <a:off x="6643702" y="3287024"/>
              <a:ext cx="287378"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Gerade Verbindung 17"/>
            <p:cNvCxnSpPr/>
            <p:nvPr/>
          </p:nvCxnSpPr>
          <p:spPr>
            <a:xfrm>
              <a:off x="6643702" y="3674702"/>
              <a:ext cx="287378" cy="158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202717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endres\Desktop\Uni\pub\DPG\2011\138ba.png"/>
          <p:cNvPicPr>
            <a:picLocks noChangeAspect="1" noChangeArrowheads="1"/>
          </p:cNvPicPr>
          <p:nvPr/>
        </p:nvPicPr>
        <p:blipFill>
          <a:blip r:embed="rId2" cstate="print"/>
          <a:srcRect/>
          <a:stretch>
            <a:fillRect/>
          </a:stretch>
        </p:blipFill>
        <p:spPr bwMode="auto">
          <a:xfrm>
            <a:off x="304800" y="3642573"/>
            <a:ext cx="3929654" cy="2520000"/>
          </a:xfrm>
          <a:prstGeom prst="rect">
            <a:avLst/>
          </a:prstGeom>
          <a:noFill/>
        </p:spPr>
      </p:pic>
      <p:pic>
        <p:nvPicPr>
          <p:cNvPr id="27" name="Grafik 26" descr="124sn.png"/>
          <p:cNvPicPr>
            <a:picLocks noChangeAspect="1"/>
          </p:cNvPicPr>
          <p:nvPr/>
        </p:nvPicPr>
        <p:blipFill>
          <a:blip r:embed="rId3" cstate="print"/>
          <a:stretch>
            <a:fillRect/>
          </a:stretch>
        </p:blipFill>
        <p:spPr>
          <a:xfrm>
            <a:off x="4724400" y="1127973"/>
            <a:ext cx="3929654" cy="2520000"/>
          </a:xfrm>
          <a:prstGeom prst="rect">
            <a:avLst/>
          </a:prstGeom>
        </p:spPr>
      </p:pic>
      <p:pic>
        <p:nvPicPr>
          <p:cNvPr id="4098" name="Picture 2" descr="C:\Users\endres\Desktop\Uni\pub\DPG\2011\ce.png"/>
          <p:cNvPicPr>
            <a:picLocks noChangeAspect="1" noChangeArrowheads="1"/>
          </p:cNvPicPr>
          <p:nvPr/>
        </p:nvPicPr>
        <p:blipFill>
          <a:blip r:embed="rId4" cstate="print"/>
          <a:srcRect/>
          <a:stretch>
            <a:fillRect/>
          </a:stretch>
        </p:blipFill>
        <p:spPr bwMode="auto">
          <a:xfrm>
            <a:off x="304800" y="1127973"/>
            <a:ext cx="3929654" cy="2520000"/>
          </a:xfrm>
          <a:prstGeom prst="rect">
            <a:avLst/>
          </a:prstGeom>
          <a:noFill/>
        </p:spPr>
      </p:pic>
      <p:sp>
        <p:nvSpPr>
          <p:cNvPr id="24" name="Text Box 15"/>
          <p:cNvSpPr txBox="1">
            <a:spLocks noChangeArrowheads="1"/>
          </p:cNvSpPr>
          <p:nvPr/>
        </p:nvSpPr>
        <p:spPr bwMode="auto">
          <a:xfrm>
            <a:off x="5104325" y="1280373"/>
            <a:ext cx="2378299" cy="246221"/>
          </a:xfrm>
          <a:prstGeom prst="rect">
            <a:avLst/>
          </a:prstGeom>
          <a:noFill/>
          <a:ln w="9525">
            <a:noFill/>
            <a:miter lim="800000"/>
            <a:headEnd/>
            <a:tailEnd/>
          </a:ln>
        </p:spPr>
        <p:txBody>
          <a:bodyPr wrap="square">
            <a:spAutoFit/>
          </a:bodyPr>
          <a:lstStyle/>
          <a:p>
            <a:r>
              <a:rPr lang="en-US" sz="1000" b="1" dirty="0">
                <a:solidFill>
                  <a:srgbClr val="000000"/>
                </a:solidFill>
              </a:rPr>
              <a:t>J. </a:t>
            </a:r>
            <a:r>
              <a:rPr lang="en-US" sz="1000" b="1" dirty="0" smtClean="0">
                <a:solidFill>
                  <a:srgbClr val="000000"/>
                </a:solidFill>
              </a:rPr>
              <a:t>Endres </a:t>
            </a:r>
            <a:r>
              <a:rPr lang="en-US" sz="1000" b="1" i="1" dirty="0">
                <a:solidFill>
                  <a:srgbClr val="000000"/>
                </a:solidFill>
              </a:rPr>
              <a:t>et al</a:t>
            </a:r>
            <a:r>
              <a:rPr lang="en-US" sz="1000" b="1" dirty="0">
                <a:solidFill>
                  <a:srgbClr val="000000"/>
                </a:solidFill>
              </a:rPr>
              <a:t>.,</a:t>
            </a:r>
            <a:r>
              <a:rPr lang="en-US" sz="1000" b="1" dirty="0" smtClean="0">
                <a:solidFill>
                  <a:srgbClr val="000000"/>
                </a:solidFill>
              </a:rPr>
              <a:t> PRL 105 </a:t>
            </a:r>
            <a:r>
              <a:rPr lang="en-US" sz="1000" b="1" dirty="0">
                <a:solidFill>
                  <a:srgbClr val="000000"/>
                </a:solidFill>
              </a:rPr>
              <a:t>(</a:t>
            </a:r>
            <a:r>
              <a:rPr lang="en-US" sz="1000" b="1" dirty="0" smtClean="0">
                <a:solidFill>
                  <a:srgbClr val="000000"/>
                </a:solidFill>
              </a:rPr>
              <a:t>2010) 212503</a:t>
            </a:r>
            <a:endParaRPr lang="de-DE" sz="1000" b="1" dirty="0">
              <a:solidFill>
                <a:srgbClr val="000000"/>
              </a:solidFill>
            </a:endParaRPr>
          </a:p>
        </p:txBody>
      </p:sp>
      <p:sp>
        <p:nvSpPr>
          <p:cNvPr id="25" name="Text Box 15"/>
          <p:cNvSpPr txBox="1">
            <a:spLocks noChangeArrowheads="1"/>
          </p:cNvSpPr>
          <p:nvPr/>
        </p:nvSpPr>
        <p:spPr bwMode="auto">
          <a:xfrm>
            <a:off x="685800" y="5636652"/>
            <a:ext cx="2276341" cy="246221"/>
          </a:xfrm>
          <a:prstGeom prst="rect">
            <a:avLst/>
          </a:prstGeom>
          <a:noFill/>
          <a:ln w="9525">
            <a:noFill/>
            <a:miter lim="800000"/>
            <a:headEnd/>
            <a:tailEnd/>
          </a:ln>
        </p:spPr>
        <p:txBody>
          <a:bodyPr wrap="square">
            <a:spAutoFit/>
          </a:bodyPr>
          <a:lstStyle/>
          <a:p>
            <a:r>
              <a:rPr lang="en-US" sz="1000" b="1" dirty="0">
                <a:solidFill>
                  <a:srgbClr val="000000"/>
                </a:solidFill>
              </a:rPr>
              <a:t>J. </a:t>
            </a:r>
            <a:r>
              <a:rPr lang="en-US" sz="1000" b="1" dirty="0" smtClean="0">
                <a:solidFill>
                  <a:srgbClr val="000000"/>
                </a:solidFill>
              </a:rPr>
              <a:t>Endres </a:t>
            </a:r>
            <a:r>
              <a:rPr lang="en-US" sz="1000" b="1" i="1" dirty="0" smtClean="0">
                <a:solidFill>
                  <a:srgbClr val="000000"/>
                </a:solidFill>
              </a:rPr>
              <a:t>et </a:t>
            </a:r>
            <a:r>
              <a:rPr lang="en-US" sz="1000" b="1" i="1" dirty="0">
                <a:solidFill>
                  <a:srgbClr val="000000"/>
                </a:solidFill>
              </a:rPr>
              <a:t>al</a:t>
            </a:r>
            <a:r>
              <a:rPr lang="en-US" sz="1000" b="1" dirty="0">
                <a:solidFill>
                  <a:srgbClr val="000000"/>
                </a:solidFill>
              </a:rPr>
              <a:t>.,</a:t>
            </a:r>
            <a:r>
              <a:rPr lang="en-US" sz="1000" b="1" dirty="0" smtClean="0">
                <a:solidFill>
                  <a:srgbClr val="000000"/>
                </a:solidFill>
              </a:rPr>
              <a:t> PRC 80 (2009) </a:t>
            </a:r>
            <a:r>
              <a:rPr lang="de-DE" sz="1000" b="1" dirty="0" smtClean="0">
                <a:solidFill>
                  <a:srgbClr val="000000"/>
                </a:solidFill>
              </a:rPr>
              <a:t>034302</a:t>
            </a:r>
            <a:endParaRPr lang="de-DE" sz="1000" b="1" dirty="0">
              <a:solidFill>
                <a:srgbClr val="000000"/>
              </a:solidFill>
            </a:endParaRPr>
          </a:p>
        </p:txBody>
      </p:sp>
      <p:sp>
        <p:nvSpPr>
          <p:cNvPr id="26" name="Text Box 15"/>
          <p:cNvSpPr txBox="1">
            <a:spLocks noChangeArrowheads="1"/>
          </p:cNvSpPr>
          <p:nvPr/>
        </p:nvSpPr>
        <p:spPr bwMode="auto">
          <a:xfrm>
            <a:off x="685800" y="1288176"/>
            <a:ext cx="2276341" cy="246221"/>
          </a:xfrm>
          <a:prstGeom prst="rect">
            <a:avLst/>
          </a:prstGeom>
          <a:noFill/>
          <a:ln w="9525">
            <a:noFill/>
            <a:miter lim="800000"/>
            <a:headEnd/>
            <a:tailEnd/>
          </a:ln>
        </p:spPr>
        <p:txBody>
          <a:bodyPr wrap="square">
            <a:spAutoFit/>
          </a:bodyPr>
          <a:lstStyle/>
          <a:p>
            <a:r>
              <a:rPr lang="en-US" sz="1000" b="1" dirty="0" smtClean="0">
                <a:solidFill>
                  <a:schemeClr val="tx1"/>
                </a:solidFill>
              </a:rPr>
              <a:t>D. Savran </a:t>
            </a:r>
            <a:r>
              <a:rPr lang="en-US" sz="1000" b="1" i="1" dirty="0" smtClean="0">
                <a:solidFill>
                  <a:schemeClr val="tx1"/>
                </a:solidFill>
              </a:rPr>
              <a:t>et </a:t>
            </a:r>
            <a:r>
              <a:rPr lang="en-US" sz="1000" b="1" i="1" dirty="0">
                <a:solidFill>
                  <a:schemeClr val="tx1"/>
                </a:solidFill>
              </a:rPr>
              <a:t>al</a:t>
            </a:r>
            <a:r>
              <a:rPr lang="en-US" sz="1000" b="1" dirty="0">
                <a:solidFill>
                  <a:schemeClr val="tx1"/>
                </a:solidFill>
              </a:rPr>
              <a:t>., </a:t>
            </a:r>
            <a:r>
              <a:rPr lang="en-US" sz="1000" b="1" dirty="0" smtClean="0">
                <a:solidFill>
                  <a:schemeClr val="tx1"/>
                </a:solidFill>
              </a:rPr>
              <a:t>PRL97 (2006) </a:t>
            </a:r>
            <a:r>
              <a:rPr lang="de-DE" sz="1000" b="1" dirty="0" smtClean="0">
                <a:solidFill>
                  <a:schemeClr val="tx1"/>
                </a:solidFill>
              </a:rPr>
              <a:t>172502</a:t>
            </a:r>
            <a:endParaRPr lang="de-DE" sz="1000" b="1" dirty="0">
              <a:solidFill>
                <a:schemeClr val="tx1"/>
              </a:solidFill>
            </a:endParaRPr>
          </a:p>
        </p:txBody>
      </p:sp>
      <p:pic>
        <p:nvPicPr>
          <p:cNvPr id="4097" name="Picture 1" descr="C:\Users\endres\Desktop\Uni\pub\DPG\2011\mo.png"/>
          <p:cNvPicPr>
            <a:picLocks noChangeAspect="1" noChangeArrowheads="1"/>
          </p:cNvPicPr>
          <p:nvPr/>
        </p:nvPicPr>
        <p:blipFill>
          <a:blip r:embed="rId5" cstate="print"/>
          <a:srcRect/>
          <a:stretch>
            <a:fillRect/>
          </a:stretch>
        </p:blipFill>
        <p:spPr bwMode="auto">
          <a:xfrm>
            <a:off x="4724400" y="3642573"/>
            <a:ext cx="3929654" cy="2520000"/>
          </a:xfrm>
          <a:prstGeom prst="rect">
            <a:avLst/>
          </a:prstGeom>
          <a:noFill/>
        </p:spPr>
      </p:pic>
      <p:sp>
        <p:nvSpPr>
          <p:cNvPr id="32" name="Text Box 15"/>
          <p:cNvSpPr txBox="1">
            <a:spLocks noChangeArrowheads="1"/>
          </p:cNvSpPr>
          <p:nvPr/>
        </p:nvSpPr>
        <p:spPr bwMode="auto">
          <a:xfrm>
            <a:off x="5105400" y="5640887"/>
            <a:ext cx="2736304" cy="246221"/>
          </a:xfrm>
          <a:prstGeom prst="rect">
            <a:avLst/>
          </a:prstGeom>
          <a:noFill/>
          <a:ln w="9525">
            <a:noFill/>
            <a:miter lim="800000"/>
            <a:headEnd/>
            <a:tailEnd/>
          </a:ln>
        </p:spPr>
        <p:txBody>
          <a:bodyPr wrap="square">
            <a:spAutoFit/>
          </a:bodyPr>
          <a:lstStyle/>
          <a:p>
            <a:r>
              <a:rPr lang="de-DE" sz="1000" b="1" dirty="0" smtClean="0">
                <a:solidFill>
                  <a:schemeClr val="tx1"/>
                </a:solidFill>
              </a:rPr>
              <a:t>V. Derya </a:t>
            </a:r>
            <a:r>
              <a:rPr lang="de-DE" sz="1000" b="1" i="1" dirty="0" smtClean="0">
                <a:solidFill>
                  <a:schemeClr val="tx1"/>
                </a:solidFill>
              </a:rPr>
              <a:t>et al., </a:t>
            </a:r>
            <a:r>
              <a:rPr lang="de-DE" sz="1000" b="1" dirty="0" smtClean="0">
                <a:solidFill>
                  <a:schemeClr val="tx1"/>
                </a:solidFill>
              </a:rPr>
              <a:t>NPA906 (2013) 94</a:t>
            </a:r>
            <a:endParaRPr lang="de-DE" sz="1000" b="1" dirty="0">
              <a:solidFill>
                <a:schemeClr val="tx1"/>
              </a:solidFill>
            </a:endParaRPr>
          </a:p>
        </p:txBody>
      </p:sp>
      <p:sp>
        <p:nvSpPr>
          <p:cNvPr id="14" name="Titel 1"/>
          <p:cNvSpPr txBox="1">
            <a:spLocks/>
          </p:cNvSpPr>
          <p:nvPr/>
        </p:nvSpPr>
        <p:spPr bwMode="auto">
          <a:xfrm>
            <a:off x="358775" y="200694"/>
            <a:ext cx="7489825" cy="609600"/>
          </a:xfrm>
          <a:prstGeom prst="rect">
            <a:avLst/>
          </a:prstGeom>
          <a:noFill/>
          <a:ln w="9525">
            <a:noFill/>
            <a:round/>
            <a:headEnd/>
            <a:tailEnd/>
          </a:ln>
          <a:effectLst/>
        </p:spPr>
        <p:txBody>
          <a:bodyPr vert="horz" wrap="square" lIns="0" tIns="0" rIns="0" bIns="0" numCol="1" anchor="ctr" anchorCtr="0" compatLnSpc="1">
            <a:prstTxWarp prst="textNoShape">
              <a:avLst/>
            </a:prstTxWarp>
          </a:bodyPr>
          <a:lstStyle/>
          <a:p>
            <a:pPr lvl="0"/>
            <a:r>
              <a:rPr lang="en-GB" sz="3600" b="1" dirty="0" smtClean="0">
                <a:solidFill>
                  <a:srgbClr val="000000"/>
                </a:solidFill>
              </a:rPr>
              <a:t>Systematics</a:t>
            </a:r>
            <a:endParaRPr kumimoji="0" lang="en-GB" sz="3600" b="1" i="0" u="none" strike="noStrike" kern="0" cap="none" spc="0" normalizeH="0" baseline="0" dirty="0">
              <a:ln>
                <a:noFill/>
              </a:ln>
              <a:solidFill>
                <a:srgbClr val="000000"/>
              </a:solidFill>
              <a:effectLst/>
              <a:uLnTx/>
              <a:uFillTx/>
              <a:latin typeface="+mj-lt"/>
              <a:ea typeface="+mj-ea"/>
              <a:cs typeface="+mj-cs"/>
            </a:endParaRPr>
          </a:p>
        </p:txBody>
      </p:sp>
      <p:sp>
        <p:nvSpPr>
          <p:cNvPr id="12" name="Text Box 4"/>
          <p:cNvSpPr txBox="1">
            <a:spLocks noChangeArrowheads="1"/>
          </p:cNvSpPr>
          <p:nvPr/>
        </p:nvSpPr>
        <p:spPr bwMode="auto">
          <a:xfrm>
            <a:off x="304800" y="3032973"/>
            <a:ext cx="8458200" cy="1167499"/>
          </a:xfrm>
          <a:prstGeom prst="rect">
            <a:avLst/>
          </a:prstGeom>
          <a:solidFill>
            <a:srgbClr val="FFF700">
              <a:alpha val="84000"/>
            </a:srgbClr>
          </a:solidFill>
          <a:ln w="9525">
            <a:solidFill>
              <a:schemeClr val="folHlink"/>
            </a:solidFill>
            <a:miter lim="800000"/>
            <a:headEnd/>
            <a:tailEnd/>
          </a:ln>
          <a:effectLst/>
        </p:spPr>
        <p:txBody>
          <a:bodyPr>
            <a:prstTxWarp prst="textNoShape">
              <a:avLst/>
            </a:prstTxWarp>
            <a:spAutoFit/>
          </a:bodyPr>
          <a:lstStyle/>
          <a:p>
            <a:pPr algn="ctr">
              <a:lnSpc>
                <a:spcPct val="110000"/>
              </a:lnSpc>
              <a:spcBef>
                <a:spcPct val="20000"/>
              </a:spcBef>
              <a:buClrTx/>
              <a:buSzTx/>
              <a:buFontTx/>
              <a:buNone/>
            </a:pPr>
            <a:r>
              <a:rPr lang="en-US" sz="3200" b="1" dirty="0" smtClean="0">
                <a:solidFill>
                  <a:schemeClr val="tx1"/>
                </a:solidFill>
              </a:rPr>
              <a:t>Different response to photons and </a:t>
            </a:r>
            <a:r>
              <a:rPr lang="en-US" sz="3200" b="1" dirty="0" smtClean="0">
                <a:solidFill>
                  <a:schemeClr val="tx1"/>
                </a:solidFill>
                <a:latin typeface="Symbol" charset="2"/>
                <a:cs typeface="Symbol" charset="2"/>
              </a:rPr>
              <a:t>a</a:t>
            </a:r>
            <a:r>
              <a:rPr lang="en-US" sz="3200" b="1" dirty="0" smtClean="0">
                <a:solidFill>
                  <a:schemeClr val="tx1"/>
                </a:solidFill>
              </a:rPr>
              <a:t>-particles points to different underlying structures</a:t>
            </a:r>
            <a:endParaRPr lang="en-US" sz="3200" b="1" dirty="0">
              <a:solidFill>
                <a:schemeClr val="tx1"/>
              </a:solidFill>
            </a:endParaRPr>
          </a:p>
        </p:txBody>
      </p:sp>
    </p:spTree>
    <p:extLst>
      <p:ext uri="{BB962C8B-B14F-4D97-AF65-F5344CB8AC3E}">
        <p14:creationId xmlns:p14="http://schemas.microsoft.com/office/powerpoint/2010/main" val="4201120547"/>
      </p:ext>
    </p:extLst>
  </p:cSld>
  <p:clrMapOvr>
    <a:masterClrMapping/>
  </p:clrMapOvr>
  <p:transition advTm="3957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65424" y="62016"/>
            <a:ext cx="7413151" cy="5207001"/>
          </a:xfrm>
          <a:prstGeom prst="rect">
            <a:avLst/>
          </a:prstGeom>
        </p:spPr>
      </p:pic>
      <p:sp>
        <p:nvSpPr>
          <p:cNvPr id="3" name="Text Box 15"/>
          <p:cNvSpPr txBox="1">
            <a:spLocks noChangeArrowheads="1"/>
          </p:cNvSpPr>
          <p:nvPr/>
        </p:nvSpPr>
        <p:spPr bwMode="auto">
          <a:xfrm>
            <a:off x="865424" y="5346333"/>
            <a:ext cx="4359117" cy="338554"/>
          </a:xfrm>
          <a:prstGeom prst="rect">
            <a:avLst/>
          </a:prstGeom>
          <a:noFill/>
          <a:ln w="9525">
            <a:noFill/>
            <a:miter lim="800000"/>
            <a:headEnd/>
            <a:tailEnd/>
          </a:ln>
        </p:spPr>
        <p:txBody>
          <a:bodyPr wrap="square">
            <a:spAutoFit/>
          </a:bodyPr>
          <a:lstStyle/>
          <a:p>
            <a:r>
              <a:rPr lang="fr-FR" sz="1600" b="1" dirty="0" smtClean="0">
                <a:solidFill>
                  <a:schemeClr val="tx1"/>
                </a:solidFill>
              </a:rPr>
              <a:t>V</a:t>
            </a:r>
            <a:r>
              <a:rPr lang="fr-FR" sz="1600" b="1" dirty="0">
                <a:solidFill>
                  <a:schemeClr val="tx1"/>
                </a:solidFill>
              </a:rPr>
              <a:t>. Derya </a:t>
            </a:r>
            <a:r>
              <a:rPr lang="fr-FR" sz="1600" b="1" i="1" dirty="0">
                <a:solidFill>
                  <a:schemeClr val="tx1"/>
                </a:solidFill>
              </a:rPr>
              <a:t>et al</a:t>
            </a:r>
            <a:r>
              <a:rPr lang="fr-FR" sz="1600" b="1" dirty="0" smtClean="0">
                <a:solidFill>
                  <a:schemeClr val="tx1"/>
                </a:solidFill>
              </a:rPr>
              <a:t>., Phys. Lett. </a:t>
            </a:r>
            <a:r>
              <a:rPr lang="fr-FR" sz="1600" b="1" dirty="0">
                <a:solidFill>
                  <a:schemeClr val="tx1"/>
                </a:solidFill>
              </a:rPr>
              <a:t>B 730 (2014) </a:t>
            </a:r>
            <a:r>
              <a:rPr lang="fr-FR" sz="1600" b="1" dirty="0" smtClean="0">
                <a:solidFill>
                  <a:schemeClr val="tx1"/>
                </a:solidFill>
              </a:rPr>
              <a:t>288 </a:t>
            </a:r>
            <a:endParaRPr lang="en-GB" sz="1600" b="1" dirty="0">
              <a:solidFill>
                <a:schemeClr val="tx1"/>
              </a:solidFill>
            </a:endParaRPr>
          </a:p>
        </p:txBody>
      </p:sp>
    </p:spTree>
    <p:extLst>
      <p:ext uri="{BB962C8B-B14F-4D97-AF65-F5344CB8AC3E}">
        <p14:creationId xmlns:p14="http://schemas.microsoft.com/office/powerpoint/2010/main" val="19888305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362734" y="190314"/>
            <a:ext cx="7057726" cy="4914901"/>
          </a:xfrm>
          <a:prstGeom prst="rect">
            <a:avLst/>
          </a:prstGeom>
        </p:spPr>
      </p:pic>
      <p:sp>
        <p:nvSpPr>
          <p:cNvPr id="3" name="Text Box 15"/>
          <p:cNvSpPr txBox="1">
            <a:spLocks noChangeArrowheads="1"/>
          </p:cNvSpPr>
          <p:nvPr/>
        </p:nvSpPr>
        <p:spPr bwMode="auto">
          <a:xfrm>
            <a:off x="2246050" y="5275312"/>
            <a:ext cx="5282213" cy="584775"/>
          </a:xfrm>
          <a:prstGeom prst="rect">
            <a:avLst/>
          </a:prstGeom>
          <a:noFill/>
          <a:ln w="9525">
            <a:noFill/>
            <a:miter lim="800000"/>
            <a:headEnd/>
            <a:tailEnd/>
          </a:ln>
        </p:spPr>
        <p:txBody>
          <a:bodyPr wrap="square">
            <a:spAutoFit/>
          </a:bodyPr>
          <a:lstStyle/>
          <a:p>
            <a:r>
              <a:rPr lang="en-GB" sz="1600" b="1" dirty="0" smtClean="0">
                <a:solidFill>
                  <a:srgbClr val="FF0000"/>
                </a:solidFill>
              </a:rPr>
              <a:t>RPA Calculations; Gogny D1S interaction</a:t>
            </a:r>
          </a:p>
          <a:p>
            <a:r>
              <a:rPr lang="en-US" sz="1600" b="1" dirty="0" smtClean="0">
                <a:solidFill>
                  <a:schemeClr val="tx1"/>
                </a:solidFill>
              </a:rPr>
              <a:t>P. Papakonstantinou </a:t>
            </a:r>
            <a:r>
              <a:rPr lang="en-US" sz="1600" b="1" i="1" dirty="0" smtClean="0">
                <a:solidFill>
                  <a:schemeClr val="tx1"/>
                </a:solidFill>
              </a:rPr>
              <a:t>et al</a:t>
            </a:r>
            <a:r>
              <a:rPr lang="en-US" sz="1600" b="1" dirty="0" smtClean="0">
                <a:solidFill>
                  <a:schemeClr val="tx1"/>
                </a:solidFill>
              </a:rPr>
              <a:t>., Phys. Lett. B 709 (2012) 270</a:t>
            </a:r>
            <a:endParaRPr lang="en-GB" sz="1600" b="1" dirty="0">
              <a:solidFill>
                <a:schemeClr val="tx1"/>
              </a:solidFill>
            </a:endParaRPr>
          </a:p>
        </p:txBody>
      </p:sp>
    </p:spTree>
    <p:extLst>
      <p:ext uri="{BB962C8B-B14F-4D97-AF65-F5344CB8AC3E}">
        <p14:creationId xmlns:p14="http://schemas.microsoft.com/office/powerpoint/2010/main" val="17288944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646870" y="76200"/>
            <a:ext cx="3811330" cy="6019800"/>
          </a:xfrm>
          <a:prstGeom prst="rect">
            <a:avLst/>
          </a:prstGeom>
        </p:spPr>
      </p:pic>
      <p:sp>
        <p:nvSpPr>
          <p:cNvPr id="3" name="Rectangle 2"/>
          <p:cNvSpPr/>
          <p:nvPr/>
        </p:nvSpPr>
        <p:spPr>
          <a:xfrm>
            <a:off x="76200" y="705121"/>
            <a:ext cx="4572000" cy="4247317"/>
          </a:xfrm>
          <a:prstGeom prst="rect">
            <a:avLst/>
          </a:prstGeom>
        </p:spPr>
        <p:txBody>
          <a:bodyPr>
            <a:spAutoFit/>
          </a:bodyPr>
          <a:lstStyle/>
          <a:p>
            <a:pPr lvl="0"/>
            <a:r>
              <a:rPr lang="en-GB" b="1" dirty="0" smtClean="0">
                <a:solidFill>
                  <a:prstClr val="black"/>
                </a:solidFill>
                <a:cs typeface="Times New Roman" panose="02020603050405020304" pitchFamily="18" charset="0"/>
              </a:rPr>
              <a:t>The grey histogram corresponds to the total unresolved strength.</a:t>
            </a:r>
          </a:p>
          <a:p>
            <a:pPr lvl="0"/>
            <a:endParaRPr lang="en-GB" sz="1200" b="1" dirty="0" smtClean="0">
              <a:solidFill>
                <a:prstClr val="black"/>
              </a:solidFill>
              <a:cs typeface="Times New Roman" panose="02020603050405020304" pitchFamily="18" charset="0"/>
            </a:endParaRPr>
          </a:p>
          <a:p>
            <a:pPr lvl="0"/>
            <a:r>
              <a:rPr lang="en-GB" b="1" dirty="0" smtClean="0">
                <a:solidFill>
                  <a:srgbClr val="CC0099"/>
                </a:solidFill>
                <a:cs typeface="Times New Roman" panose="02020603050405020304" pitchFamily="18" charset="0"/>
              </a:rPr>
              <a:t>Top panel: Discrete level in</a:t>
            </a:r>
          </a:p>
          <a:p>
            <a:pPr lvl="0"/>
            <a:r>
              <a:rPr lang="en-GB" b="1" dirty="0" smtClean="0">
                <a:solidFill>
                  <a:srgbClr val="CC0099"/>
                </a:solidFill>
                <a:latin typeface="Symbol" panose="05050102010706020507" pitchFamily="18" charset="2"/>
                <a:cs typeface="Times New Roman" panose="02020603050405020304" pitchFamily="18" charset="0"/>
              </a:rPr>
              <a:t>a</a:t>
            </a:r>
            <a:r>
              <a:rPr lang="en-GB" b="1" dirty="0" smtClean="0">
                <a:solidFill>
                  <a:srgbClr val="CC0099"/>
                </a:solidFill>
                <a:cs typeface="Times New Roman" panose="02020603050405020304" pitchFamily="18" charset="0"/>
              </a:rPr>
              <a:t> scattering</a:t>
            </a:r>
          </a:p>
          <a:p>
            <a:pPr lvl="0"/>
            <a:endParaRPr lang="en-GB" sz="1200" b="1" dirty="0" smtClean="0">
              <a:solidFill>
                <a:prstClr val="black"/>
              </a:solidFill>
              <a:cs typeface="Times New Roman" panose="02020603050405020304" pitchFamily="18" charset="0"/>
            </a:endParaRPr>
          </a:p>
          <a:p>
            <a:pPr lvl="0"/>
            <a:r>
              <a:rPr lang="en-GB" b="1" dirty="0" smtClean="0">
                <a:solidFill>
                  <a:srgbClr val="339933"/>
                </a:solidFill>
                <a:cs typeface="Times New Roman" panose="02020603050405020304" pitchFamily="18" charset="0"/>
              </a:rPr>
              <a:t>Centre panel: Discrete levels in </a:t>
            </a:r>
            <a:r>
              <a:rPr lang="en-GB" b="1" baseline="30000" dirty="0" smtClean="0">
                <a:solidFill>
                  <a:srgbClr val="339933"/>
                </a:solidFill>
                <a:cs typeface="Times New Roman" panose="02020603050405020304" pitchFamily="18" charset="0"/>
              </a:rPr>
              <a:t>17</a:t>
            </a:r>
            <a:r>
              <a:rPr lang="en-GB" b="1" dirty="0" smtClean="0">
                <a:solidFill>
                  <a:srgbClr val="339933"/>
                </a:solidFill>
                <a:cs typeface="Times New Roman" panose="02020603050405020304" pitchFamily="18" charset="0"/>
              </a:rPr>
              <a:t>O scattering</a:t>
            </a:r>
          </a:p>
          <a:p>
            <a:pPr lvl="0"/>
            <a:endParaRPr lang="en-GB" sz="1200" b="1" dirty="0" smtClean="0">
              <a:solidFill>
                <a:prstClr val="black"/>
              </a:solidFill>
              <a:cs typeface="Times New Roman" panose="02020603050405020304" pitchFamily="18" charset="0"/>
            </a:endParaRPr>
          </a:p>
          <a:p>
            <a:pPr lvl="0"/>
            <a:r>
              <a:rPr lang="en-GB" b="1" dirty="0" smtClean="0">
                <a:solidFill>
                  <a:srgbClr val="55218F"/>
                </a:solidFill>
                <a:cs typeface="Times New Roman" panose="02020603050405020304" pitchFamily="18" charset="0"/>
              </a:rPr>
              <a:t>Bottom panel: photon scattering</a:t>
            </a:r>
          </a:p>
          <a:p>
            <a:pPr lvl="0"/>
            <a:endParaRPr lang="en-GB" b="1" dirty="0" smtClean="0">
              <a:solidFill>
                <a:srgbClr val="55218F"/>
              </a:solidFill>
              <a:cs typeface="Times New Roman" panose="02020603050405020304" pitchFamily="18" charset="0"/>
            </a:endParaRPr>
          </a:p>
          <a:p>
            <a:pPr lvl="0"/>
            <a:r>
              <a:rPr lang="en-GB" sz="1800" b="1" dirty="0" smtClean="0">
                <a:solidFill>
                  <a:schemeClr val="tx1"/>
                </a:solidFill>
                <a:cs typeface="Times New Roman" panose="02020603050405020304" pitchFamily="18" charset="0"/>
              </a:rPr>
              <a:t>L. Pellegri </a:t>
            </a:r>
            <a:r>
              <a:rPr lang="en-GB" sz="1800" b="1" i="1" dirty="0" smtClean="0">
                <a:solidFill>
                  <a:schemeClr val="tx1"/>
                </a:solidFill>
                <a:cs typeface="Times New Roman" panose="02020603050405020304" pitchFamily="18" charset="0"/>
              </a:rPr>
              <a:t>et al.</a:t>
            </a:r>
            <a:r>
              <a:rPr lang="en-GB" sz="1800" b="1" dirty="0" smtClean="0">
                <a:solidFill>
                  <a:schemeClr val="tx1"/>
                </a:solidFill>
                <a:cs typeface="Times New Roman" panose="02020603050405020304" pitchFamily="18" charset="0"/>
              </a:rPr>
              <a:t>, Phys. Lett. B738 (2014) 519</a:t>
            </a:r>
          </a:p>
          <a:p>
            <a:pPr lvl="0"/>
            <a:endParaRPr lang="en-GB" b="1" dirty="0">
              <a:solidFill>
                <a:srgbClr val="55218F"/>
              </a:solidFill>
              <a:cs typeface="Times New Roman" panose="02020603050405020304" pitchFamily="18" charset="0"/>
            </a:endParaRPr>
          </a:p>
        </p:txBody>
      </p:sp>
    </p:spTree>
    <p:extLst>
      <p:ext uri="{BB962C8B-B14F-4D97-AF65-F5344CB8AC3E}">
        <p14:creationId xmlns:p14="http://schemas.microsoft.com/office/powerpoint/2010/main" val="7783712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913773" y="-223696"/>
            <a:ext cx="7358966" cy="5494436"/>
          </a:xfrm>
          <a:prstGeom prst="rect">
            <a:avLst/>
          </a:prstGeom>
        </p:spPr>
      </p:pic>
      <p:sp>
        <p:nvSpPr>
          <p:cNvPr id="3" name="Rectangle 3"/>
          <p:cNvSpPr>
            <a:spLocks noChangeArrowheads="1"/>
          </p:cNvSpPr>
          <p:nvPr/>
        </p:nvSpPr>
        <p:spPr bwMode="auto">
          <a:xfrm>
            <a:off x="1629845" y="5373359"/>
            <a:ext cx="5763892" cy="923923"/>
          </a:xfrm>
          <a:prstGeom prst="rect">
            <a:avLst/>
          </a:prstGeom>
          <a:noFill/>
          <a:ln w="9525">
            <a:noFill/>
            <a:miter lim="800000"/>
            <a:headEnd/>
            <a:tailEnd/>
          </a:ln>
        </p:spPr>
        <p:txBody>
          <a:bodyPr/>
          <a:lstStyle/>
          <a:p>
            <a:pPr marL="342900" indent="-342900" algn="ctr">
              <a:spcBef>
                <a:spcPts val="600"/>
              </a:spcBef>
            </a:pPr>
            <a:r>
              <a:rPr lang="en-US" b="1" dirty="0">
                <a:solidFill>
                  <a:srgbClr val="04028F"/>
                </a:solidFill>
              </a:rPr>
              <a:t>CAGRA </a:t>
            </a:r>
            <a:r>
              <a:rPr lang="en-US" b="1" dirty="0" smtClean="0">
                <a:solidFill>
                  <a:srgbClr val="04028F"/>
                </a:solidFill>
              </a:rPr>
              <a:t>array &gt;10 HPGe-clover detectors</a:t>
            </a:r>
          </a:p>
          <a:p>
            <a:pPr marL="342900" indent="-342900" algn="ctr">
              <a:spcBef>
                <a:spcPts val="600"/>
              </a:spcBef>
            </a:pPr>
            <a:r>
              <a:rPr lang="en-US" b="1" dirty="0" smtClean="0">
                <a:solidFill>
                  <a:srgbClr val="FF0000"/>
                </a:solidFill>
              </a:rPr>
              <a:t>To study PDR</a:t>
            </a:r>
            <a:endParaRPr lang="nl-NL" b="1" dirty="0">
              <a:solidFill>
                <a:srgbClr val="FF0000"/>
              </a:solidFill>
            </a:endParaRPr>
          </a:p>
        </p:txBody>
      </p:sp>
    </p:spTree>
    <p:extLst>
      <p:ext uri="{BB962C8B-B14F-4D97-AF65-F5344CB8AC3E}">
        <p14:creationId xmlns:p14="http://schemas.microsoft.com/office/powerpoint/2010/main" val="350790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2" name="2016-10-17 22.45.05.jpg"/>
          <p:cNvGrpSpPr/>
          <p:nvPr/>
        </p:nvGrpSpPr>
        <p:grpSpPr>
          <a:xfrm>
            <a:off x="178465" y="-36327"/>
            <a:ext cx="8789541" cy="6276513"/>
            <a:chOff x="0" y="0"/>
            <a:chExt cx="9153525" cy="6863428"/>
          </a:xfrm>
        </p:grpSpPr>
        <p:sp>
          <p:nvSpPr>
            <p:cNvPr id="790" name="四角形"/>
            <p:cNvSpPr/>
            <p:nvPr/>
          </p:nvSpPr>
          <p:spPr>
            <a:xfrm>
              <a:off x="0" y="0"/>
              <a:ext cx="9153525" cy="6863429"/>
            </a:xfrm>
            <a:prstGeom prst="rect">
              <a:avLst/>
            </a:prstGeom>
            <a:solidFill>
              <a:srgbClr val="4D4D93"/>
            </a:solidFill>
            <a:ln w="12700" cap="flat">
              <a:noFill/>
              <a:miter lim="400000"/>
            </a:ln>
            <a:effectLst/>
          </p:spPr>
          <p:txBody>
            <a:bodyPr wrap="square" lIns="45717" tIns="45717" rIns="45717" bIns="45717" numCol="1" anchor="t">
              <a:noAutofit/>
            </a:bodyPr>
            <a:lstStyle/>
            <a:p>
              <a:pPr>
                <a:defRPr sz="1800">
                  <a:uFillTx/>
                </a:defRPr>
              </a:pPr>
              <a:endParaRPr dirty="0">
                <a:cs typeface="Times New Roman" panose="02020603050405020304" pitchFamily="18" charset="0"/>
              </a:endParaRPr>
            </a:p>
          </p:txBody>
        </p:sp>
        <p:pic>
          <p:nvPicPr>
            <p:cNvPr id="791" name="2016-10-17 22.45.05.jpg" descr="2016-10-17 22.45.05.jpg"/>
            <p:cNvPicPr>
              <a:picLocks noChangeAspect="1"/>
            </p:cNvPicPr>
            <p:nvPr/>
          </p:nvPicPr>
          <p:blipFill>
            <a:blip r:embed="rId3">
              <a:extLst/>
            </a:blip>
            <a:stretch>
              <a:fillRect/>
            </a:stretch>
          </p:blipFill>
          <p:spPr>
            <a:xfrm>
              <a:off x="0" y="0"/>
              <a:ext cx="9153525" cy="6863429"/>
            </a:xfrm>
            <a:prstGeom prst="rect">
              <a:avLst/>
            </a:prstGeom>
            <a:ln w="12700" cap="flat">
              <a:noFill/>
              <a:miter lim="400000"/>
            </a:ln>
            <a:effectLst/>
          </p:spPr>
        </p:pic>
      </p:grpSp>
      <p:sp>
        <p:nvSpPr>
          <p:cNvPr id="793" name="Shape 120"/>
          <p:cNvSpPr/>
          <p:nvPr/>
        </p:nvSpPr>
        <p:spPr>
          <a:xfrm>
            <a:off x="518977" y="126444"/>
            <a:ext cx="8085280" cy="523216"/>
          </a:xfrm>
          <a:prstGeom prst="rect">
            <a:avLst/>
          </a:prstGeom>
          <a:solidFill>
            <a:schemeClr val="accent3">
              <a:lumOff val="44000"/>
              <a:alpha val="8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spcBef>
                <a:spcPts val="2100"/>
              </a:spcBef>
              <a:defRPr sz="2800">
                <a:latin typeface="Arial"/>
                <a:ea typeface="Arial"/>
                <a:cs typeface="Arial"/>
                <a:sym typeface="Arial"/>
              </a:defRPr>
            </a:lvl1pPr>
          </a:lstStyle>
          <a:p>
            <a:pPr algn="ctr"/>
            <a:r>
              <a:rPr b="1" dirty="0">
                <a:solidFill>
                  <a:srgbClr val="04028F"/>
                </a:solidFill>
                <a:latin typeface="Times New Roman" panose="02020603050405020304" pitchFamily="18" charset="0"/>
                <a:cs typeface="Times New Roman" panose="02020603050405020304" pitchFamily="18" charset="0"/>
              </a:rPr>
              <a:t>Campaign experiments in Oct. – Dec. 2016 at RCNP </a:t>
            </a:r>
          </a:p>
        </p:txBody>
      </p:sp>
      <p:sp>
        <p:nvSpPr>
          <p:cNvPr id="794" name="Shape 132"/>
          <p:cNvSpPr/>
          <p:nvPr/>
        </p:nvSpPr>
        <p:spPr>
          <a:xfrm>
            <a:off x="990600" y="1732668"/>
            <a:ext cx="2418425" cy="503017"/>
          </a:xfrm>
          <a:prstGeom prst="rect">
            <a:avLst/>
          </a:prstGeom>
          <a:solidFill>
            <a:schemeClr val="accent3">
              <a:lumOff val="44000"/>
              <a:alpha val="8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6" tIns="35716" rIns="35716" bIns="35716" anchor="ctr">
            <a:spAutoFit/>
          </a:bodyPr>
          <a:lstStyle>
            <a:lvl1pPr algn="ctr" defTabSz="584200">
              <a:defRPr sz="2800">
                <a:solidFill>
                  <a:srgbClr val="32946A"/>
                </a:solidFill>
                <a:uFillTx/>
                <a:latin typeface="Arial"/>
                <a:ea typeface="Arial"/>
                <a:cs typeface="Arial"/>
                <a:sym typeface="Arial"/>
              </a:defRPr>
            </a:lvl1pPr>
          </a:lstStyle>
          <a:p>
            <a:r>
              <a:rPr lang="en-US" b="1" dirty="0" smtClean="0">
                <a:latin typeface="Times New Roman" panose="02020603050405020304" pitchFamily="18" charset="0"/>
                <a:cs typeface="Times New Roman" panose="02020603050405020304" pitchFamily="18" charset="0"/>
              </a:rPr>
              <a:t>Grand Raiden</a:t>
            </a:r>
            <a:endParaRPr b="1" dirty="0">
              <a:latin typeface="Times New Roman" panose="02020603050405020304" pitchFamily="18" charset="0"/>
              <a:cs typeface="Times New Roman" panose="02020603050405020304" pitchFamily="18" charset="0"/>
            </a:endParaRPr>
          </a:p>
        </p:txBody>
      </p:sp>
      <p:sp>
        <p:nvSpPr>
          <p:cNvPr id="795" name="下矢印 1"/>
          <p:cNvSpPr/>
          <p:nvPr/>
        </p:nvSpPr>
        <p:spPr>
          <a:xfrm>
            <a:off x="5156621" y="2762196"/>
            <a:ext cx="804870" cy="67946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chemeClr val="accent3">
              <a:lumOff val="44000"/>
              <a:alpha val="80000"/>
            </a:schemeClr>
          </a:solidFill>
          <a:ln w="12700">
            <a:miter lim="400000"/>
          </a:ln>
        </p:spPr>
        <p:txBody>
          <a:bodyPr lIns="45717" tIns="45717" rIns="45717" bIns="45717" anchor="ctr"/>
          <a:lstStyle/>
          <a:p>
            <a:pPr algn="ctr">
              <a:defRPr sz="1800" b="1">
                <a:solidFill>
                  <a:srgbClr val="0000FF"/>
                </a:solidFill>
                <a:uFillTx/>
                <a:latin typeface="Arial"/>
                <a:ea typeface="Arial"/>
                <a:cs typeface="Arial"/>
                <a:sym typeface="Arial"/>
              </a:defRPr>
            </a:pPr>
            <a:endParaRPr dirty="0">
              <a:cs typeface="Times New Roman" panose="02020603050405020304" pitchFamily="18" charset="0"/>
            </a:endParaRPr>
          </a:p>
        </p:txBody>
      </p:sp>
      <p:sp>
        <p:nvSpPr>
          <p:cNvPr id="10" name="Shape 132"/>
          <p:cNvSpPr/>
          <p:nvPr/>
        </p:nvSpPr>
        <p:spPr>
          <a:xfrm>
            <a:off x="3757258" y="861146"/>
            <a:ext cx="3575700" cy="1734123"/>
          </a:xfrm>
          <a:prstGeom prst="rect">
            <a:avLst/>
          </a:prstGeom>
          <a:solidFill>
            <a:schemeClr val="accent3">
              <a:lumOff val="44000"/>
              <a:alpha val="8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6" tIns="35716" rIns="35716" bIns="35716" anchor="ctr">
            <a:spAutoFit/>
          </a:bodyPr>
          <a:lstStyle>
            <a:lvl1pPr algn="ctr" defTabSz="584200">
              <a:defRPr sz="2800">
                <a:solidFill>
                  <a:srgbClr val="32946A"/>
                </a:solidFill>
                <a:uFillTx/>
                <a:latin typeface="Arial"/>
                <a:ea typeface="Arial"/>
                <a:cs typeface="Arial"/>
                <a:sym typeface="Arial"/>
              </a:defRPr>
            </a:lvl1pPr>
          </a:lstStyle>
          <a:p>
            <a:r>
              <a:rPr lang="en-US" b="1" dirty="0" smtClean="0">
                <a:solidFill>
                  <a:srgbClr val="04028F"/>
                </a:solidFill>
                <a:latin typeface="Times New Roman" panose="02020603050405020304" pitchFamily="18" charset="0"/>
                <a:cs typeface="Times New Roman" panose="02020603050405020304" pitchFamily="18" charset="0"/>
              </a:rPr>
              <a:t>CAGRA</a:t>
            </a:r>
          </a:p>
          <a:p>
            <a:r>
              <a:rPr lang="en-US" sz="2000" b="1" dirty="0" smtClean="0">
                <a:solidFill>
                  <a:srgbClr val="04028F"/>
                </a:solidFill>
                <a:latin typeface="Times New Roman" panose="02020603050405020304" pitchFamily="18" charset="0"/>
                <a:cs typeface="Times New Roman" panose="02020603050405020304" pitchFamily="18" charset="0"/>
              </a:rPr>
              <a:t>12 Clovers from</a:t>
            </a:r>
          </a:p>
          <a:p>
            <a:r>
              <a:rPr lang="en-US" sz="2000" b="1" dirty="0" smtClean="0">
                <a:solidFill>
                  <a:srgbClr val="04028F"/>
                </a:solidFill>
                <a:latin typeface="Times New Roman" panose="02020603050405020304" pitchFamily="18" charset="0"/>
                <a:cs typeface="Times New Roman" panose="02020603050405020304" pitchFamily="18" charset="0"/>
              </a:rPr>
              <a:t>ANL, ARL, (Tohoku,) and IMP</a:t>
            </a:r>
          </a:p>
          <a:p>
            <a:r>
              <a:rPr lang="en-US" sz="2000" b="1" dirty="0" smtClean="0">
                <a:solidFill>
                  <a:srgbClr val="FF0000"/>
                </a:solidFill>
                <a:latin typeface="Times New Roman" panose="02020603050405020304" pitchFamily="18" charset="0"/>
                <a:cs typeface="Times New Roman" panose="02020603050405020304" pitchFamily="18" charset="0"/>
              </a:rPr>
              <a:t>+ 4 large-volume LaBr</a:t>
            </a:r>
            <a:r>
              <a:rPr lang="en-US" sz="2000" b="1" baseline="-25000" dirty="0" smtClean="0">
                <a:solidFill>
                  <a:srgbClr val="FF0000"/>
                </a:solidFill>
                <a:latin typeface="Times New Roman" panose="02020603050405020304" pitchFamily="18" charset="0"/>
                <a:cs typeface="Times New Roman" panose="02020603050405020304" pitchFamily="18" charset="0"/>
              </a:rPr>
              <a:t>3</a:t>
            </a:r>
            <a:r>
              <a:rPr lang="en-US" sz="2000" b="1" dirty="0" smtClean="0">
                <a:solidFill>
                  <a:srgbClr val="FF0000"/>
                </a:solidFill>
                <a:latin typeface="Times New Roman" panose="02020603050405020304" pitchFamily="18" charset="0"/>
                <a:cs typeface="Times New Roman" panose="02020603050405020304" pitchFamily="18" charset="0"/>
              </a:rPr>
              <a:t> from Milano</a:t>
            </a:r>
          </a:p>
        </p:txBody>
      </p:sp>
    </p:spTree>
    <p:extLst>
      <p:ext uri="{BB962C8B-B14F-4D97-AF65-F5344CB8AC3E}">
        <p14:creationId xmlns:p14="http://schemas.microsoft.com/office/powerpoint/2010/main" val="1854759669"/>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25">
            <a:extLst>
              <a:ext uri="{FF2B5EF4-FFF2-40B4-BE49-F238E27FC236}">
                <a16:creationId xmlns="" xmlns:a16="http://schemas.microsoft.com/office/drawing/2014/main" id="{7132BE48-4399-4110-AE4F-93E05BD5B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6175" y="795953"/>
            <a:ext cx="5415711" cy="4997720"/>
          </a:xfrm>
          <a:prstGeom prst="rect">
            <a:avLst/>
          </a:prstGeom>
        </p:spPr>
      </p:pic>
      <mc:AlternateContent xmlns:mc="http://schemas.openxmlformats.org/markup-compatibility/2006" xmlns:a14="http://schemas.microsoft.com/office/drawing/2010/main">
        <mc:Choice Requires="a14">
          <p:sp>
            <p:nvSpPr>
              <p:cNvPr id="17" name="Rechteck 23">
                <a:extLst>
                  <a:ext uri="{FF2B5EF4-FFF2-40B4-BE49-F238E27FC236}">
                    <a16:creationId xmlns="" xmlns:a16="http://schemas.microsoft.com/office/drawing/2014/main" id="{9E7A29BC-C5EC-4D87-8CCA-998FBF55E8A9}"/>
                  </a:ext>
                </a:extLst>
              </p:cNvPr>
              <p:cNvSpPr/>
              <p:nvPr/>
            </p:nvSpPr>
            <p:spPr>
              <a:xfrm>
                <a:off x="4041814" y="5685755"/>
                <a:ext cx="1190775" cy="523220"/>
              </a:xfrm>
              <a:prstGeom prst="rect">
                <a:avLst/>
              </a:prstGeom>
              <a:solidFill>
                <a:schemeClr val="bg1"/>
              </a:solidFill>
              <a:ln w="31750">
                <a:noFill/>
              </a:ln>
              <a:effectLst/>
            </p:spPr>
            <p:txBody>
              <a:bodyPr wrap="none">
                <a:spAutoFit/>
              </a:bodyPr>
              <a:lstStyle/>
              <a:p>
                <a:pPr algn="ctr"/>
                <a14:m>
                  <m:oMath xmlns:m="http://schemas.openxmlformats.org/officeDocument/2006/math">
                    <m:sSub>
                      <m:sSubPr>
                        <m:ctrlPr>
                          <a:rPr lang="de-DE" sz="2000" b="0" i="1" smtClean="0">
                            <a:solidFill>
                              <a:schemeClr val="tx1"/>
                            </a:solidFill>
                            <a:latin typeface="Cambria Math" panose="02040503050406030204" pitchFamily="18" charset="0"/>
                            <a:ea typeface="MS PMincho" panose="02020600040205080304" pitchFamily="18" charset="-128"/>
                            <a:cs typeface="Arabic Typesetting" panose="03020402040406030203" pitchFamily="66" charset="-78"/>
                          </a:rPr>
                        </m:ctrlPr>
                      </m:sSubPr>
                      <m:e>
                        <m:r>
                          <m:rPr>
                            <m:sty m:val="p"/>
                          </m:rPr>
                          <a:rPr lang="de-DE" sz="2000" b="0" i="0" smtClean="0">
                            <a:solidFill>
                              <a:schemeClr val="tx1"/>
                            </a:solidFill>
                            <a:latin typeface="Cambria Math" panose="02040503050406030204" pitchFamily="18" charset="0"/>
                            <a:ea typeface="MS PMincho" panose="02020600040205080304" pitchFamily="18" charset="-128"/>
                            <a:cs typeface="Arabic Typesetting" panose="03020402040406030203" pitchFamily="66" charset="-78"/>
                          </a:rPr>
                          <m:t>E</m:t>
                        </m:r>
                      </m:e>
                      <m:sub>
                        <m:r>
                          <m:rPr>
                            <m:sty m:val="p"/>
                          </m:rPr>
                          <a:rPr lang="de-DE" sz="2000" b="0" i="0" smtClean="0">
                            <a:solidFill>
                              <a:schemeClr val="tx1"/>
                            </a:solidFill>
                            <a:latin typeface="Cambria Math" panose="02040503050406030204" pitchFamily="18" charset="0"/>
                            <a:ea typeface="MS PMincho" panose="02020600040205080304" pitchFamily="18" charset="-128"/>
                            <a:cs typeface="Arabic Typesetting" panose="03020402040406030203" pitchFamily="66" charset="-78"/>
                          </a:rPr>
                          <m:t>x</m:t>
                        </m:r>
                      </m:sub>
                    </m:sSub>
                  </m:oMath>
                </a14:m>
                <a:r>
                  <a:rPr lang="de-DE" sz="2800" dirty="0">
                    <a:solidFill>
                      <a:schemeClr val="tx1"/>
                    </a:solidFill>
                    <a:latin typeface="Arabic Typesetting" panose="03020402040406030203" pitchFamily="66" charset="-78"/>
                    <a:ea typeface="MS PMincho" panose="02020600040205080304" pitchFamily="18" charset="-128"/>
                    <a:cs typeface="Arabic Typesetting" panose="03020402040406030203" pitchFamily="66" charset="-78"/>
                  </a:rPr>
                  <a:t> (MeV)</a:t>
                </a:r>
              </a:p>
            </p:txBody>
          </p:sp>
        </mc:Choice>
        <mc:Fallback xmlns="">
          <p:sp>
            <p:nvSpPr>
              <p:cNvPr id="17" name="Rechteck 23">
                <a:extLst>
                  <a:ext uri="{FF2B5EF4-FFF2-40B4-BE49-F238E27FC236}">
                    <a16:creationId xmlns:a16="http://schemas.microsoft.com/office/drawing/2014/main" xmlns:a14="http://schemas.microsoft.com/office/drawing/2010/main" xmlns="" id="{9E7A29BC-C5EC-4D87-8CCA-998FBF55E8A9}"/>
                  </a:ext>
                </a:extLst>
              </p:cNvPr>
              <p:cNvSpPr>
                <a:spLocks noRot="1" noChangeAspect="1" noMove="1" noResize="1" noEditPoints="1" noAdjustHandles="1" noChangeArrowheads="1" noChangeShapeType="1" noTextEdit="1"/>
              </p:cNvSpPr>
              <p:nvPr/>
            </p:nvSpPr>
            <p:spPr>
              <a:xfrm>
                <a:off x="4041814" y="5685755"/>
                <a:ext cx="1190775" cy="523220"/>
              </a:xfrm>
              <a:prstGeom prst="rect">
                <a:avLst/>
              </a:prstGeom>
              <a:blipFill rotWithShape="0">
                <a:blip r:embed="rId3"/>
                <a:stretch>
                  <a:fillRect t="-12791" r="-9744" b="-31395"/>
                </a:stretch>
              </a:blipFill>
              <a:ln w="31750">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hteck 24">
                <a:extLst>
                  <a:ext uri="{FF2B5EF4-FFF2-40B4-BE49-F238E27FC236}">
                    <a16:creationId xmlns="" xmlns:a16="http://schemas.microsoft.com/office/drawing/2014/main" id="{7C3DA32D-B709-4934-BF88-CB1B5D8735B6}"/>
                  </a:ext>
                </a:extLst>
              </p:cNvPr>
              <p:cNvSpPr/>
              <p:nvPr/>
            </p:nvSpPr>
            <p:spPr>
              <a:xfrm rot="16200000">
                <a:off x="1097744" y="3044151"/>
                <a:ext cx="1203791" cy="523220"/>
              </a:xfrm>
              <a:prstGeom prst="rect">
                <a:avLst/>
              </a:prstGeom>
              <a:noFill/>
              <a:ln w="31750">
                <a:noFill/>
              </a:ln>
              <a:effectLst/>
            </p:spPr>
            <p:txBody>
              <a:bodyPr wrap="none">
                <a:spAutoFit/>
              </a:bodyPr>
              <a:lstStyle/>
              <a:p>
                <a:pPr algn="ctr"/>
                <a14:m>
                  <m:oMath xmlns:m="http://schemas.openxmlformats.org/officeDocument/2006/math">
                    <m:sSub>
                      <m:sSubPr>
                        <m:ctrlPr>
                          <a:rPr lang="de-DE" sz="2000" b="0" i="1" smtClean="0">
                            <a:solidFill>
                              <a:schemeClr val="tx1"/>
                            </a:solidFill>
                            <a:latin typeface="Cambria Math" panose="02040503050406030204" pitchFamily="18" charset="0"/>
                            <a:ea typeface="MS PMincho" panose="02020600040205080304" pitchFamily="18" charset="-128"/>
                            <a:cs typeface="Arabic Typesetting" panose="03020402040406030203" pitchFamily="66" charset="-78"/>
                          </a:rPr>
                        </m:ctrlPr>
                      </m:sSubPr>
                      <m:e>
                        <m:r>
                          <m:rPr>
                            <m:sty m:val="p"/>
                          </m:rPr>
                          <a:rPr lang="de-DE" sz="2000" b="0" i="0" smtClean="0">
                            <a:solidFill>
                              <a:schemeClr val="tx1"/>
                            </a:solidFill>
                            <a:latin typeface="Cambria Math" panose="02040503050406030204" pitchFamily="18" charset="0"/>
                            <a:ea typeface="MS PMincho" panose="02020600040205080304" pitchFamily="18" charset="-128"/>
                            <a:cs typeface="Arabic Typesetting" panose="03020402040406030203" pitchFamily="66" charset="-78"/>
                          </a:rPr>
                          <m:t>E</m:t>
                        </m:r>
                      </m:e>
                      <m:sub>
                        <m:r>
                          <a:rPr lang="de-DE" sz="2000" b="0" i="1" smtClean="0">
                            <a:solidFill>
                              <a:schemeClr val="tx1"/>
                            </a:solidFill>
                            <a:latin typeface="Cambria Math" panose="02040503050406030204" pitchFamily="18" charset="0"/>
                            <a:ea typeface="MS PMincho" panose="02020600040205080304" pitchFamily="18" charset="-128"/>
                            <a:cs typeface="Arabic Typesetting" panose="03020402040406030203" pitchFamily="66" charset="-78"/>
                          </a:rPr>
                          <m:t>𝛾</m:t>
                        </m:r>
                      </m:sub>
                    </m:sSub>
                  </m:oMath>
                </a14:m>
                <a:r>
                  <a:rPr lang="de-DE" sz="2800" dirty="0">
                    <a:solidFill>
                      <a:schemeClr val="tx1"/>
                    </a:solidFill>
                    <a:latin typeface="Arabic Typesetting" panose="03020402040406030203" pitchFamily="66" charset="-78"/>
                    <a:ea typeface="MS PMincho" panose="02020600040205080304" pitchFamily="18" charset="-128"/>
                    <a:cs typeface="Arabic Typesetting" panose="03020402040406030203" pitchFamily="66" charset="-78"/>
                  </a:rPr>
                  <a:t> (MeV)</a:t>
                </a:r>
              </a:p>
            </p:txBody>
          </p:sp>
        </mc:Choice>
        <mc:Fallback xmlns="">
          <p:sp>
            <p:nvSpPr>
              <p:cNvPr id="18" name="Rechteck 24">
                <a:extLst>
                  <a:ext uri="{FF2B5EF4-FFF2-40B4-BE49-F238E27FC236}">
                    <a16:creationId xmlns:a16="http://schemas.microsoft.com/office/drawing/2014/main" xmlns:a14="http://schemas.microsoft.com/office/drawing/2010/main" xmlns="" id="{7C3DA32D-B709-4934-BF88-CB1B5D8735B6}"/>
                  </a:ext>
                </a:extLst>
              </p:cNvPr>
              <p:cNvSpPr>
                <a:spLocks noRot="1" noChangeAspect="1" noMove="1" noResize="1" noEditPoints="1" noAdjustHandles="1" noChangeArrowheads="1" noChangeShapeType="1" noTextEdit="1"/>
              </p:cNvSpPr>
              <p:nvPr/>
            </p:nvSpPr>
            <p:spPr>
              <a:xfrm rot="16200000">
                <a:off x="1097744" y="3044151"/>
                <a:ext cx="1203791" cy="523220"/>
              </a:xfrm>
              <a:prstGeom prst="rect">
                <a:avLst/>
              </a:prstGeom>
              <a:blipFill rotWithShape="0">
                <a:blip r:embed="rId4"/>
                <a:stretch>
                  <a:fillRect l="-12791" t="-9137" r="-31395"/>
                </a:stretch>
              </a:blipFill>
              <a:ln w="31750">
                <a:noFill/>
              </a:ln>
              <a:effectLst/>
            </p:spPr>
            <p:txBody>
              <a:bodyPr/>
              <a:lstStyle/>
              <a:p>
                <a:r>
                  <a:rPr lang="en-US">
                    <a:noFill/>
                  </a:rPr>
                  <a:t> </a:t>
                </a:r>
              </a:p>
            </p:txBody>
          </p:sp>
        </mc:Fallback>
      </mc:AlternateContent>
      <p:cxnSp>
        <p:nvCxnSpPr>
          <p:cNvPr id="19" name="Gerader Verbinder 4">
            <a:extLst>
              <a:ext uri="{FF2B5EF4-FFF2-40B4-BE49-F238E27FC236}">
                <a16:creationId xmlns="" xmlns:a16="http://schemas.microsoft.com/office/drawing/2014/main" id="{0126E900-C9E3-4EC8-BE66-14F34E6D469B}"/>
              </a:ext>
            </a:extLst>
          </p:cNvPr>
          <p:cNvCxnSpPr>
            <a:cxnSpLocks/>
          </p:cNvCxnSpPr>
          <p:nvPr/>
        </p:nvCxnSpPr>
        <p:spPr>
          <a:xfrm flipH="1">
            <a:off x="2619712" y="1109137"/>
            <a:ext cx="3864218" cy="3984690"/>
          </a:xfrm>
          <a:prstGeom prst="line">
            <a:avLst/>
          </a:prstGeom>
          <a:ln w="222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Gerader Verbinder 32">
            <a:extLst>
              <a:ext uri="{FF2B5EF4-FFF2-40B4-BE49-F238E27FC236}">
                <a16:creationId xmlns="" xmlns:a16="http://schemas.microsoft.com/office/drawing/2014/main" id="{ADA1662D-CFF0-4B4F-8704-150827006A43}"/>
              </a:ext>
            </a:extLst>
          </p:cNvPr>
          <p:cNvCxnSpPr>
            <a:cxnSpLocks/>
          </p:cNvCxnSpPr>
          <p:nvPr/>
        </p:nvCxnSpPr>
        <p:spPr>
          <a:xfrm flipH="1">
            <a:off x="2626639" y="1352962"/>
            <a:ext cx="3864218" cy="3984690"/>
          </a:xfrm>
          <a:prstGeom prst="line">
            <a:avLst/>
          </a:prstGeom>
          <a:ln w="22225">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21" name="Gruppieren 35">
            <a:extLst>
              <a:ext uri="{FF2B5EF4-FFF2-40B4-BE49-F238E27FC236}">
                <a16:creationId xmlns="" xmlns:a16="http://schemas.microsoft.com/office/drawing/2014/main" id="{634446E0-9E58-4827-AD15-57366E2A7B80}"/>
              </a:ext>
            </a:extLst>
          </p:cNvPr>
          <p:cNvGrpSpPr/>
          <p:nvPr/>
        </p:nvGrpSpPr>
        <p:grpSpPr>
          <a:xfrm>
            <a:off x="6552000" y="823998"/>
            <a:ext cx="1080849" cy="735378"/>
            <a:chOff x="6284633" y="4095817"/>
            <a:chExt cx="2723993" cy="1954969"/>
          </a:xfrm>
        </p:grpSpPr>
        <p:grpSp>
          <p:nvGrpSpPr>
            <p:cNvPr id="22" name="Gruppieren 37">
              <a:extLst>
                <a:ext uri="{FF2B5EF4-FFF2-40B4-BE49-F238E27FC236}">
                  <a16:creationId xmlns="" xmlns:a16="http://schemas.microsoft.com/office/drawing/2014/main" id="{573CAF15-3FD0-42D9-A37B-CF905A099E79}"/>
                </a:ext>
              </a:extLst>
            </p:cNvPr>
            <p:cNvGrpSpPr/>
            <p:nvPr/>
          </p:nvGrpSpPr>
          <p:grpSpPr>
            <a:xfrm>
              <a:off x="6284633" y="4095817"/>
              <a:ext cx="2723993" cy="1461472"/>
              <a:chOff x="12253732" y="4555895"/>
              <a:chExt cx="2723993" cy="1106354"/>
            </a:xfrm>
          </p:grpSpPr>
          <p:sp>
            <p:nvSpPr>
              <p:cNvPr id="24" name="Rechteck: abgerundete Ecken 39">
                <a:extLst>
                  <a:ext uri="{FF2B5EF4-FFF2-40B4-BE49-F238E27FC236}">
                    <a16:creationId xmlns="" xmlns:a16="http://schemas.microsoft.com/office/drawing/2014/main" id="{FD46C726-CDE3-4A78-9C25-9DBD5ED0726C}"/>
                  </a:ext>
                </a:extLst>
              </p:cNvPr>
              <p:cNvSpPr/>
              <p:nvPr/>
            </p:nvSpPr>
            <p:spPr>
              <a:xfrm>
                <a:off x="12253732" y="4555895"/>
                <a:ext cx="2595884" cy="1106354"/>
              </a:xfrm>
              <a:prstGeom prst="roundRect">
                <a:avLst>
                  <a:gd name="adj" fmla="val 31914"/>
                </a:avLst>
              </a:prstGeom>
              <a:solidFill>
                <a:schemeClr val="bg1"/>
              </a:solidFill>
              <a:ln w="31750">
                <a:solidFill>
                  <a:srgbClr val="0070C0"/>
                </a:solidFill>
              </a:ln>
              <a:effectLst>
                <a:outerShdw blurRad="63500" sx="102000" sy="102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mc:AlternateContent xmlns:mc="http://schemas.openxmlformats.org/markup-compatibility/2006" xmlns:a14="http://schemas.microsoft.com/office/drawing/2010/main">
            <mc:Choice Requires="a14">
              <p:sp>
                <p:nvSpPr>
                  <p:cNvPr id="25" name="Rechteck 40">
                    <a:extLst>
                      <a:ext uri="{FF2B5EF4-FFF2-40B4-BE49-F238E27FC236}">
                        <a16:creationId xmlns="" xmlns:a16="http://schemas.microsoft.com/office/drawing/2014/main" id="{BDE2FCD6-9F0E-44BE-BC82-8564446E0A0A}"/>
                      </a:ext>
                    </a:extLst>
                  </p:cNvPr>
                  <p:cNvSpPr/>
                  <p:nvPr/>
                </p:nvSpPr>
                <p:spPr>
                  <a:xfrm>
                    <a:off x="12335115" y="4715845"/>
                    <a:ext cx="2642610" cy="788570"/>
                  </a:xfrm>
                  <a:prstGeom prst="rect">
                    <a:avLst/>
                  </a:prstGeom>
                  <a:noFill/>
                </p:spPr>
                <p:txBody>
                  <a:bodyPr wrap="none">
                    <a:spAutoFit/>
                  </a:bodyPr>
                  <a:lstStyle/>
                  <a:p>
                    <a:pPr algn="ctr"/>
                    <a14:m>
                      <m:oMathPara xmlns:m="http://schemas.openxmlformats.org/officeDocument/2006/math">
                        <m:oMathParaPr>
                          <m:jc m:val="center"/>
                        </m:oMathParaPr>
                        <m:oMath xmlns:m="http://schemas.openxmlformats.org/officeDocument/2006/math">
                          <m:sSub>
                            <m:sSubPr>
                              <m:ctrlPr>
                                <a:rPr lang="de-DE" sz="1800" b="1" i="1" smtClean="0">
                                  <a:solidFill>
                                    <a:srgbClr val="0070C0"/>
                                  </a:solidFill>
                                  <a:latin typeface="Cambria Math" panose="02040503050406030204" pitchFamily="18" charset="0"/>
                                  <a:cs typeface="Arabic Typesetting" panose="03020402040406030203" pitchFamily="66" charset="-78"/>
                                </a:rPr>
                              </m:ctrlPr>
                            </m:sSubPr>
                            <m:e>
                              <m:r>
                                <a:rPr lang="de-DE" sz="1800" b="1" i="1" smtClean="0">
                                  <a:solidFill>
                                    <a:srgbClr val="0070C0"/>
                                  </a:solidFill>
                                  <a:latin typeface="Cambria Math" panose="02040503050406030204" pitchFamily="18" charset="0"/>
                                  <a:cs typeface="Arabic Typesetting" panose="03020402040406030203" pitchFamily="66" charset="-78"/>
                                </a:rPr>
                                <m:t>𝑬</m:t>
                              </m:r>
                            </m:e>
                            <m:sub>
                              <m:r>
                                <a:rPr lang="de-DE" sz="1800" b="1" i="1" smtClean="0">
                                  <a:solidFill>
                                    <a:srgbClr val="0070C0"/>
                                  </a:solidFill>
                                  <a:latin typeface="Cambria Math" panose="02040503050406030204" pitchFamily="18" charset="0"/>
                                  <a:cs typeface="Arabic Typesetting" panose="03020402040406030203" pitchFamily="66" charset="-78"/>
                                </a:rPr>
                                <m:t>𝜸</m:t>
                              </m:r>
                            </m:sub>
                          </m:sSub>
                          <m:r>
                            <a:rPr lang="de-DE" sz="1800" b="1" i="1" smtClean="0">
                              <a:solidFill>
                                <a:srgbClr val="0070C0"/>
                              </a:solidFill>
                              <a:latin typeface="Cambria Math" panose="02040503050406030204" pitchFamily="18" charset="0"/>
                              <a:cs typeface="Arabic Typesetting" panose="03020402040406030203" pitchFamily="66" charset="-78"/>
                            </a:rPr>
                            <m:t>≈</m:t>
                          </m:r>
                          <m:sSub>
                            <m:sSubPr>
                              <m:ctrlPr>
                                <a:rPr lang="de-DE" sz="1800" b="1" i="1" smtClean="0">
                                  <a:solidFill>
                                    <a:srgbClr val="0070C0"/>
                                  </a:solidFill>
                                  <a:latin typeface="Cambria Math" panose="02040503050406030204" pitchFamily="18" charset="0"/>
                                  <a:cs typeface="Arabic Typesetting" panose="03020402040406030203" pitchFamily="66" charset="-78"/>
                                </a:rPr>
                              </m:ctrlPr>
                            </m:sSubPr>
                            <m:e>
                              <m:r>
                                <a:rPr lang="de-DE" sz="1800" b="1" i="1" smtClean="0">
                                  <a:solidFill>
                                    <a:srgbClr val="0070C0"/>
                                  </a:solidFill>
                                  <a:latin typeface="Cambria Math" panose="02040503050406030204" pitchFamily="18" charset="0"/>
                                  <a:cs typeface="Arabic Typesetting" panose="03020402040406030203" pitchFamily="66" charset="-78"/>
                                </a:rPr>
                                <m:t>𝑬</m:t>
                              </m:r>
                            </m:e>
                            <m:sub>
                              <m:r>
                                <a:rPr lang="de-DE" sz="1800" b="1" i="1" smtClean="0">
                                  <a:solidFill>
                                    <a:srgbClr val="0070C0"/>
                                  </a:solidFill>
                                  <a:latin typeface="Cambria Math" panose="02040503050406030204" pitchFamily="18" charset="0"/>
                                  <a:cs typeface="Arabic Typesetting" panose="03020402040406030203" pitchFamily="66" charset="-78"/>
                                </a:rPr>
                                <m:t>𝒙</m:t>
                              </m:r>
                            </m:sub>
                          </m:sSub>
                        </m:oMath>
                      </m:oMathPara>
                    </a14:m>
                    <a:endParaRPr lang="de-DE" sz="1800" b="1" dirty="0">
                      <a:solidFill>
                        <a:srgbClr val="0070C0"/>
                      </a:solidFill>
                      <a:latin typeface="Arabic Typesetting" panose="03020402040406030203" pitchFamily="66" charset="-78"/>
                      <a:cs typeface="Arabic Typesetting" panose="03020402040406030203" pitchFamily="66" charset="-78"/>
                    </a:endParaRPr>
                  </a:p>
                </p:txBody>
              </p:sp>
            </mc:Choice>
            <mc:Fallback xmlns="">
              <p:sp>
                <p:nvSpPr>
                  <p:cNvPr id="41" name="Rechteck 40">
                    <a:extLst>
                      <a:ext uri="{FF2B5EF4-FFF2-40B4-BE49-F238E27FC236}">
                        <a16:creationId xmlns:a16="http://schemas.microsoft.com/office/drawing/2014/main" id="{BDE2FCD6-9F0E-44BE-BC82-8564446E0A0A}"/>
                      </a:ext>
                    </a:extLst>
                  </p:cNvPr>
                  <p:cNvSpPr>
                    <a:spLocks noRot="1" noChangeAspect="1" noMove="1" noResize="1" noEditPoints="1" noAdjustHandles="1" noChangeArrowheads="1" noChangeShapeType="1" noTextEdit="1"/>
                  </p:cNvSpPr>
                  <p:nvPr/>
                </p:nvSpPr>
                <p:spPr>
                  <a:xfrm>
                    <a:off x="12335115" y="4715845"/>
                    <a:ext cx="2642610" cy="778378"/>
                  </a:xfrm>
                  <a:prstGeom prst="rect">
                    <a:avLst/>
                  </a:prstGeom>
                  <a:blipFill>
                    <a:blip r:embed="rId7"/>
                    <a:stretch>
                      <a:fillRect/>
                    </a:stretch>
                  </a:blipFill>
                </p:spPr>
                <p:txBody>
                  <a:bodyPr/>
                  <a:lstStyle/>
                  <a:p>
                    <a:r>
                      <a:rPr lang="de-DE">
                        <a:noFill/>
                      </a:rPr>
                      <a:t> </a:t>
                    </a:r>
                  </a:p>
                </p:txBody>
              </p:sp>
            </mc:Fallback>
          </mc:AlternateContent>
        </p:grpSp>
        <p:sp>
          <p:nvSpPr>
            <p:cNvPr id="23" name="Rechteck 38">
              <a:extLst>
                <a:ext uri="{FF2B5EF4-FFF2-40B4-BE49-F238E27FC236}">
                  <a16:creationId xmlns="" xmlns:a16="http://schemas.microsoft.com/office/drawing/2014/main" id="{04C3CFFD-88D1-467C-8435-2C5B77C37348}"/>
                </a:ext>
              </a:extLst>
            </p:cNvPr>
            <p:cNvSpPr/>
            <p:nvPr/>
          </p:nvSpPr>
          <p:spPr>
            <a:xfrm flipH="1">
              <a:off x="6629595" y="5068934"/>
              <a:ext cx="1905963" cy="981852"/>
            </a:xfrm>
            <a:prstGeom prst="rect">
              <a:avLst/>
            </a:prstGeom>
            <a:noFill/>
            <a:ln w="25400">
              <a:noFill/>
            </a:ln>
          </p:spPr>
          <p:txBody>
            <a:bodyPr wrap="square">
              <a:spAutoFit/>
            </a:bodyPr>
            <a:lstStyle/>
            <a:p>
              <a:pPr algn="ctr"/>
              <a:endParaRPr lang="de-DE" sz="1800" b="1" dirty="0">
                <a:solidFill>
                  <a:srgbClr val="FF0000"/>
                </a:solidFill>
                <a:latin typeface="Arabic Typesetting" panose="03020402040406030203" pitchFamily="66" charset="-78"/>
                <a:cs typeface="Arabic Typesetting" panose="03020402040406030203" pitchFamily="66" charset="-78"/>
              </a:endParaRPr>
            </a:p>
          </p:txBody>
        </p:sp>
      </p:grpSp>
      <p:cxnSp>
        <p:nvCxnSpPr>
          <p:cNvPr id="26" name="Gerader Verbinder 41">
            <a:extLst>
              <a:ext uri="{FF2B5EF4-FFF2-40B4-BE49-F238E27FC236}">
                <a16:creationId xmlns="" xmlns:a16="http://schemas.microsoft.com/office/drawing/2014/main" id="{79B8EDEF-9B00-4CA9-A591-F1B2906E8D2D}"/>
              </a:ext>
            </a:extLst>
          </p:cNvPr>
          <p:cNvCxnSpPr>
            <a:cxnSpLocks/>
          </p:cNvCxnSpPr>
          <p:nvPr/>
        </p:nvCxnSpPr>
        <p:spPr>
          <a:xfrm flipH="1">
            <a:off x="3220852" y="2148227"/>
            <a:ext cx="3307640" cy="335430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r Verbinder 42">
            <a:extLst>
              <a:ext uri="{FF2B5EF4-FFF2-40B4-BE49-F238E27FC236}">
                <a16:creationId xmlns="" xmlns:a16="http://schemas.microsoft.com/office/drawing/2014/main" id="{A0BA981F-189F-4DAB-803D-356396D27B12}"/>
              </a:ext>
            </a:extLst>
          </p:cNvPr>
          <p:cNvCxnSpPr>
            <a:cxnSpLocks/>
          </p:cNvCxnSpPr>
          <p:nvPr/>
        </p:nvCxnSpPr>
        <p:spPr>
          <a:xfrm flipH="1">
            <a:off x="3435926" y="2349117"/>
            <a:ext cx="3092566" cy="316216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 name="Gruppieren 43">
            <a:extLst>
              <a:ext uri="{FF2B5EF4-FFF2-40B4-BE49-F238E27FC236}">
                <a16:creationId xmlns="" xmlns:a16="http://schemas.microsoft.com/office/drawing/2014/main" id="{4CD8ED3C-BBA1-4754-85FC-10DCCFE85769}"/>
              </a:ext>
            </a:extLst>
          </p:cNvPr>
          <p:cNvGrpSpPr/>
          <p:nvPr/>
        </p:nvGrpSpPr>
        <p:grpSpPr>
          <a:xfrm>
            <a:off x="6596799" y="1865827"/>
            <a:ext cx="1696683" cy="547178"/>
            <a:chOff x="5549304" y="4148180"/>
            <a:chExt cx="4276041" cy="1461475"/>
          </a:xfrm>
        </p:grpSpPr>
        <p:grpSp>
          <p:nvGrpSpPr>
            <p:cNvPr id="29" name="Gruppieren 44">
              <a:extLst>
                <a:ext uri="{FF2B5EF4-FFF2-40B4-BE49-F238E27FC236}">
                  <a16:creationId xmlns="" xmlns:a16="http://schemas.microsoft.com/office/drawing/2014/main" id="{DE75C018-061F-43E5-8070-A235E7ECB26F}"/>
                </a:ext>
              </a:extLst>
            </p:cNvPr>
            <p:cNvGrpSpPr/>
            <p:nvPr/>
          </p:nvGrpSpPr>
          <p:grpSpPr>
            <a:xfrm>
              <a:off x="5549304" y="4148180"/>
              <a:ext cx="4276041" cy="1461475"/>
              <a:chOff x="11518403" y="4595533"/>
              <a:chExt cx="4276041" cy="1106356"/>
            </a:xfrm>
          </p:grpSpPr>
          <p:sp>
            <p:nvSpPr>
              <p:cNvPr id="31" name="Rechteck: abgerundete Ecken 46">
                <a:extLst>
                  <a:ext uri="{FF2B5EF4-FFF2-40B4-BE49-F238E27FC236}">
                    <a16:creationId xmlns="" xmlns:a16="http://schemas.microsoft.com/office/drawing/2014/main" id="{31F28BC3-04BB-4C1D-8C16-5B5199B89862}"/>
                  </a:ext>
                </a:extLst>
              </p:cNvPr>
              <p:cNvSpPr/>
              <p:nvPr/>
            </p:nvSpPr>
            <p:spPr>
              <a:xfrm>
                <a:off x="11572860" y="4595533"/>
                <a:ext cx="4041306" cy="1106356"/>
              </a:xfrm>
              <a:prstGeom prst="roundRect">
                <a:avLst>
                  <a:gd name="adj" fmla="val 31914"/>
                </a:avLst>
              </a:prstGeom>
              <a:solidFill>
                <a:schemeClr val="bg1"/>
              </a:solidFill>
              <a:ln w="31750">
                <a:solidFill>
                  <a:schemeClr val="tx1"/>
                </a:solidFill>
              </a:ln>
              <a:effectLst>
                <a:outerShdw blurRad="63500" sx="102000" sy="102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mc:AlternateContent xmlns:mc="http://schemas.openxmlformats.org/markup-compatibility/2006" xmlns:a14="http://schemas.microsoft.com/office/drawing/2010/main">
            <mc:Choice Requires="a14">
              <p:sp>
                <p:nvSpPr>
                  <p:cNvPr id="32" name="Rechteck 47">
                    <a:extLst>
                      <a:ext uri="{FF2B5EF4-FFF2-40B4-BE49-F238E27FC236}">
                        <a16:creationId xmlns="" xmlns:a16="http://schemas.microsoft.com/office/drawing/2014/main" id="{16A048B6-EC88-4A54-8F2C-18C0C52A598B}"/>
                      </a:ext>
                    </a:extLst>
                  </p:cNvPr>
                  <p:cNvSpPr/>
                  <p:nvPr/>
                </p:nvSpPr>
                <p:spPr>
                  <a:xfrm>
                    <a:off x="11518403" y="4715846"/>
                    <a:ext cx="4276041" cy="865910"/>
                  </a:xfrm>
                  <a:prstGeom prst="rect">
                    <a:avLst/>
                  </a:prstGeom>
                  <a:noFill/>
                </p:spPr>
                <p:txBody>
                  <a:bodyPr wrap="none">
                    <a:spAutoFit/>
                  </a:bodyPr>
                  <a:lstStyle/>
                  <a:p>
                    <a:pPr algn="ctr"/>
                    <a14:m>
                      <m:oMathPara xmlns:m="http://schemas.openxmlformats.org/officeDocument/2006/math">
                        <m:oMathParaPr>
                          <m:jc m:val="center"/>
                        </m:oMathParaPr>
                        <m:oMath xmlns:m="http://schemas.openxmlformats.org/officeDocument/2006/math">
                          <m:sSub>
                            <m:sSubPr>
                              <m:ctrlPr>
                                <a:rPr lang="de-DE" sz="1800" b="1" i="1" smtClean="0">
                                  <a:solidFill>
                                    <a:schemeClr val="tx1"/>
                                  </a:solidFill>
                                  <a:latin typeface="Cambria Math" panose="02040503050406030204" pitchFamily="18" charset="0"/>
                                  <a:cs typeface="Arabic Typesetting" panose="03020402040406030203" pitchFamily="66" charset="-78"/>
                                </a:rPr>
                              </m:ctrlPr>
                            </m:sSubPr>
                            <m:e>
                              <m:r>
                                <a:rPr lang="de-DE" sz="1800" b="1" i="1" smtClean="0">
                                  <a:solidFill>
                                    <a:schemeClr val="tx1"/>
                                  </a:solidFill>
                                  <a:latin typeface="Cambria Math" panose="02040503050406030204" pitchFamily="18" charset="0"/>
                                  <a:cs typeface="Arabic Typesetting" panose="03020402040406030203" pitchFamily="66" charset="-78"/>
                                </a:rPr>
                                <m:t>𝑬</m:t>
                              </m:r>
                            </m:e>
                            <m:sub>
                              <m:r>
                                <a:rPr lang="de-DE" sz="1800" b="1" i="1" smtClean="0">
                                  <a:solidFill>
                                    <a:schemeClr val="tx1"/>
                                  </a:solidFill>
                                  <a:latin typeface="Cambria Math" panose="02040503050406030204" pitchFamily="18" charset="0"/>
                                  <a:cs typeface="Arabic Typesetting" panose="03020402040406030203" pitchFamily="66" charset="-78"/>
                                </a:rPr>
                                <m:t>𝜸</m:t>
                              </m:r>
                            </m:sub>
                          </m:sSub>
                          <m:r>
                            <a:rPr lang="de-DE" sz="1800" b="1" i="1" smtClean="0">
                              <a:solidFill>
                                <a:schemeClr val="tx1"/>
                              </a:solidFill>
                              <a:latin typeface="Cambria Math" panose="02040503050406030204" pitchFamily="18" charset="0"/>
                              <a:cs typeface="Arabic Typesetting" panose="03020402040406030203" pitchFamily="66" charset="-78"/>
                            </a:rPr>
                            <m:t>≈</m:t>
                          </m:r>
                          <m:sSub>
                            <m:sSubPr>
                              <m:ctrlPr>
                                <a:rPr lang="de-DE" sz="1800" b="1" i="1" smtClean="0">
                                  <a:solidFill>
                                    <a:schemeClr val="tx1"/>
                                  </a:solidFill>
                                  <a:latin typeface="Cambria Math" panose="02040503050406030204" pitchFamily="18" charset="0"/>
                                  <a:cs typeface="Arabic Typesetting" panose="03020402040406030203" pitchFamily="66" charset="-78"/>
                                </a:rPr>
                              </m:ctrlPr>
                            </m:sSubPr>
                            <m:e>
                              <m:r>
                                <a:rPr lang="de-DE" sz="1800" b="1" i="1" smtClean="0">
                                  <a:solidFill>
                                    <a:schemeClr val="tx1"/>
                                  </a:solidFill>
                                  <a:latin typeface="Cambria Math" panose="02040503050406030204" pitchFamily="18" charset="0"/>
                                  <a:cs typeface="Arabic Typesetting" panose="03020402040406030203" pitchFamily="66" charset="-78"/>
                                </a:rPr>
                                <m:t>𝑬</m:t>
                              </m:r>
                            </m:e>
                            <m:sub>
                              <m:r>
                                <a:rPr lang="de-DE" sz="1800" b="1" i="1" smtClean="0">
                                  <a:solidFill>
                                    <a:schemeClr val="tx1"/>
                                  </a:solidFill>
                                  <a:latin typeface="Cambria Math" panose="02040503050406030204" pitchFamily="18" charset="0"/>
                                  <a:cs typeface="Arabic Typesetting" panose="03020402040406030203" pitchFamily="66" charset="-78"/>
                                </a:rPr>
                                <m:t>𝒙</m:t>
                              </m:r>
                            </m:sub>
                          </m:sSub>
                          <m:r>
                            <a:rPr lang="de-DE" sz="1800" b="1" i="1" smtClean="0">
                              <a:solidFill>
                                <a:schemeClr val="tx1"/>
                              </a:solidFill>
                              <a:latin typeface="Cambria Math" panose="02040503050406030204" pitchFamily="18" charset="0"/>
                              <a:cs typeface="Arabic Typesetting" panose="03020402040406030203" pitchFamily="66" charset="-78"/>
                            </a:rPr>
                            <m:t>−</m:t>
                          </m:r>
                          <m:sSub>
                            <m:sSubPr>
                              <m:ctrlPr>
                                <a:rPr lang="de-DE" sz="1800" b="1" i="1" smtClean="0">
                                  <a:solidFill>
                                    <a:schemeClr val="tx1"/>
                                  </a:solidFill>
                                  <a:latin typeface="Cambria Math" panose="02040503050406030204" pitchFamily="18" charset="0"/>
                                  <a:cs typeface="Arabic Typesetting" panose="03020402040406030203" pitchFamily="66" charset="-78"/>
                                </a:rPr>
                              </m:ctrlPr>
                            </m:sSubPr>
                            <m:e>
                              <m:r>
                                <a:rPr lang="de-DE" sz="1800" b="1" i="1" smtClean="0">
                                  <a:solidFill>
                                    <a:schemeClr val="tx1"/>
                                  </a:solidFill>
                                  <a:latin typeface="Cambria Math" panose="02040503050406030204" pitchFamily="18" charset="0"/>
                                  <a:cs typeface="Arabic Typesetting" panose="03020402040406030203" pitchFamily="66" charset="-78"/>
                                </a:rPr>
                                <m:t>𝑬</m:t>
                              </m:r>
                            </m:e>
                            <m:sub>
                              <m:sSubSup>
                                <m:sSubSupPr>
                                  <m:ctrlPr>
                                    <a:rPr lang="de-DE" sz="1800" b="1" i="1" smtClean="0">
                                      <a:solidFill>
                                        <a:schemeClr val="tx1"/>
                                      </a:solidFill>
                                      <a:latin typeface="Cambria Math" panose="02040503050406030204" pitchFamily="18" charset="0"/>
                                      <a:cs typeface="Arabic Typesetting" panose="03020402040406030203" pitchFamily="66" charset="-78"/>
                                    </a:rPr>
                                  </m:ctrlPr>
                                </m:sSubSupPr>
                                <m:e>
                                  <m:r>
                                    <a:rPr lang="de-DE" sz="1800" b="1" i="1" smtClean="0">
                                      <a:solidFill>
                                        <a:schemeClr val="tx1"/>
                                      </a:solidFill>
                                      <a:latin typeface="Cambria Math" panose="02040503050406030204" pitchFamily="18" charset="0"/>
                                      <a:cs typeface="Arabic Typesetting" panose="03020402040406030203" pitchFamily="66" charset="-78"/>
                                    </a:rPr>
                                    <m:t>𝟐</m:t>
                                  </m:r>
                                </m:e>
                                <m:sub>
                                  <m:r>
                                    <a:rPr lang="de-DE" sz="1800" b="1" i="1" smtClean="0">
                                      <a:solidFill>
                                        <a:schemeClr val="tx1"/>
                                      </a:solidFill>
                                      <a:latin typeface="Cambria Math" panose="02040503050406030204" pitchFamily="18" charset="0"/>
                                      <a:cs typeface="Arabic Typesetting" panose="03020402040406030203" pitchFamily="66" charset="-78"/>
                                    </a:rPr>
                                    <m:t>𝟏</m:t>
                                  </m:r>
                                </m:sub>
                                <m:sup>
                                  <m:r>
                                    <a:rPr lang="de-DE" sz="1800" b="1" i="1" smtClean="0">
                                      <a:solidFill>
                                        <a:schemeClr val="tx1"/>
                                      </a:solidFill>
                                      <a:latin typeface="Cambria Math" panose="02040503050406030204" pitchFamily="18" charset="0"/>
                                      <a:cs typeface="Arabic Typesetting" panose="03020402040406030203" pitchFamily="66" charset="-78"/>
                                    </a:rPr>
                                    <m:t>+</m:t>
                                  </m:r>
                                </m:sup>
                              </m:sSubSup>
                            </m:sub>
                          </m:sSub>
                        </m:oMath>
                      </m:oMathPara>
                    </a14:m>
                    <a:endParaRPr lang="de-DE" sz="1800" b="1" dirty="0">
                      <a:solidFill>
                        <a:schemeClr val="tx1"/>
                      </a:solidFill>
                      <a:latin typeface="Arabic Typesetting" panose="03020402040406030203" pitchFamily="66" charset="-78"/>
                      <a:cs typeface="Arabic Typesetting" panose="03020402040406030203" pitchFamily="66" charset="-78"/>
                    </a:endParaRPr>
                  </a:p>
                </p:txBody>
              </p:sp>
            </mc:Choice>
            <mc:Fallback xmlns="">
              <p:sp>
                <p:nvSpPr>
                  <p:cNvPr id="32" name="Rechteck 47">
                    <a:extLst>
                      <a:ext uri="{FF2B5EF4-FFF2-40B4-BE49-F238E27FC236}">
                        <a16:creationId xmlns:a16="http://schemas.microsoft.com/office/drawing/2014/main" xmlns:a14="http://schemas.microsoft.com/office/drawing/2010/main" xmlns="" id="{16A048B6-EC88-4A54-8F2C-18C0C52A598B}"/>
                      </a:ext>
                    </a:extLst>
                  </p:cNvPr>
                  <p:cNvSpPr>
                    <a:spLocks noRot="1" noChangeAspect="1" noMove="1" noResize="1" noEditPoints="1" noAdjustHandles="1" noChangeArrowheads="1" noChangeShapeType="1" noTextEdit="1"/>
                  </p:cNvSpPr>
                  <p:nvPr/>
                </p:nvSpPr>
                <p:spPr>
                  <a:xfrm>
                    <a:off x="11518403" y="4715846"/>
                    <a:ext cx="4276041" cy="865910"/>
                  </a:xfrm>
                  <a:prstGeom prst="rect">
                    <a:avLst/>
                  </a:prstGeom>
                  <a:blipFill rotWithShape="0">
                    <a:blip r:embed="rId8"/>
                    <a:stretch>
                      <a:fillRect/>
                    </a:stretch>
                  </a:blipFill>
                </p:spPr>
                <p:txBody>
                  <a:bodyPr/>
                  <a:lstStyle/>
                  <a:p>
                    <a:r>
                      <a:rPr lang="en-US">
                        <a:noFill/>
                      </a:rPr>
                      <a:t> </a:t>
                    </a:r>
                  </a:p>
                </p:txBody>
              </p:sp>
            </mc:Fallback>
          </mc:AlternateContent>
        </p:grpSp>
        <p:sp>
          <p:nvSpPr>
            <p:cNvPr id="30" name="Rechteck 45">
              <a:extLst>
                <a:ext uri="{FF2B5EF4-FFF2-40B4-BE49-F238E27FC236}">
                  <a16:creationId xmlns="" xmlns:a16="http://schemas.microsoft.com/office/drawing/2014/main" id="{ACCC958D-5D06-4059-A80B-40CE98C35EB4}"/>
                </a:ext>
              </a:extLst>
            </p:cNvPr>
            <p:cNvSpPr/>
            <p:nvPr/>
          </p:nvSpPr>
          <p:spPr>
            <a:xfrm flipH="1">
              <a:off x="6629594" y="5068933"/>
              <a:ext cx="1905962" cy="461665"/>
            </a:xfrm>
            <a:prstGeom prst="rect">
              <a:avLst/>
            </a:prstGeom>
            <a:noFill/>
            <a:ln w="25400">
              <a:noFill/>
            </a:ln>
          </p:spPr>
          <p:txBody>
            <a:bodyPr wrap="square">
              <a:spAutoFit/>
            </a:bodyPr>
            <a:lstStyle/>
            <a:p>
              <a:pPr algn="ctr"/>
              <a:endParaRPr lang="de-DE" sz="2400" b="1" dirty="0">
                <a:solidFill>
                  <a:srgbClr val="FF0000"/>
                </a:solidFill>
                <a:latin typeface="Arabic Typesetting" panose="03020402040406030203" pitchFamily="66" charset="-78"/>
                <a:cs typeface="Arabic Typesetting" panose="03020402040406030203" pitchFamily="66" charset="-78"/>
              </a:endParaRPr>
            </a:p>
          </p:txBody>
        </p:sp>
      </p:grpSp>
      <p:pic>
        <p:nvPicPr>
          <p:cNvPr id="33" name="Grafik 49" descr="Pfeil: Gerade">
            <a:extLst>
              <a:ext uri="{FF2B5EF4-FFF2-40B4-BE49-F238E27FC236}">
                <a16:creationId xmlns="" xmlns:a16="http://schemas.microsoft.com/office/drawing/2014/main" id="{CFB02F16-2F8D-4B58-A698-2BF48E04EB8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3728301" y="2528761"/>
            <a:ext cx="1487614" cy="914400"/>
          </a:xfrm>
          <a:prstGeom prst="rect">
            <a:avLst/>
          </a:prstGeom>
        </p:spPr>
      </p:pic>
      <p:sp>
        <p:nvSpPr>
          <p:cNvPr id="34" name="Rechteck 48">
            <a:extLst>
              <a:ext uri="{FF2B5EF4-FFF2-40B4-BE49-F238E27FC236}">
                <a16:creationId xmlns="" xmlns:a16="http://schemas.microsoft.com/office/drawing/2014/main" id="{EF684C03-638F-451A-B82A-3CD0F7DE9A93}"/>
              </a:ext>
            </a:extLst>
          </p:cNvPr>
          <p:cNvSpPr/>
          <p:nvPr/>
        </p:nvSpPr>
        <p:spPr>
          <a:xfrm>
            <a:off x="2345836" y="937660"/>
            <a:ext cx="1750031" cy="461665"/>
          </a:xfrm>
          <a:prstGeom prst="rect">
            <a:avLst/>
          </a:prstGeom>
          <a:noFill/>
          <a:ln w="31750">
            <a:noFill/>
          </a:ln>
          <a:effectLst/>
        </p:spPr>
        <p:txBody>
          <a:bodyPr wrap="none">
            <a:spAutoFit/>
          </a:bodyPr>
          <a:lstStyle/>
          <a:p>
            <a:pPr algn="ctr"/>
            <a:r>
              <a:rPr lang="en-GB" sz="2400" b="1" dirty="0" smtClean="0">
                <a:solidFill>
                  <a:schemeClr val="tx1"/>
                </a:solidFill>
                <a:ea typeface="MS PMincho" panose="02020600040205080304" pitchFamily="18" charset="-128"/>
                <a:cs typeface="Times New Roman" panose="02020603050405020304" pitchFamily="18" charset="0"/>
              </a:rPr>
              <a:t>preliminary</a:t>
            </a:r>
            <a:endParaRPr lang="en-GB" b="1" dirty="0">
              <a:solidFill>
                <a:schemeClr val="tx1"/>
              </a:solidFill>
              <a:ea typeface="MS PMincho" panose="02020600040205080304" pitchFamily="18" charset="-128"/>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5" name="Inhaltsplatzhalter 3">
                <a:extLst>
                  <a:ext uri="{FF2B5EF4-FFF2-40B4-BE49-F238E27FC236}">
                    <a16:creationId xmlns="" xmlns:a16="http://schemas.microsoft.com/office/drawing/2014/main" id="{44713C8C-3B36-457C-A86D-54495EBAA028}"/>
                  </a:ext>
                </a:extLst>
              </p:cNvPr>
              <p:cNvSpPr txBox="1">
                <a:spLocks/>
              </p:cNvSpPr>
              <p:nvPr/>
            </p:nvSpPr>
            <p:spPr>
              <a:xfrm>
                <a:off x="0" y="107082"/>
                <a:ext cx="9144000" cy="503238"/>
              </a:xfrm>
              <a:prstGeom prst="rect">
                <a:avLst/>
              </a:prstGeom>
            </p:spPr>
            <p:txBody>
              <a:bodyPr/>
              <a:lstStyle>
                <a:lvl1pPr marL="342900" indent="-342900" algn="l" defTabSz="449263" rtl="0" eaLnBrk="0" fontAlgn="base" hangingPunct="0">
                  <a:spcBef>
                    <a:spcPts val="600"/>
                  </a:spcBef>
                  <a:spcAft>
                    <a:spcPct val="0"/>
                  </a:spcAft>
                  <a:buClr>
                    <a:srgbClr val="000000"/>
                  </a:buClr>
                  <a:buSzPct val="100000"/>
                  <a:buFont typeface="Times New Roman" pitchFamily="18" charset="0"/>
                  <a:defRPr sz="2400" b="1">
                    <a:solidFill>
                      <a:srgbClr val="04028F"/>
                    </a:solidFill>
                    <a:latin typeface="+mn-lt"/>
                    <a:ea typeface="+mn-ea"/>
                    <a:cs typeface="+mn-cs"/>
                  </a:defRPr>
                </a:lvl1pPr>
                <a:lvl2pPr marL="742950" indent="-285750" algn="l" defTabSz="449263" rtl="0" eaLnBrk="0" fontAlgn="base" hangingPunct="0">
                  <a:spcBef>
                    <a:spcPts val="500"/>
                  </a:spcBef>
                  <a:spcAft>
                    <a:spcPct val="0"/>
                  </a:spcAft>
                  <a:buClr>
                    <a:srgbClr val="000000"/>
                  </a:buClr>
                  <a:buSzPct val="100000"/>
                  <a:buFont typeface="Times New Roman" pitchFamily="18" charset="0"/>
                  <a:defRPr sz="2000" b="1">
                    <a:solidFill>
                      <a:srgbClr val="000AFE"/>
                    </a:solidFill>
                    <a:latin typeface="+mn-lt"/>
                  </a:defRPr>
                </a:lvl2pPr>
                <a:lvl3pPr marL="1143000" indent="-228600" algn="l" defTabSz="449263" rtl="0" eaLnBrk="0" fontAlgn="base" hangingPunct="0">
                  <a:spcBef>
                    <a:spcPts val="450"/>
                  </a:spcBef>
                  <a:spcAft>
                    <a:spcPct val="0"/>
                  </a:spcAft>
                  <a:buClr>
                    <a:srgbClr val="000000"/>
                  </a:buClr>
                  <a:buSzPct val="100000"/>
                  <a:buFont typeface="Times New Roman" pitchFamily="18" charset="0"/>
                  <a:defRPr b="1">
                    <a:solidFill>
                      <a:srgbClr val="000AFE"/>
                    </a:solidFill>
                    <a:latin typeface="+mn-lt"/>
                  </a:defRPr>
                </a:lvl3pPr>
                <a:lvl4pPr marL="1600200" indent="-228600" algn="l" defTabSz="449263" rtl="0" eaLnBrk="0" fontAlgn="base" hangingPunct="0">
                  <a:spcBef>
                    <a:spcPts val="400"/>
                  </a:spcBef>
                  <a:spcAft>
                    <a:spcPct val="0"/>
                  </a:spcAft>
                  <a:buClr>
                    <a:srgbClr val="000000"/>
                  </a:buClr>
                  <a:buSzPct val="100000"/>
                  <a:buFont typeface="Times New Roman" pitchFamily="18" charset="0"/>
                  <a:defRPr sz="1600" b="1">
                    <a:solidFill>
                      <a:srgbClr val="000AFE"/>
                    </a:solidFill>
                    <a:latin typeface="+mn-lt"/>
                  </a:defRPr>
                </a:lvl4pPr>
                <a:lvl5pPr marL="2057400" indent="-228600" algn="l" defTabSz="449263" rtl="0" eaLnBrk="0" fontAlgn="base" hangingPunct="0">
                  <a:spcBef>
                    <a:spcPts val="400"/>
                  </a:spcBef>
                  <a:spcAft>
                    <a:spcPct val="0"/>
                  </a:spcAft>
                  <a:buClr>
                    <a:srgbClr val="000000"/>
                  </a:buClr>
                  <a:buSzPct val="100000"/>
                  <a:buFont typeface="Times New Roman" pitchFamily="18" charset="0"/>
                  <a:defRPr sz="1600" b="1">
                    <a:solidFill>
                      <a:srgbClr val="000AFE"/>
                    </a:solidFill>
                    <a:latin typeface="+mn-lt"/>
                  </a:defRPr>
                </a:lvl5pPr>
                <a:lvl6pPr marL="2514600" indent="-228600" algn="l" defTabSz="449263" rtl="0" eaLnBrk="0" fontAlgn="base" hangingPunct="0">
                  <a:spcBef>
                    <a:spcPts val="400"/>
                  </a:spcBef>
                  <a:spcAft>
                    <a:spcPct val="0"/>
                  </a:spcAft>
                  <a:buClr>
                    <a:srgbClr val="000000"/>
                  </a:buClr>
                  <a:buSzPct val="100000"/>
                  <a:buFont typeface="Times New Roman" pitchFamily="18" charset="0"/>
                  <a:defRPr sz="1600" b="1">
                    <a:solidFill>
                      <a:srgbClr val="000AFE"/>
                    </a:solidFill>
                    <a:latin typeface="+mn-lt"/>
                  </a:defRPr>
                </a:lvl6pPr>
                <a:lvl7pPr marL="2971800" indent="-228600" algn="l" defTabSz="449263" rtl="0" eaLnBrk="0" fontAlgn="base" hangingPunct="0">
                  <a:spcBef>
                    <a:spcPts val="400"/>
                  </a:spcBef>
                  <a:spcAft>
                    <a:spcPct val="0"/>
                  </a:spcAft>
                  <a:buClr>
                    <a:srgbClr val="000000"/>
                  </a:buClr>
                  <a:buSzPct val="100000"/>
                  <a:buFont typeface="Times New Roman" pitchFamily="18" charset="0"/>
                  <a:defRPr sz="1600" b="1">
                    <a:solidFill>
                      <a:srgbClr val="000AFE"/>
                    </a:solidFill>
                    <a:latin typeface="+mn-lt"/>
                  </a:defRPr>
                </a:lvl7pPr>
                <a:lvl8pPr marL="3429000" indent="-228600" algn="l" defTabSz="449263" rtl="0" eaLnBrk="0" fontAlgn="base" hangingPunct="0">
                  <a:spcBef>
                    <a:spcPts val="400"/>
                  </a:spcBef>
                  <a:spcAft>
                    <a:spcPct val="0"/>
                  </a:spcAft>
                  <a:buClr>
                    <a:srgbClr val="000000"/>
                  </a:buClr>
                  <a:buSzPct val="100000"/>
                  <a:buFont typeface="Times New Roman" pitchFamily="18" charset="0"/>
                  <a:defRPr sz="1600" b="1">
                    <a:solidFill>
                      <a:srgbClr val="000AFE"/>
                    </a:solidFill>
                    <a:latin typeface="+mn-lt"/>
                  </a:defRPr>
                </a:lvl8pPr>
                <a:lvl9pPr marL="3886200" indent="-228600" algn="l" defTabSz="449263" rtl="0" eaLnBrk="0" fontAlgn="base" hangingPunct="0">
                  <a:spcBef>
                    <a:spcPts val="400"/>
                  </a:spcBef>
                  <a:spcAft>
                    <a:spcPct val="0"/>
                  </a:spcAft>
                  <a:buClr>
                    <a:srgbClr val="000000"/>
                  </a:buClr>
                  <a:buSzPct val="100000"/>
                  <a:buFont typeface="Times New Roman" pitchFamily="18" charset="0"/>
                  <a:defRPr sz="1600" b="1">
                    <a:solidFill>
                      <a:srgbClr val="000AFE"/>
                    </a:solidFill>
                    <a:latin typeface="+mn-lt"/>
                  </a:defRPr>
                </a:lvl9pPr>
              </a:lstStyle>
              <a:p>
                <a:pPr marL="0" indent="0" algn="ctr"/>
                <a14:m>
                  <m:oMath xmlns:m="http://schemas.openxmlformats.org/officeDocument/2006/math">
                    <m:r>
                      <a:rPr lang="en-GB" sz="2800" i="1" kern="0" baseline="30000" smtClean="0">
                        <a:solidFill>
                          <a:schemeClr val="tx1"/>
                        </a:solidFill>
                        <a:latin typeface="Cambria Math" panose="02040503050406030204" pitchFamily="18" charset="0"/>
                      </a:rPr>
                      <m:t>𝟔𝟒</m:t>
                    </m:r>
                    <m:r>
                      <a:rPr lang="en-GB" sz="2800" kern="0" smtClean="0">
                        <a:solidFill>
                          <a:schemeClr val="tx1"/>
                        </a:solidFill>
                        <a:latin typeface="Cambria Math" panose="02040503050406030204" pitchFamily="18" charset="0"/>
                      </a:rPr>
                      <m:t>𝐍𝐢</m:t>
                    </m:r>
                    <m:r>
                      <a:rPr lang="en-GB" sz="2800" i="1" kern="0" smtClean="0">
                        <a:solidFill>
                          <a:schemeClr val="tx1"/>
                        </a:solidFill>
                        <a:latin typeface="Cambria Math" panose="02040503050406030204" pitchFamily="18" charset="0"/>
                      </a:rPr>
                      <m:t>(</m:t>
                    </m:r>
                    <m:r>
                      <a:rPr lang="en-GB" sz="2800" i="1" kern="0" smtClean="0">
                        <a:solidFill>
                          <a:schemeClr val="tx1"/>
                        </a:solidFill>
                        <a:latin typeface="Cambria Math" panose="02040503050406030204" pitchFamily="18" charset="0"/>
                      </a:rPr>
                      <m:t>𝜶</m:t>
                    </m:r>
                    <m:r>
                      <a:rPr lang="en-GB" sz="2800" i="1" kern="0" smtClean="0">
                        <a:solidFill>
                          <a:schemeClr val="tx1"/>
                        </a:solidFill>
                        <a:latin typeface="Cambria Math" panose="02040503050406030204" pitchFamily="18" charset="0"/>
                      </a:rPr>
                      <m:t>,</m:t>
                    </m:r>
                    <m:sSup>
                      <m:sSupPr>
                        <m:ctrlPr>
                          <a:rPr lang="en-GB" sz="2800" i="1" kern="0" smtClean="0">
                            <a:solidFill>
                              <a:schemeClr val="tx1"/>
                            </a:solidFill>
                            <a:latin typeface="Cambria Math" panose="02040503050406030204" pitchFamily="18" charset="0"/>
                          </a:rPr>
                        </m:ctrlPr>
                      </m:sSupPr>
                      <m:e>
                        <m:r>
                          <a:rPr lang="en-GB" sz="2800" i="1" kern="0" smtClean="0">
                            <a:solidFill>
                              <a:schemeClr val="tx1"/>
                            </a:solidFill>
                            <a:latin typeface="Cambria Math" panose="02040503050406030204" pitchFamily="18" charset="0"/>
                          </a:rPr>
                          <m:t>𝜶</m:t>
                        </m:r>
                      </m:e>
                      <m:sup>
                        <m:r>
                          <a:rPr lang="en-GB" sz="2800" i="1" kern="0" smtClean="0">
                            <a:solidFill>
                              <a:schemeClr val="tx1"/>
                            </a:solidFill>
                            <a:latin typeface="Cambria Math" panose="02040503050406030204" pitchFamily="18" charset="0"/>
                          </a:rPr>
                          <m:t>′</m:t>
                        </m:r>
                      </m:sup>
                    </m:sSup>
                    <m:r>
                      <a:rPr lang="en-GB" sz="2800" i="1" kern="0" smtClean="0">
                        <a:solidFill>
                          <a:schemeClr val="tx1"/>
                        </a:solidFill>
                        <a:latin typeface="Cambria Math" panose="02040503050406030204" pitchFamily="18" charset="0"/>
                      </a:rPr>
                      <m:t>𝜸</m:t>
                    </m:r>
                    <m:r>
                      <a:rPr lang="en-GB" sz="2800" i="1" kern="0" smtClean="0">
                        <a:solidFill>
                          <a:schemeClr val="tx1"/>
                        </a:solidFill>
                        <a:latin typeface="Cambria Math" panose="02040503050406030204" pitchFamily="18" charset="0"/>
                      </a:rPr>
                      <m:t>)</m:t>
                    </m:r>
                  </m:oMath>
                </a14:m>
                <a:r>
                  <a:rPr lang="en-GB" sz="2800" kern="0" dirty="0">
                    <a:solidFill>
                      <a:schemeClr val="tx1"/>
                    </a:solidFill>
                  </a:rPr>
                  <a:t> </a:t>
                </a:r>
                <a:r>
                  <a:rPr lang="en-GB" sz="2800" kern="0" dirty="0">
                    <a:solidFill>
                      <a:schemeClr val="tx1"/>
                    </a:solidFill>
                    <a:latin typeface="Times New Roman" panose="02020603050405020304" pitchFamily="18" charset="0"/>
                    <a:cs typeface="Times New Roman" panose="02020603050405020304" pitchFamily="18" charset="0"/>
                  </a:rPr>
                  <a:t>coincidence matrix</a:t>
                </a:r>
              </a:p>
            </p:txBody>
          </p:sp>
        </mc:Choice>
        <mc:Fallback xmlns="">
          <p:sp>
            <p:nvSpPr>
              <p:cNvPr id="35" name="Inhaltsplatzhalter 3">
                <a:extLst>
                  <a:ext uri="{FF2B5EF4-FFF2-40B4-BE49-F238E27FC236}">
                    <a16:creationId xmlns:a16="http://schemas.microsoft.com/office/drawing/2014/main" xmlns:a14="http://schemas.microsoft.com/office/drawing/2010/main" xmlns="" id="{44713C8C-3B36-457C-A86D-54495EBAA028}"/>
                  </a:ext>
                </a:extLst>
              </p:cNvPr>
              <p:cNvSpPr txBox="1">
                <a:spLocks noRot="1" noChangeAspect="1" noMove="1" noResize="1" noEditPoints="1" noAdjustHandles="1" noChangeArrowheads="1" noChangeShapeType="1" noTextEdit="1"/>
              </p:cNvSpPr>
              <p:nvPr/>
            </p:nvSpPr>
            <p:spPr>
              <a:xfrm>
                <a:off x="0" y="107082"/>
                <a:ext cx="9144000" cy="503238"/>
              </a:xfrm>
              <a:prstGeom prst="rect">
                <a:avLst/>
              </a:prstGeom>
              <a:blipFill rotWithShape="0">
                <a:blip r:embed="rId11"/>
                <a:stretch>
                  <a:fillRect t="-13415" b="-37805"/>
                </a:stretch>
              </a:blipFill>
            </p:spPr>
            <p:txBody>
              <a:bodyPr/>
              <a:lstStyle/>
              <a:p>
                <a:r>
                  <a:rPr lang="en-US">
                    <a:noFill/>
                  </a:rPr>
                  <a:t> </a:t>
                </a:r>
              </a:p>
            </p:txBody>
          </p:sp>
        </mc:Fallback>
      </mc:AlternateContent>
      <p:sp>
        <p:nvSpPr>
          <p:cNvPr id="36" name="正方形/長方形 2"/>
          <p:cNvSpPr/>
          <p:nvPr/>
        </p:nvSpPr>
        <p:spPr>
          <a:xfrm>
            <a:off x="6022142" y="5952464"/>
            <a:ext cx="2249335" cy="369332"/>
          </a:xfrm>
          <a:prstGeom prst="rect">
            <a:avLst/>
          </a:prstGeom>
          <a:solidFill>
            <a:schemeClr val="bg1"/>
          </a:solidFill>
        </p:spPr>
        <p:txBody>
          <a:bodyPr wrap="none">
            <a:spAutoFit/>
          </a:bodyPr>
          <a:lstStyle/>
          <a:p>
            <a:pPr algn="r" defTabSz="914400" eaLnBrk="1" hangingPunct="1">
              <a:buClrTx/>
              <a:buSzTx/>
              <a:buFont typeface="Wingdings" panose="05000000000000000000" pitchFamily="2" charset="2"/>
              <a:buNone/>
            </a:pPr>
            <a:r>
              <a:rPr lang="en-US" altLang="ja-JP" sz="1800" dirty="0" smtClean="0">
                <a:solidFill>
                  <a:srgbClr val="000000"/>
                </a:solidFill>
              </a:rPr>
              <a:t>Analysis Johann </a:t>
            </a:r>
            <a:r>
              <a:rPr lang="en-US" altLang="ja-JP" sz="1800" dirty="0">
                <a:solidFill>
                  <a:srgbClr val="000000"/>
                </a:solidFill>
              </a:rPr>
              <a:t>Isaak</a:t>
            </a:r>
            <a:endParaRPr lang="de-DE" altLang="ja-JP" sz="1800" dirty="0">
              <a:solidFill>
                <a:srgbClr val="000000"/>
              </a:solidFill>
            </a:endParaRPr>
          </a:p>
        </p:txBody>
      </p:sp>
    </p:spTree>
    <p:extLst>
      <p:ext uri="{BB962C8B-B14F-4D97-AF65-F5344CB8AC3E}">
        <p14:creationId xmlns:p14="http://schemas.microsoft.com/office/powerpoint/2010/main" val="42268771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right)">
                                      <p:cBhvr>
                                        <p:cTn id="29" dur="800"/>
                                        <p:tgtEl>
                                          <p:spTgt spid="33"/>
                                        </p:tgtEl>
                                      </p:cBhvr>
                                    </p:animEffect>
                                  </p:childTnLst>
                                </p:cTn>
                              </p:par>
                              <p:par>
                                <p:cTn id="30" presetID="42" presetClass="path" presetSubtype="0" accel="50000" decel="50000" fill="hold" nodeType="withEffect">
                                  <p:stCondLst>
                                    <p:cond delay="0"/>
                                  </p:stCondLst>
                                  <p:childTnLst>
                                    <p:animMotion origin="layout" path="M -0.0342 3.33333E-6 L -0.11163 0.00231 " pathEditMode="relative" rAng="0" ptsTypes="AA">
                                      <p:cBhvr>
                                        <p:cTn id="31" dur="1100" fill="hold"/>
                                        <p:tgtEl>
                                          <p:spTgt spid="33"/>
                                        </p:tgtEl>
                                        <p:attrNameLst>
                                          <p:attrName>ppt_x</p:attrName>
                                          <p:attrName>ppt_y</p:attrName>
                                        </p:attrNameLst>
                                      </p:cBhvr>
                                      <p:rCtr x="-3872"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hteck 29"/>
          <p:cNvSpPr/>
          <p:nvPr/>
        </p:nvSpPr>
        <p:spPr>
          <a:xfrm>
            <a:off x="2382264" y="3729187"/>
            <a:ext cx="45719" cy="545360"/>
          </a:xfrm>
          <a:prstGeom prst="rect">
            <a:avLst/>
          </a:prstGeom>
          <a:solidFill>
            <a:schemeClr val="accent3">
              <a:lumMod val="75000"/>
            </a:schemeClr>
          </a:solidFill>
          <a:ln>
            <a:solidFill>
              <a:schemeClr val="accent3">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buClrTx/>
              <a:buSzTx/>
              <a:buFontTx/>
              <a:buNone/>
            </a:pPr>
            <a:endParaRPr lang="en-GB" sz="1800" dirty="0">
              <a:solidFill>
                <a:prstClr val="white"/>
              </a:solidFill>
              <a:latin typeface="Times New Roman" panose="02020603050405020304" pitchFamily="18" charset="0"/>
              <a:cs typeface="Times New Roman" panose="02020603050405020304" pitchFamily="18" charset="0"/>
            </a:endParaRPr>
          </a:p>
        </p:txBody>
      </p:sp>
      <p:sp>
        <p:nvSpPr>
          <p:cNvPr id="31" name="Rechteck 30"/>
          <p:cNvSpPr/>
          <p:nvPr/>
        </p:nvSpPr>
        <p:spPr>
          <a:xfrm>
            <a:off x="2526280" y="3225131"/>
            <a:ext cx="45719" cy="1049416"/>
          </a:xfrm>
          <a:prstGeom prst="rect">
            <a:avLst/>
          </a:prstGeom>
          <a:solidFill>
            <a:schemeClr val="accent3">
              <a:lumMod val="75000"/>
            </a:schemeClr>
          </a:solidFill>
          <a:ln>
            <a:solidFill>
              <a:schemeClr val="accent3">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buClrTx/>
              <a:buSzTx/>
              <a:buFontTx/>
              <a:buNone/>
            </a:pPr>
            <a:endParaRPr lang="en-GB" sz="1800" dirty="0">
              <a:solidFill>
                <a:prstClr val="white"/>
              </a:solidFill>
              <a:latin typeface="Times New Roman" panose="02020603050405020304" pitchFamily="18" charset="0"/>
              <a:cs typeface="Times New Roman" panose="02020603050405020304" pitchFamily="18" charset="0"/>
            </a:endParaRPr>
          </a:p>
        </p:txBody>
      </p:sp>
      <p:sp>
        <p:nvSpPr>
          <p:cNvPr id="32" name="Rechteck 31"/>
          <p:cNvSpPr/>
          <p:nvPr/>
        </p:nvSpPr>
        <p:spPr>
          <a:xfrm>
            <a:off x="2670296" y="3297139"/>
            <a:ext cx="45719" cy="977408"/>
          </a:xfrm>
          <a:prstGeom prst="rect">
            <a:avLst/>
          </a:prstGeom>
          <a:solidFill>
            <a:schemeClr val="accent3">
              <a:lumMod val="75000"/>
            </a:schemeClr>
          </a:solidFill>
          <a:ln>
            <a:solidFill>
              <a:schemeClr val="accent3">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buClrTx/>
              <a:buSzTx/>
              <a:buFontTx/>
              <a:buNone/>
            </a:pPr>
            <a:endParaRPr lang="en-GB" sz="1800" dirty="0">
              <a:solidFill>
                <a:prstClr val="white"/>
              </a:solidFill>
              <a:latin typeface="Times New Roman" panose="02020603050405020304" pitchFamily="18" charset="0"/>
              <a:cs typeface="Times New Roman" panose="02020603050405020304" pitchFamily="18" charset="0"/>
            </a:endParaRPr>
          </a:p>
        </p:txBody>
      </p:sp>
      <p:sp>
        <p:nvSpPr>
          <p:cNvPr id="33" name="Rechteck 32"/>
          <p:cNvSpPr/>
          <p:nvPr/>
        </p:nvSpPr>
        <p:spPr>
          <a:xfrm>
            <a:off x="3030336" y="2793083"/>
            <a:ext cx="45719" cy="1481464"/>
          </a:xfrm>
          <a:prstGeom prst="rect">
            <a:avLst/>
          </a:prstGeom>
          <a:solidFill>
            <a:schemeClr val="accent3">
              <a:lumMod val="75000"/>
            </a:schemeClr>
          </a:solidFill>
          <a:ln>
            <a:solidFill>
              <a:schemeClr val="accent3">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buClrTx/>
              <a:buSzTx/>
              <a:buFontTx/>
              <a:buNone/>
            </a:pPr>
            <a:endParaRPr lang="en-GB" sz="1800" dirty="0">
              <a:solidFill>
                <a:prstClr val="white"/>
              </a:solidFill>
              <a:latin typeface="Times New Roman" panose="02020603050405020304" pitchFamily="18" charset="0"/>
              <a:cs typeface="Times New Roman" panose="02020603050405020304" pitchFamily="18" charset="0"/>
            </a:endParaRPr>
          </a:p>
        </p:txBody>
      </p:sp>
      <p:sp>
        <p:nvSpPr>
          <p:cNvPr id="35" name="Rechteck 34"/>
          <p:cNvSpPr/>
          <p:nvPr/>
        </p:nvSpPr>
        <p:spPr>
          <a:xfrm>
            <a:off x="3246360" y="3009107"/>
            <a:ext cx="45719" cy="1265440"/>
          </a:xfrm>
          <a:prstGeom prst="rect">
            <a:avLst/>
          </a:prstGeom>
          <a:solidFill>
            <a:schemeClr val="accent3">
              <a:lumMod val="75000"/>
            </a:schemeClr>
          </a:solidFill>
          <a:ln>
            <a:solidFill>
              <a:schemeClr val="accent3">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buClrTx/>
              <a:buSzTx/>
              <a:buFontTx/>
              <a:buNone/>
            </a:pPr>
            <a:endParaRPr lang="en-GB" sz="1800" dirty="0">
              <a:solidFill>
                <a:prstClr val="white"/>
              </a:solidFill>
              <a:latin typeface="Times New Roman" panose="02020603050405020304" pitchFamily="18" charset="0"/>
              <a:cs typeface="Times New Roman" panose="02020603050405020304" pitchFamily="18" charset="0"/>
            </a:endParaRPr>
          </a:p>
        </p:txBody>
      </p:sp>
      <p:sp>
        <p:nvSpPr>
          <p:cNvPr id="36" name="Rechteck 35"/>
          <p:cNvSpPr/>
          <p:nvPr/>
        </p:nvSpPr>
        <p:spPr>
          <a:xfrm>
            <a:off x="2886320" y="2725673"/>
            <a:ext cx="45719" cy="1553472"/>
          </a:xfrm>
          <a:prstGeom prst="rect">
            <a:avLst/>
          </a:prstGeom>
          <a:solidFill>
            <a:schemeClr val="accent3">
              <a:lumMod val="75000"/>
            </a:schemeClr>
          </a:solidFill>
          <a:ln>
            <a:solidFill>
              <a:schemeClr val="accent3">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buClrTx/>
              <a:buSzTx/>
              <a:buFontTx/>
              <a:buNone/>
            </a:pPr>
            <a:endParaRPr lang="en-GB" sz="1800" dirty="0">
              <a:solidFill>
                <a:prstClr val="white"/>
              </a:solidFill>
              <a:latin typeface="Times New Roman" panose="02020603050405020304" pitchFamily="18" charset="0"/>
              <a:cs typeface="Times New Roman" panose="02020603050405020304" pitchFamily="18" charset="0"/>
            </a:endParaRPr>
          </a:p>
        </p:txBody>
      </p:sp>
      <p:sp>
        <p:nvSpPr>
          <p:cNvPr id="37" name="Rechteck 36"/>
          <p:cNvSpPr/>
          <p:nvPr/>
        </p:nvSpPr>
        <p:spPr>
          <a:xfrm>
            <a:off x="3462384" y="3657179"/>
            <a:ext cx="45719" cy="617368"/>
          </a:xfrm>
          <a:prstGeom prst="rect">
            <a:avLst/>
          </a:prstGeom>
          <a:solidFill>
            <a:schemeClr val="accent3">
              <a:lumMod val="75000"/>
            </a:schemeClr>
          </a:solidFill>
          <a:ln>
            <a:solidFill>
              <a:schemeClr val="accent3">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buClrTx/>
              <a:buSzTx/>
              <a:buFontTx/>
              <a:buNone/>
            </a:pPr>
            <a:endParaRPr lang="en-GB" sz="1800" dirty="0">
              <a:solidFill>
                <a:prstClr val="white"/>
              </a:solidFill>
              <a:latin typeface="Times New Roman" panose="02020603050405020304" pitchFamily="18" charset="0"/>
              <a:cs typeface="Times New Roman" panose="02020603050405020304" pitchFamily="18" charset="0"/>
            </a:endParaRPr>
          </a:p>
        </p:txBody>
      </p:sp>
      <p:sp>
        <p:nvSpPr>
          <p:cNvPr id="38" name="Rechteck 37"/>
          <p:cNvSpPr/>
          <p:nvPr/>
        </p:nvSpPr>
        <p:spPr>
          <a:xfrm>
            <a:off x="3606400" y="3441155"/>
            <a:ext cx="45719" cy="833392"/>
          </a:xfrm>
          <a:prstGeom prst="rect">
            <a:avLst/>
          </a:prstGeom>
          <a:solidFill>
            <a:schemeClr val="accent3">
              <a:lumMod val="75000"/>
            </a:schemeClr>
          </a:solidFill>
          <a:ln>
            <a:solidFill>
              <a:schemeClr val="accent3">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buClrTx/>
              <a:buSzTx/>
              <a:buFontTx/>
              <a:buNone/>
            </a:pPr>
            <a:endParaRPr lang="en-GB" sz="1800" dirty="0">
              <a:solidFill>
                <a:prstClr val="white"/>
              </a:solidFill>
              <a:latin typeface="Times New Roman" panose="02020603050405020304" pitchFamily="18" charset="0"/>
              <a:cs typeface="Times New Roman" panose="02020603050405020304" pitchFamily="18" charset="0"/>
            </a:endParaRPr>
          </a:p>
        </p:txBody>
      </p:sp>
      <p:sp>
        <p:nvSpPr>
          <p:cNvPr id="40" name="Rechteck 39"/>
          <p:cNvSpPr/>
          <p:nvPr/>
        </p:nvSpPr>
        <p:spPr>
          <a:xfrm>
            <a:off x="2267744" y="3812139"/>
            <a:ext cx="45719" cy="464152"/>
          </a:xfrm>
          <a:prstGeom prst="rect">
            <a:avLst/>
          </a:prstGeom>
          <a:solidFill>
            <a:schemeClr val="accent3">
              <a:lumMod val="75000"/>
            </a:schemeClr>
          </a:solidFill>
          <a:ln>
            <a:solidFill>
              <a:schemeClr val="accent3">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buClrTx/>
              <a:buSzTx/>
              <a:buFontTx/>
              <a:buNone/>
            </a:pPr>
            <a:endParaRPr lang="en-GB" sz="1800" dirty="0">
              <a:solidFill>
                <a:prstClr val="white"/>
              </a:solidFill>
              <a:latin typeface="Times New Roman" panose="02020603050405020304" pitchFamily="18" charset="0"/>
              <a:cs typeface="Times New Roman" panose="02020603050405020304" pitchFamily="18" charset="0"/>
            </a:endParaRPr>
          </a:p>
        </p:txBody>
      </p:sp>
      <p:sp>
        <p:nvSpPr>
          <p:cNvPr id="29" name="Freihandform 28"/>
          <p:cNvSpPr/>
          <p:nvPr/>
        </p:nvSpPr>
        <p:spPr>
          <a:xfrm>
            <a:off x="3707904" y="3709782"/>
            <a:ext cx="864096" cy="661798"/>
          </a:xfrm>
          <a:custGeom>
            <a:avLst/>
            <a:gdLst>
              <a:gd name="connsiteX0" fmla="*/ 0 w 4217963"/>
              <a:gd name="connsiteY0" fmla="*/ 2145322 h 2147667"/>
              <a:gd name="connsiteX1" fmla="*/ 211015 w 4217963"/>
              <a:gd name="connsiteY1" fmla="*/ 2074984 h 2147667"/>
              <a:gd name="connsiteX2" fmla="*/ 295421 w 4217963"/>
              <a:gd name="connsiteY2" fmla="*/ 1835833 h 2147667"/>
              <a:gd name="connsiteX3" fmla="*/ 407963 w 4217963"/>
              <a:gd name="connsiteY3" fmla="*/ 2004646 h 2147667"/>
              <a:gd name="connsiteX4" fmla="*/ 534572 w 4217963"/>
              <a:gd name="connsiteY4" fmla="*/ 2004646 h 2147667"/>
              <a:gd name="connsiteX5" fmla="*/ 661181 w 4217963"/>
              <a:gd name="connsiteY5" fmla="*/ 1695156 h 2147667"/>
              <a:gd name="connsiteX6" fmla="*/ 815926 w 4217963"/>
              <a:gd name="connsiteY6" fmla="*/ 1821766 h 2147667"/>
              <a:gd name="connsiteX7" fmla="*/ 1041009 w 4217963"/>
              <a:gd name="connsiteY7" fmla="*/ 1723292 h 2147667"/>
              <a:gd name="connsiteX8" fmla="*/ 1195753 w 4217963"/>
              <a:gd name="connsiteY8" fmla="*/ 1568547 h 2147667"/>
              <a:gd name="connsiteX9" fmla="*/ 1308295 w 4217963"/>
              <a:gd name="connsiteY9" fmla="*/ 1371599 h 2147667"/>
              <a:gd name="connsiteX10" fmla="*/ 1491175 w 4217963"/>
              <a:gd name="connsiteY10" fmla="*/ 1399735 h 2147667"/>
              <a:gd name="connsiteX11" fmla="*/ 1659987 w 4217963"/>
              <a:gd name="connsiteY11" fmla="*/ 1216855 h 2147667"/>
              <a:gd name="connsiteX12" fmla="*/ 1730326 w 4217963"/>
              <a:gd name="connsiteY12" fmla="*/ 963636 h 2147667"/>
              <a:gd name="connsiteX13" fmla="*/ 1814732 w 4217963"/>
              <a:gd name="connsiteY13" fmla="*/ 1005839 h 2147667"/>
              <a:gd name="connsiteX14" fmla="*/ 1899138 w 4217963"/>
              <a:gd name="connsiteY14" fmla="*/ 752621 h 2147667"/>
              <a:gd name="connsiteX15" fmla="*/ 2025747 w 4217963"/>
              <a:gd name="connsiteY15" fmla="*/ 499402 h 2147667"/>
              <a:gd name="connsiteX16" fmla="*/ 2166424 w 4217963"/>
              <a:gd name="connsiteY16" fmla="*/ 358726 h 2147667"/>
              <a:gd name="connsiteX17" fmla="*/ 2363372 w 4217963"/>
              <a:gd name="connsiteY17" fmla="*/ 302455 h 2147667"/>
              <a:gd name="connsiteX18" fmla="*/ 2616590 w 4217963"/>
              <a:gd name="connsiteY18" fmla="*/ 63304 h 2147667"/>
              <a:gd name="connsiteX19" fmla="*/ 2940147 w 4217963"/>
              <a:gd name="connsiteY19" fmla="*/ 682282 h 2147667"/>
              <a:gd name="connsiteX20" fmla="*/ 3151163 w 4217963"/>
              <a:gd name="connsiteY20" fmla="*/ 921433 h 2147667"/>
              <a:gd name="connsiteX21" fmla="*/ 3488787 w 4217963"/>
              <a:gd name="connsiteY21" fmla="*/ 1118381 h 2147667"/>
              <a:gd name="connsiteX22" fmla="*/ 3657600 w 4217963"/>
              <a:gd name="connsiteY22" fmla="*/ 1343464 h 2147667"/>
              <a:gd name="connsiteX23" fmla="*/ 3840480 w 4217963"/>
              <a:gd name="connsiteY23" fmla="*/ 1695156 h 2147667"/>
              <a:gd name="connsiteX24" fmla="*/ 3995224 w 4217963"/>
              <a:gd name="connsiteY24" fmla="*/ 1878036 h 2147667"/>
              <a:gd name="connsiteX25" fmla="*/ 4135901 w 4217963"/>
              <a:gd name="connsiteY25" fmla="*/ 1962442 h 2147667"/>
              <a:gd name="connsiteX26" fmla="*/ 4206240 w 4217963"/>
              <a:gd name="connsiteY26" fmla="*/ 2117187 h 2147667"/>
              <a:gd name="connsiteX27" fmla="*/ 4206240 w 4217963"/>
              <a:gd name="connsiteY27" fmla="*/ 2145322 h 2147667"/>
              <a:gd name="connsiteX28" fmla="*/ 4206240 w 4217963"/>
              <a:gd name="connsiteY28" fmla="*/ 2145322 h 2147667"/>
              <a:gd name="connsiteX0" fmla="*/ 0 w 4217963"/>
              <a:gd name="connsiteY0" fmla="*/ 2145322 h 2147667"/>
              <a:gd name="connsiteX1" fmla="*/ 211015 w 4217963"/>
              <a:gd name="connsiteY1" fmla="*/ 2074984 h 2147667"/>
              <a:gd name="connsiteX2" fmla="*/ 295421 w 4217963"/>
              <a:gd name="connsiteY2" fmla="*/ 1835833 h 2147667"/>
              <a:gd name="connsiteX3" fmla="*/ 407963 w 4217963"/>
              <a:gd name="connsiteY3" fmla="*/ 2004646 h 2147667"/>
              <a:gd name="connsiteX4" fmla="*/ 534572 w 4217963"/>
              <a:gd name="connsiteY4" fmla="*/ 2004646 h 2147667"/>
              <a:gd name="connsiteX5" fmla="*/ 661181 w 4217963"/>
              <a:gd name="connsiteY5" fmla="*/ 1695156 h 2147667"/>
              <a:gd name="connsiteX6" fmla="*/ 815926 w 4217963"/>
              <a:gd name="connsiteY6" fmla="*/ 1821766 h 2147667"/>
              <a:gd name="connsiteX7" fmla="*/ 1041009 w 4217963"/>
              <a:gd name="connsiteY7" fmla="*/ 1723292 h 2147667"/>
              <a:gd name="connsiteX8" fmla="*/ 1195753 w 4217963"/>
              <a:gd name="connsiteY8" fmla="*/ 1568547 h 2147667"/>
              <a:gd name="connsiteX9" fmla="*/ 1308295 w 4217963"/>
              <a:gd name="connsiteY9" fmla="*/ 1371599 h 2147667"/>
              <a:gd name="connsiteX10" fmla="*/ 1491175 w 4217963"/>
              <a:gd name="connsiteY10" fmla="*/ 1399735 h 2147667"/>
              <a:gd name="connsiteX11" fmla="*/ 1659987 w 4217963"/>
              <a:gd name="connsiteY11" fmla="*/ 1216855 h 2147667"/>
              <a:gd name="connsiteX12" fmla="*/ 1730326 w 4217963"/>
              <a:gd name="connsiteY12" fmla="*/ 963636 h 2147667"/>
              <a:gd name="connsiteX13" fmla="*/ 1814732 w 4217963"/>
              <a:gd name="connsiteY13" fmla="*/ 1005839 h 2147667"/>
              <a:gd name="connsiteX14" fmla="*/ 1899138 w 4217963"/>
              <a:gd name="connsiteY14" fmla="*/ 752621 h 2147667"/>
              <a:gd name="connsiteX15" fmla="*/ 2025747 w 4217963"/>
              <a:gd name="connsiteY15" fmla="*/ 499402 h 2147667"/>
              <a:gd name="connsiteX16" fmla="*/ 2166424 w 4217963"/>
              <a:gd name="connsiteY16" fmla="*/ 358726 h 2147667"/>
              <a:gd name="connsiteX17" fmla="*/ 2363372 w 4217963"/>
              <a:gd name="connsiteY17" fmla="*/ 302455 h 2147667"/>
              <a:gd name="connsiteX18" fmla="*/ 2616590 w 4217963"/>
              <a:gd name="connsiteY18" fmla="*/ 63304 h 2147667"/>
              <a:gd name="connsiteX19" fmla="*/ 2940147 w 4217963"/>
              <a:gd name="connsiteY19" fmla="*/ 682282 h 2147667"/>
              <a:gd name="connsiteX20" fmla="*/ 3151163 w 4217963"/>
              <a:gd name="connsiteY20" fmla="*/ 921433 h 2147667"/>
              <a:gd name="connsiteX21" fmla="*/ 3488787 w 4217963"/>
              <a:gd name="connsiteY21" fmla="*/ 1118381 h 2147667"/>
              <a:gd name="connsiteX22" fmla="*/ 3657600 w 4217963"/>
              <a:gd name="connsiteY22" fmla="*/ 1343464 h 2147667"/>
              <a:gd name="connsiteX23" fmla="*/ 3840480 w 4217963"/>
              <a:gd name="connsiteY23" fmla="*/ 1695156 h 2147667"/>
              <a:gd name="connsiteX24" fmla="*/ 3995224 w 4217963"/>
              <a:gd name="connsiteY24" fmla="*/ 1878036 h 2147667"/>
              <a:gd name="connsiteX25" fmla="*/ 4135901 w 4217963"/>
              <a:gd name="connsiteY25" fmla="*/ 1962442 h 2147667"/>
              <a:gd name="connsiteX26" fmla="*/ 4206240 w 4217963"/>
              <a:gd name="connsiteY26" fmla="*/ 2117187 h 2147667"/>
              <a:gd name="connsiteX27" fmla="*/ 4206240 w 4217963"/>
              <a:gd name="connsiteY27" fmla="*/ 2145322 h 2147667"/>
              <a:gd name="connsiteX0" fmla="*/ 0 w 4217963"/>
              <a:gd name="connsiteY0" fmla="*/ 2145322 h 2147667"/>
              <a:gd name="connsiteX1" fmla="*/ 211015 w 4217963"/>
              <a:gd name="connsiteY1" fmla="*/ 2074984 h 2147667"/>
              <a:gd name="connsiteX2" fmla="*/ 295421 w 4217963"/>
              <a:gd name="connsiteY2" fmla="*/ 1835833 h 2147667"/>
              <a:gd name="connsiteX3" fmla="*/ 407963 w 4217963"/>
              <a:gd name="connsiteY3" fmla="*/ 2004646 h 2147667"/>
              <a:gd name="connsiteX4" fmla="*/ 534572 w 4217963"/>
              <a:gd name="connsiteY4" fmla="*/ 2004646 h 2147667"/>
              <a:gd name="connsiteX5" fmla="*/ 661181 w 4217963"/>
              <a:gd name="connsiteY5" fmla="*/ 1695156 h 2147667"/>
              <a:gd name="connsiteX6" fmla="*/ 815926 w 4217963"/>
              <a:gd name="connsiteY6" fmla="*/ 1821766 h 2147667"/>
              <a:gd name="connsiteX7" fmla="*/ 1041009 w 4217963"/>
              <a:gd name="connsiteY7" fmla="*/ 1723292 h 2147667"/>
              <a:gd name="connsiteX8" fmla="*/ 1195753 w 4217963"/>
              <a:gd name="connsiteY8" fmla="*/ 1568547 h 2147667"/>
              <a:gd name="connsiteX9" fmla="*/ 1308295 w 4217963"/>
              <a:gd name="connsiteY9" fmla="*/ 1371599 h 2147667"/>
              <a:gd name="connsiteX10" fmla="*/ 1491175 w 4217963"/>
              <a:gd name="connsiteY10" fmla="*/ 1399735 h 2147667"/>
              <a:gd name="connsiteX11" fmla="*/ 1659987 w 4217963"/>
              <a:gd name="connsiteY11" fmla="*/ 1216855 h 2147667"/>
              <a:gd name="connsiteX12" fmla="*/ 1730326 w 4217963"/>
              <a:gd name="connsiteY12" fmla="*/ 963636 h 2147667"/>
              <a:gd name="connsiteX13" fmla="*/ 1814732 w 4217963"/>
              <a:gd name="connsiteY13" fmla="*/ 1005839 h 2147667"/>
              <a:gd name="connsiteX14" fmla="*/ 1899138 w 4217963"/>
              <a:gd name="connsiteY14" fmla="*/ 752621 h 2147667"/>
              <a:gd name="connsiteX15" fmla="*/ 2025747 w 4217963"/>
              <a:gd name="connsiteY15" fmla="*/ 499402 h 2147667"/>
              <a:gd name="connsiteX16" fmla="*/ 2166424 w 4217963"/>
              <a:gd name="connsiteY16" fmla="*/ 358726 h 2147667"/>
              <a:gd name="connsiteX17" fmla="*/ 2363372 w 4217963"/>
              <a:gd name="connsiteY17" fmla="*/ 302455 h 2147667"/>
              <a:gd name="connsiteX18" fmla="*/ 2616590 w 4217963"/>
              <a:gd name="connsiteY18" fmla="*/ 63304 h 2147667"/>
              <a:gd name="connsiteX19" fmla="*/ 2940147 w 4217963"/>
              <a:gd name="connsiteY19" fmla="*/ 682282 h 2147667"/>
              <a:gd name="connsiteX20" fmla="*/ 3151163 w 4217963"/>
              <a:gd name="connsiteY20" fmla="*/ 921433 h 2147667"/>
              <a:gd name="connsiteX21" fmla="*/ 3488787 w 4217963"/>
              <a:gd name="connsiteY21" fmla="*/ 1118381 h 2147667"/>
              <a:gd name="connsiteX22" fmla="*/ 3657600 w 4217963"/>
              <a:gd name="connsiteY22" fmla="*/ 1343464 h 2147667"/>
              <a:gd name="connsiteX23" fmla="*/ 3840480 w 4217963"/>
              <a:gd name="connsiteY23" fmla="*/ 1695156 h 2147667"/>
              <a:gd name="connsiteX24" fmla="*/ 3995224 w 4217963"/>
              <a:gd name="connsiteY24" fmla="*/ 1878036 h 2147667"/>
              <a:gd name="connsiteX25" fmla="*/ 4206240 w 4217963"/>
              <a:gd name="connsiteY25" fmla="*/ 2117187 h 2147667"/>
              <a:gd name="connsiteX26" fmla="*/ 4206240 w 4217963"/>
              <a:gd name="connsiteY26" fmla="*/ 2145322 h 2147667"/>
              <a:gd name="connsiteX0" fmla="*/ 0 w 4217963"/>
              <a:gd name="connsiteY0" fmla="*/ 2145322 h 2147667"/>
              <a:gd name="connsiteX1" fmla="*/ 211015 w 4217963"/>
              <a:gd name="connsiteY1" fmla="*/ 2074984 h 2147667"/>
              <a:gd name="connsiteX2" fmla="*/ 295421 w 4217963"/>
              <a:gd name="connsiteY2" fmla="*/ 1835833 h 2147667"/>
              <a:gd name="connsiteX3" fmla="*/ 407963 w 4217963"/>
              <a:gd name="connsiteY3" fmla="*/ 2004646 h 2147667"/>
              <a:gd name="connsiteX4" fmla="*/ 534572 w 4217963"/>
              <a:gd name="connsiteY4" fmla="*/ 2004646 h 2147667"/>
              <a:gd name="connsiteX5" fmla="*/ 661181 w 4217963"/>
              <a:gd name="connsiteY5" fmla="*/ 1695156 h 2147667"/>
              <a:gd name="connsiteX6" fmla="*/ 815926 w 4217963"/>
              <a:gd name="connsiteY6" fmla="*/ 1821766 h 2147667"/>
              <a:gd name="connsiteX7" fmla="*/ 1041009 w 4217963"/>
              <a:gd name="connsiteY7" fmla="*/ 1723292 h 2147667"/>
              <a:gd name="connsiteX8" fmla="*/ 1195753 w 4217963"/>
              <a:gd name="connsiteY8" fmla="*/ 1568547 h 2147667"/>
              <a:gd name="connsiteX9" fmla="*/ 1308295 w 4217963"/>
              <a:gd name="connsiteY9" fmla="*/ 1371599 h 2147667"/>
              <a:gd name="connsiteX10" fmla="*/ 1491175 w 4217963"/>
              <a:gd name="connsiteY10" fmla="*/ 1399735 h 2147667"/>
              <a:gd name="connsiteX11" fmla="*/ 1659987 w 4217963"/>
              <a:gd name="connsiteY11" fmla="*/ 1216855 h 2147667"/>
              <a:gd name="connsiteX12" fmla="*/ 1730326 w 4217963"/>
              <a:gd name="connsiteY12" fmla="*/ 963636 h 2147667"/>
              <a:gd name="connsiteX13" fmla="*/ 1814732 w 4217963"/>
              <a:gd name="connsiteY13" fmla="*/ 1005839 h 2147667"/>
              <a:gd name="connsiteX14" fmla="*/ 1899138 w 4217963"/>
              <a:gd name="connsiteY14" fmla="*/ 752621 h 2147667"/>
              <a:gd name="connsiteX15" fmla="*/ 2025747 w 4217963"/>
              <a:gd name="connsiteY15" fmla="*/ 499402 h 2147667"/>
              <a:gd name="connsiteX16" fmla="*/ 2166424 w 4217963"/>
              <a:gd name="connsiteY16" fmla="*/ 358726 h 2147667"/>
              <a:gd name="connsiteX17" fmla="*/ 2363372 w 4217963"/>
              <a:gd name="connsiteY17" fmla="*/ 302455 h 2147667"/>
              <a:gd name="connsiteX18" fmla="*/ 2616590 w 4217963"/>
              <a:gd name="connsiteY18" fmla="*/ 63304 h 2147667"/>
              <a:gd name="connsiteX19" fmla="*/ 2940147 w 4217963"/>
              <a:gd name="connsiteY19" fmla="*/ 682282 h 2147667"/>
              <a:gd name="connsiteX20" fmla="*/ 3151163 w 4217963"/>
              <a:gd name="connsiteY20" fmla="*/ 921433 h 2147667"/>
              <a:gd name="connsiteX21" fmla="*/ 3488787 w 4217963"/>
              <a:gd name="connsiteY21" fmla="*/ 1118381 h 2147667"/>
              <a:gd name="connsiteX22" fmla="*/ 3657600 w 4217963"/>
              <a:gd name="connsiteY22" fmla="*/ 1343464 h 2147667"/>
              <a:gd name="connsiteX23" fmla="*/ 3840480 w 4217963"/>
              <a:gd name="connsiteY23" fmla="*/ 1695156 h 2147667"/>
              <a:gd name="connsiteX24" fmla="*/ 4206240 w 4217963"/>
              <a:gd name="connsiteY24" fmla="*/ 2117187 h 2147667"/>
              <a:gd name="connsiteX25" fmla="*/ 4206240 w 4217963"/>
              <a:gd name="connsiteY25" fmla="*/ 2145322 h 2147667"/>
              <a:gd name="connsiteX0" fmla="*/ 0 w 4206240"/>
              <a:gd name="connsiteY0" fmla="*/ 2145322 h 2145322"/>
              <a:gd name="connsiteX1" fmla="*/ 211015 w 4206240"/>
              <a:gd name="connsiteY1" fmla="*/ 2074984 h 2145322"/>
              <a:gd name="connsiteX2" fmla="*/ 295421 w 4206240"/>
              <a:gd name="connsiteY2" fmla="*/ 1835833 h 2145322"/>
              <a:gd name="connsiteX3" fmla="*/ 407963 w 4206240"/>
              <a:gd name="connsiteY3" fmla="*/ 2004646 h 2145322"/>
              <a:gd name="connsiteX4" fmla="*/ 534572 w 4206240"/>
              <a:gd name="connsiteY4" fmla="*/ 2004646 h 2145322"/>
              <a:gd name="connsiteX5" fmla="*/ 661181 w 4206240"/>
              <a:gd name="connsiteY5" fmla="*/ 1695156 h 2145322"/>
              <a:gd name="connsiteX6" fmla="*/ 815926 w 4206240"/>
              <a:gd name="connsiteY6" fmla="*/ 1821766 h 2145322"/>
              <a:gd name="connsiteX7" fmla="*/ 1041009 w 4206240"/>
              <a:gd name="connsiteY7" fmla="*/ 1723292 h 2145322"/>
              <a:gd name="connsiteX8" fmla="*/ 1195753 w 4206240"/>
              <a:gd name="connsiteY8" fmla="*/ 1568547 h 2145322"/>
              <a:gd name="connsiteX9" fmla="*/ 1308295 w 4206240"/>
              <a:gd name="connsiteY9" fmla="*/ 1371599 h 2145322"/>
              <a:gd name="connsiteX10" fmla="*/ 1491175 w 4206240"/>
              <a:gd name="connsiteY10" fmla="*/ 1399735 h 2145322"/>
              <a:gd name="connsiteX11" fmla="*/ 1659987 w 4206240"/>
              <a:gd name="connsiteY11" fmla="*/ 1216855 h 2145322"/>
              <a:gd name="connsiteX12" fmla="*/ 1730326 w 4206240"/>
              <a:gd name="connsiteY12" fmla="*/ 963636 h 2145322"/>
              <a:gd name="connsiteX13" fmla="*/ 1814732 w 4206240"/>
              <a:gd name="connsiteY13" fmla="*/ 1005839 h 2145322"/>
              <a:gd name="connsiteX14" fmla="*/ 1899138 w 4206240"/>
              <a:gd name="connsiteY14" fmla="*/ 752621 h 2145322"/>
              <a:gd name="connsiteX15" fmla="*/ 2025747 w 4206240"/>
              <a:gd name="connsiteY15" fmla="*/ 499402 h 2145322"/>
              <a:gd name="connsiteX16" fmla="*/ 2166424 w 4206240"/>
              <a:gd name="connsiteY16" fmla="*/ 358726 h 2145322"/>
              <a:gd name="connsiteX17" fmla="*/ 2363372 w 4206240"/>
              <a:gd name="connsiteY17" fmla="*/ 302455 h 2145322"/>
              <a:gd name="connsiteX18" fmla="*/ 2616590 w 4206240"/>
              <a:gd name="connsiteY18" fmla="*/ 63304 h 2145322"/>
              <a:gd name="connsiteX19" fmla="*/ 2940147 w 4206240"/>
              <a:gd name="connsiteY19" fmla="*/ 682282 h 2145322"/>
              <a:gd name="connsiteX20" fmla="*/ 3151163 w 4206240"/>
              <a:gd name="connsiteY20" fmla="*/ 921433 h 2145322"/>
              <a:gd name="connsiteX21" fmla="*/ 3488787 w 4206240"/>
              <a:gd name="connsiteY21" fmla="*/ 1118381 h 2145322"/>
              <a:gd name="connsiteX22" fmla="*/ 3657600 w 4206240"/>
              <a:gd name="connsiteY22" fmla="*/ 1343464 h 2145322"/>
              <a:gd name="connsiteX23" fmla="*/ 3840480 w 4206240"/>
              <a:gd name="connsiteY23" fmla="*/ 1695156 h 2145322"/>
              <a:gd name="connsiteX24" fmla="*/ 4206240 w 4206240"/>
              <a:gd name="connsiteY24" fmla="*/ 2117187 h 2145322"/>
              <a:gd name="connsiteX0" fmla="*/ 0 w 3840480"/>
              <a:gd name="connsiteY0" fmla="*/ 2145322 h 2145322"/>
              <a:gd name="connsiteX1" fmla="*/ 211015 w 3840480"/>
              <a:gd name="connsiteY1" fmla="*/ 2074984 h 2145322"/>
              <a:gd name="connsiteX2" fmla="*/ 295421 w 3840480"/>
              <a:gd name="connsiteY2" fmla="*/ 1835833 h 2145322"/>
              <a:gd name="connsiteX3" fmla="*/ 407963 w 3840480"/>
              <a:gd name="connsiteY3" fmla="*/ 2004646 h 2145322"/>
              <a:gd name="connsiteX4" fmla="*/ 534572 w 3840480"/>
              <a:gd name="connsiteY4" fmla="*/ 2004646 h 2145322"/>
              <a:gd name="connsiteX5" fmla="*/ 661181 w 3840480"/>
              <a:gd name="connsiteY5" fmla="*/ 1695156 h 2145322"/>
              <a:gd name="connsiteX6" fmla="*/ 815926 w 3840480"/>
              <a:gd name="connsiteY6" fmla="*/ 1821766 h 2145322"/>
              <a:gd name="connsiteX7" fmla="*/ 1041009 w 3840480"/>
              <a:gd name="connsiteY7" fmla="*/ 1723292 h 2145322"/>
              <a:gd name="connsiteX8" fmla="*/ 1195753 w 3840480"/>
              <a:gd name="connsiteY8" fmla="*/ 1568547 h 2145322"/>
              <a:gd name="connsiteX9" fmla="*/ 1308295 w 3840480"/>
              <a:gd name="connsiteY9" fmla="*/ 1371599 h 2145322"/>
              <a:gd name="connsiteX10" fmla="*/ 1491175 w 3840480"/>
              <a:gd name="connsiteY10" fmla="*/ 1399735 h 2145322"/>
              <a:gd name="connsiteX11" fmla="*/ 1659987 w 3840480"/>
              <a:gd name="connsiteY11" fmla="*/ 1216855 h 2145322"/>
              <a:gd name="connsiteX12" fmla="*/ 1730326 w 3840480"/>
              <a:gd name="connsiteY12" fmla="*/ 963636 h 2145322"/>
              <a:gd name="connsiteX13" fmla="*/ 1814732 w 3840480"/>
              <a:gd name="connsiteY13" fmla="*/ 1005839 h 2145322"/>
              <a:gd name="connsiteX14" fmla="*/ 1899138 w 3840480"/>
              <a:gd name="connsiteY14" fmla="*/ 752621 h 2145322"/>
              <a:gd name="connsiteX15" fmla="*/ 2025747 w 3840480"/>
              <a:gd name="connsiteY15" fmla="*/ 499402 h 2145322"/>
              <a:gd name="connsiteX16" fmla="*/ 2166424 w 3840480"/>
              <a:gd name="connsiteY16" fmla="*/ 358726 h 2145322"/>
              <a:gd name="connsiteX17" fmla="*/ 2363372 w 3840480"/>
              <a:gd name="connsiteY17" fmla="*/ 302455 h 2145322"/>
              <a:gd name="connsiteX18" fmla="*/ 2616590 w 3840480"/>
              <a:gd name="connsiteY18" fmla="*/ 63304 h 2145322"/>
              <a:gd name="connsiteX19" fmla="*/ 2940147 w 3840480"/>
              <a:gd name="connsiteY19" fmla="*/ 682282 h 2145322"/>
              <a:gd name="connsiteX20" fmla="*/ 3151163 w 3840480"/>
              <a:gd name="connsiteY20" fmla="*/ 921433 h 2145322"/>
              <a:gd name="connsiteX21" fmla="*/ 3488787 w 3840480"/>
              <a:gd name="connsiteY21" fmla="*/ 1118381 h 2145322"/>
              <a:gd name="connsiteX22" fmla="*/ 3657600 w 3840480"/>
              <a:gd name="connsiteY22" fmla="*/ 1343464 h 2145322"/>
              <a:gd name="connsiteX23" fmla="*/ 3840480 w 3840480"/>
              <a:gd name="connsiteY23" fmla="*/ 1695156 h 2145322"/>
              <a:gd name="connsiteX0" fmla="*/ 0 w 3657600"/>
              <a:gd name="connsiteY0" fmla="*/ 2145322 h 2145322"/>
              <a:gd name="connsiteX1" fmla="*/ 211015 w 3657600"/>
              <a:gd name="connsiteY1" fmla="*/ 2074984 h 2145322"/>
              <a:gd name="connsiteX2" fmla="*/ 295421 w 3657600"/>
              <a:gd name="connsiteY2" fmla="*/ 1835833 h 2145322"/>
              <a:gd name="connsiteX3" fmla="*/ 407963 w 3657600"/>
              <a:gd name="connsiteY3" fmla="*/ 2004646 h 2145322"/>
              <a:gd name="connsiteX4" fmla="*/ 534572 w 3657600"/>
              <a:gd name="connsiteY4" fmla="*/ 2004646 h 2145322"/>
              <a:gd name="connsiteX5" fmla="*/ 661181 w 3657600"/>
              <a:gd name="connsiteY5" fmla="*/ 1695156 h 2145322"/>
              <a:gd name="connsiteX6" fmla="*/ 815926 w 3657600"/>
              <a:gd name="connsiteY6" fmla="*/ 1821766 h 2145322"/>
              <a:gd name="connsiteX7" fmla="*/ 1041009 w 3657600"/>
              <a:gd name="connsiteY7" fmla="*/ 1723292 h 2145322"/>
              <a:gd name="connsiteX8" fmla="*/ 1195753 w 3657600"/>
              <a:gd name="connsiteY8" fmla="*/ 1568547 h 2145322"/>
              <a:gd name="connsiteX9" fmla="*/ 1308295 w 3657600"/>
              <a:gd name="connsiteY9" fmla="*/ 1371599 h 2145322"/>
              <a:gd name="connsiteX10" fmla="*/ 1491175 w 3657600"/>
              <a:gd name="connsiteY10" fmla="*/ 1399735 h 2145322"/>
              <a:gd name="connsiteX11" fmla="*/ 1659987 w 3657600"/>
              <a:gd name="connsiteY11" fmla="*/ 1216855 h 2145322"/>
              <a:gd name="connsiteX12" fmla="*/ 1730326 w 3657600"/>
              <a:gd name="connsiteY12" fmla="*/ 963636 h 2145322"/>
              <a:gd name="connsiteX13" fmla="*/ 1814732 w 3657600"/>
              <a:gd name="connsiteY13" fmla="*/ 1005839 h 2145322"/>
              <a:gd name="connsiteX14" fmla="*/ 1899138 w 3657600"/>
              <a:gd name="connsiteY14" fmla="*/ 752621 h 2145322"/>
              <a:gd name="connsiteX15" fmla="*/ 2025747 w 3657600"/>
              <a:gd name="connsiteY15" fmla="*/ 499402 h 2145322"/>
              <a:gd name="connsiteX16" fmla="*/ 2166424 w 3657600"/>
              <a:gd name="connsiteY16" fmla="*/ 358726 h 2145322"/>
              <a:gd name="connsiteX17" fmla="*/ 2363372 w 3657600"/>
              <a:gd name="connsiteY17" fmla="*/ 302455 h 2145322"/>
              <a:gd name="connsiteX18" fmla="*/ 2616590 w 3657600"/>
              <a:gd name="connsiteY18" fmla="*/ 63304 h 2145322"/>
              <a:gd name="connsiteX19" fmla="*/ 2940147 w 3657600"/>
              <a:gd name="connsiteY19" fmla="*/ 682282 h 2145322"/>
              <a:gd name="connsiteX20" fmla="*/ 3151163 w 3657600"/>
              <a:gd name="connsiteY20" fmla="*/ 921433 h 2145322"/>
              <a:gd name="connsiteX21" fmla="*/ 3488787 w 3657600"/>
              <a:gd name="connsiteY21" fmla="*/ 1118381 h 2145322"/>
              <a:gd name="connsiteX22" fmla="*/ 3657600 w 3657600"/>
              <a:gd name="connsiteY22" fmla="*/ 1343464 h 2145322"/>
              <a:gd name="connsiteX0" fmla="*/ 0 w 3488787"/>
              <a:gd name="connsiteY0" fmla="*/ 2145322 h 2145322"/>
              <a:gd name="connsiteX1" fmla="*/ 211015 w 3488787"/>
              <a:gd name="connsiteY1" fmla="*/ 2074984 h 2145322"/>
              <a:gd name="connsiteX2" fmla="*/ 295421 w 3488787"/>
              <a:gd name="connsiteY2" fmla="*/ 1835833 h 2145322"/>
              <a:gd name="connsiteX3" fmla="*/ 407963 w 3488787"/>
              <a:gd name="connsiteY3" fmla="*/ 2004646 h 2145322"/>
              <a:gd name="connsiteX4" fmla="*/ 534572 w 3488787"/>
              <a:gd name="connsiteY4" fmla="*/ 2004646 h 2145322"/>
              <a:gd name="connsiteX5" fmla="*/ 661181 w 3488787"/>
              <a:gd name="connsiteY5" fmla="*/ 1695156 h 2145322"/>
              <a:gd name="connsiteX6" fmla="*/ 815926 w 3488787"/>
              <a:gd name="connsiteY6" fmla="*/ 1821766 h 2145322"/>
              <a:gd name="connsiteX7" fmla="*/ 1041009 w 3488787"/>
              <a:gd name="connsiteY7" fmla="*/ 1723292 h 2145322"/>
              <a:gd name="connsiteX8" fmla="*/ 1195753 w 3488787"/>
              <a:gd name="connsiteY8" fmla="*/ 1568547 h 2145322"/>
              <a:gd name="connsiteX9" fmla="*/ 1308295 w 3488787"/>
              <a:gd name="connsiteY9" fmla="*/ 1371599 h 2145322"/>
              <a:gd name="connsiteX10" fmla="*/ 1491175 w 3488787"/>
              <a:gd name="connsiteY10" fmla="*/ 1399735 h 2145322"/>
              <a:gd name="connsiteX11" fmla="*/ 1659987 w 3488787"/>
              <a:gd name="connsiteY11" fmla="*/ 1216855 h 2145322"/>
              <a:gd name="connsiteX12" fmla="*/ 1730326 w 3488787"/>
              <a:gd name="connsiteY12" fmla="*/ 963636 h 2145322"/>
              <a:gd name="connsiteX13" fmla="*/ 1814732 w 3488787"/>
              <a:gd name="connsiteY13" fmla="*/ 1005839 h 2145322"/>
              <a:gd name="connsiteX14" fmla="*/ 1899138 w 3488787"/>
              <a:gd name="connsiteY14" fmla="*/ 752621 h 2145322"/>
              <a:gd name="connsiteX15" fmla="*/ 2025747 w 3488787"/>
              <a:gd name="connsiteY15" fmla="*/ 499402 h 2145322"/>
              <a:gd name="connsiteX16" fmla="*/ 2166424 w 3488787"/>
              <a:gd name="connsiteY16" fmla="*/ 358726 h 2145322"/>
              <a:gd name="connsiteX17" fmla="*/ 2363372 w 3488787"/>
              <a:gd name="connsiteY17" fmla="*/ 302455 h 2145322"/>
              <a:gd name="connsiteX18" fmla="*/ 2616590 w 3488787"/>
              <a:gd name="connsiteY18" fmla="*/ 63304 h 2145322"/>
              <a:gd name="connsiteX19" fmla="*/ 2940147 w 3488787"/>
              <a:gd name="connsiteY19" fmla="*/ 682282 h 2145322"/>
              <a:gd name="connsiteX20" fmla="*/ 3151163 w 3488787"/>
              <a:gd name="connsiteY20" fmla="*/ 921433 h 2145322"/>
              <a:gd name="connsiteX21" fmla="*/ 3488787 w 3488787"/>
              <a:gd name="connsiteY21" fmla="*/ 1118381 h 2145322"/>
              <a:gd name="connsiteX0" fmla="*/ 0 w 3488787"/>
              <a:gd name="connsiteY0" fmla="*/ 2145322 h 2145322"/>
              <a:gd name="connsiteX1" fmla="*/ 211015 w 3488787"/>
              <a:gd name="connsiteY1" fmla="*/ 2074984 h 2145322"/>
              <a:gd name="connsiteX2" fmla="*/ 295421 w 3488787"/>
              <a:gd name="connsiteY2" fmla="*/ 1835833 h 2145322"/>
              <a:gd name="connsiteX3" fmla="*/ 407963 w 3488787"/>
              <a:gd name="connsiteY3" fmla="*/ 2004646 h 2145322"/>
              <a:gd name="connsiteX4" fmla="*/ 534572 w 3488787"/>
              <a:gd name="connsiteY4" fmla="*/ 2004646 h 2145322"/>
              <a:gd name="connsiteX5" fmla="*/ 661181 w 3488787"/>
              <a:gd name="connsiteY5" fmla="*/ 1695156 h 2145322"/>
              <a:gd name="connsiteX6" fmla="*/ 815926 w 3488787"/>
              <a:gd name="connsiteY6" fmla="*/ 1821766 h 2145322"/>
              <a:gd name="connsiteX7" fmla="*/ 1041009 w 3488787"/>
              <a:gd name="connsiteY7" fmla="*/ 1723292 h 2145322"/>
              <a:gd name="connsiteX8" fmla="*/ 1195753 w 3488787"/>
              <a:gd name="connsiteY8" fmla="*/ 1568547 h 2145322"/>
              <a:gd name="connsiteX9" fmla="*/ 1308295 w 3488787"/>
              <a:gd name="connsiteY9" fmla="*/ 1371599 h 2145322"/>
              <a:gd name="connsiteX10" fmla="*/ 1491175 w 3488787"/>
              <a:gd name="connsiteY10" fmla="*/ 1399735 h 2145322"/>
              <a:gd name="connsiteX11" fmla="*/ 1659987 w 3488787"/>
              <a:gd name="connsiteY11" fmla="*/ 1216855 h 2145322"/>
              <a:gd name="connsiteX12" fmla="*/ 1730326 w 3488787"/>
              <a:gd name="connsiteY12" fmla="*/ 963636 h 2145322"/>
              <a:gd name="connsiteX13" fmla="*/ 1814732 w 3488787"/>
              <a:gd name="connsiteY13" fmla="*/ 1005839 h 2145322"/>
              <a:gd name="connsiteX14" fmla="*/ 1899138 w 3488787"/>
              <a:gd name="connsiteY14" fmla="*/ 752621 h 2145322"/>
              <a:gd name="connsiteX15" fmla="*/ 2025747 w 3488787"/>
              <a:gd name="connsiteY15" fmla="*/ 499402 h 2145322"/>
              <a:gd name="connsiteX16" fmla="*/ 2166424 w 3488787"/>
              <a:gd name="connsiteY16" fmla="*/ 358726 h 2145322"/>
              <a:gd name="connsiteX17" fmla="*/ 2363372 w 3488787"/>
              <a:gd name="connsiteY17" fmla="*/ 302455 h 2145322"/>
              <a:gd name="connsiteX18" fmla="*/ 2616590 w 3488787"/>
              <a:gd name="connsiteY18" fmla="*/ 63304 h 2145322"/>
              <a:gd name="connsiteX19" fmla="*/ 2940147 w 3488787"/>
              <a:gd name="connsiteY19" fmla="*/ 682282 h 2145322"/>
              <a:gd name="connsiteX20" fmla="*/ 3488787 w 3488787"/>
              <a:gd name="connsiteY20" fmla="*/ 1118381 h 2145322"/>
              <a:gd name="connsiteX0" fmla="*/ 0 w 2940147"/>
              <a:gd name="connsiteY0" fmla="*/ 2145322 h 2145322"/>
              <a:gd name="connsiteX1" fmla="*/ 211015 w 2940147"/>
              <a:gd name="connsiteY1" fmla="*/ 2074984 h 2145322"/>
              <a:gd name="connsiteX2" fmla="*/ 295421 w 2940147"/>
              <a:gd name="connsiteY2" fmla="*/ 1835833 h 2145322"/>
              <a:gd name="connsiteX3" fmla="*/ 407963 w 2940147"/>
              <a:gd name="connsiteY3" fmla="*/ 2004646 h 2145322"/>
              <a:gd name="connsiteX4" fmla="*/ 534572 w 2940147"/>
              <a:gd name="connsiteY4" fmla="*/ 2004646 h 2145322"/>
              <a:gd name="connsiteX5" fmla="*/ 661181 w 2940147"/>
              <a:gd name="connsiteY5" fmla="*/ 1695156 h 2145322"/>
              <a:gd name="connsiteX6" fmla="*/ 815926 w 2940147"/>
              <a:gd name="connsiteY6" fmla="*/ 1821766 h 2145322"/>
              <a:gd name="connsiteX7" fmla="*/ 1041009 w 2940147"/>
              <a:gd name="connsiteY7" fmla="*/ 1723292 h 2145322"/>
              <a:gd name="connsiteX8" fmla="*/ 1195753 w 2940147"/>
              <a:gd name="connsiteY8" fmla="*/ 1568547 h 2145322"/>
              <a:gd name="connsiteX9" fmla="*/ 1308295 w 2940147"/>
              <a:gd name="connsiteY9" fmla="*/ 1371599 h 2145322"/>
              <a:gd name="connsiteX10" fmla="*/ 1491175 w 2940147"/>
              <a:gd name="connsiteY10" fmla="*/ 1399735 h 2145322"/>
              <a:gd name="connsiteX11" fmla="*/ 1659987 w 2940147"/>
              <a:gd name="connsiteY11" fmla="*/ 1216855 h 2145322"/>
              <a:gd name="connsiteX12" fmla="*/ 1730326 w 2940147"/>
              <a:gd name="connsiteY12" fmla="*/ 963636 h 2145322"/>
              <a:gd name="connsiteX13" fmla="*/ 1814732 w 2940147"/>
              <a:gd name="connsiteY13" fmla="*/ 1005839 h 2145322"/>
              <a:gd name="connsiteX14" fmla="*/ 1899138 w 2940147"/>
              <a:gd name="connsiteY14" fmla="*/ 752621 h 2145322"/>
              <a:gd name="connsiteX15" fmla="*/ 2025747 w 2940147"/>
              <a:gd name="connsiteY15" fmla="*/ 499402 h 2145322"/>
              <a:gd name="connsiteX16" fmla="*/ 2166424 w 2940147"/>
              <a:gd name="connsiteY16" fmla="*/ 358726 h 2145322"/>
              <a:gd name="connsiteX17" fmla="*/ 2363372 w 2940147"/>
              <a:gd name="connsiteY17" fmla="*/ 302455 h 2145322"/>
              <a:gd name="connsiteX18" fmla="*/ 2616590 w 2940147"/>
              <a:gd name="connsiteY18" fmla="*/ 63304 h 2145322"/>
              <a:gd name="connsiteX19" fmla="*/ 2940147 w 2940147"/>
              <a:gd name="connsiteY19" fmla="*/ 682282 h 2145322"/>
              <a:gd name="connsiteX0" fmla="*/ 0 w 2616590"/>
              <a:gd name="connsiteY0" fmla="*/ 2145322 h 2145322"/>
              <a:gd name="connsiteX1" fmla="*/ 211015 w 2616590"/>
              <a:gd name="connsiteY1" fmla="*/ 2074984 h 2145322"/>
              <a:gd name="connsiteX2" fmla="*/ 295421 w 2616590"/>
              <a:gd name="connsiteY2" fmla="*/ 1835833 h 2145322"/>
              <a:gd name="connsiteX3" fmla="*/ 407963 w 2616590"/>
              <a:gd name="connsiteY3" fmla="*/ 2004646 h 2145322"/>
              <a:gd name="connsiteX4" fmla="*/ 534572 w 2616590"/>
              <a:gd name="connsiteY4" fmla="*/ 2004646 h 2145322"/>
              <a:gd name="connsiteX5" fmla="*/ 661181 w 2616590"/>
              <a:gd name="connsiteY5" fmla="*/ 1695156 h 2145322"/>
              <a:gd name="connsiteX6" fmla="*/ 815926 w 2616590"/>
              <a:gd name="connsiteY6" fmla="*/ 1821766 h 2145322"/>
              <a:gd name="connsiteX7" fmla="*/ 1041009 w 2616590"/>
              <a:gd name="connsiteY7" fmla="*/ 1723292 h 2145322"/>
              <a:gd name="connsiteX8" fmla="*/ 1195753 w 2616590"/>
              <a:gd name="connsiteY8" fmla="*/ 1568547 h 2145322"/>
              <a:gd name="connsiteX9" fmla="*/ 1308295 w 2616590"/>
              <a:gd name="connsiteY9" fmla="*/ 1371599 h 2145322"/>
              <a:gd name="connsiteX10" fmla="*/ 1491175 w 2616590"/>
              <a:gd name="connsiteY10" fmla="*/ 1399735 h 2145322"/>
              <a:gd name="connsiteX11" fmla="*/ 1659987 w 2616590"/>
              <a:gd name="connsiteY11" fmla="*/ 1216855 h 2145322"/>
              <a:gd name="connsiteX12" fmla="*/ 1730326 w 2616590"/>
              <a:gd name="connsiteY12" fmla="*/ 963636 h 2145322"/>
              <a:gd name="connsiteX13" fmla="*/ 1814732 w 2616590"/>
              <a:gd name="connsiteY13" fmla="*/ 1005839 h 2145322"/>
              <a:gd name="connsiteX14" fmla="*/ 1899138 w 2616590"/>
              <a:gd name="connsiteY14" fmla="*/ 752621 h 2145322"/>
              <a:gd name="connsiteX15" fmla="*/ 2025747 w 2616590"/>
              <a:gd name="connsiteY15" fmla="*/ 499402 h 2145322"/>
              <a:gd name="connsiteX16" fmla="*/ 2166424 w 2616590"/>
              <a:gd name="connsiteY16" fmla="*/ 358726 h 2145322"/>
              <a:gd name="connsiteX17" fmla="*/ 2363372 w 2616590"/>
              <a:gd name="connsiteY17" fmla="*/ 302455 h 2145322"/>
              <a:gd name="connsiteX18" fmla="*/ 2616590 w 2616590"/>
              <a:gd name="connsiteY18" fmla="*/ 63304 h 2145322"/>
              <a:gd name="connsiteX0" fmla="*/ 0 w 2616590"/>
              <a:gd name="connsiteY0" fmla="*/ 2145322 h 2145322"/>
              <a:gd name="connsiteX1" fmla="*/ 211015 w 2616590"/>
              <a:gd name="connsiteY1" fmla="*/ 2074984 h 2145322"/>
              <a:gd name="connsiteX2" fmla="*/ 295421 w 2616590"/>
              <a:gd name="connsiteY2" fmla="*/ 1835833 h 2145322"/>
              <a:gd name="connsiteX3" fmla="*/ 407963 w 2616590"/>
              <a:gd name="connsiteY3" fmla="*/ 2004646 h 2145322"/>
              <a:gd name="connsiteX4" fmla="*/ 534572 w 2616590"/>
              <a:gd name="connsiteY4" fmla="*/ 2004646 h 2145322"/>
              <a:gd name="connsiteX5" fmla="*/ 661181 w 2616590"/>
              <a:gd name="connsiteY5" fmla="*/ 1695156 h 2145322"/>
              <a:gd name="connsiteX6" fmla="*/ 815926 w 2616590"/>
              <a:gd name="connsiteY6" fmla="*/ 1821766 h 2145322"/>
              <a:gd name="connsiteX7" fmla="*/ 1041009 w 2616590"/>
              <a:gd name="connsiteY7" fmla="*/ 1723292 h 2145322"/>
              <a:gd name="connsiteX8" fmla="*/ 1195753 w 2616590"/>
              <a:gd name="connsiteY8" fmla="*/ 1568547 h 2145322"/>
              <a:gd name="connsiteX9" fmla="*/ 1308295 w 2616590"/>
              <a:gd name="connsiteY9" fmla="*/ 1371599 h 2145322"/>
              <a:gd name="connsiteX10" fmla="*/ 1491175 w 2616590"/>
              <a:gd name="connsiteY10" fmla="*/ 1399735 h 2145322"/>
              <a:gd name="connsiteX11" fmla="*/ 1659987 w 2616590"/>
              <a:gd name="connsiteY11" fmla="*/ 1216855 h 2145322"/>
              <a:gd name="connsiteX12" fmla="*/ 1730326 w 2616590"/>
              <a:gd name="connsiteY12" fmla="*/ 963636 h 2145322"/>
              <a:gd name="connsiteX13" fmla="*/ 1814732 w 2616590"/>
              <a:gd name="connsiteY13" fmla="*/ 1005839 h 2145322"/>
              <a:gd name="connsiteX14" fmla="*/ 1899138 w 2616590"/>
              <a:gd name="connsiteY14" fmla="*/ 752621 h 2145322"/>
              <a:gd name="connsiteX15" fmla="*/ 2166424 w 2616590"/>
              <a:gd name="connsiteY15" fmla="*/ 358726 h 2145322"/>
              <a:gd name="connsiteX16" fmla="*/ 2363372 w 2616590"/>
              <a:gd name="connsiteY16" fmla="*/ 302455 h 2145322"/>
              <a:gd name="connsiteX17" fmla="*/ 2616590 w 2616590"/>
              <a:gd name="connsiteY17" fmla="*/ 63304 h 2145322"/>
              <a:gd name="connsiteX0" fmla="*/ 0 w 2616590"/>
              <a:gd name="connsiteY0" fmla="*/ 2082018 h 2082018"/>
              <a:gd name="connsiteX1" fmla="*/ 211015 w 2616590"/>
              <a:gd name="connsiteY1" fmla="*/ 2011680 h 2082018"/>
              <a:gd name="connsiteX2" fmla="*/ 295421 w 2616590"/>
              <a:gd name="connsiteY2" fmla="*/ 1772529 h 2082018"/>
              <a:gd name="connsiteX3" fmla="*/ 407963 w 2616590"/>
              <a:gd name="connsiteY3" fmla="*/ 1941342 h 2082018"/>
              <a:gd name="connsiteX4" fmla="*/ 534572 w 2616590"/>
              <a:gd name="connsiteY4" fmla="*/ 1941342 h 2082018"/>
              <a:gd name="connsiteX5" fmla="*/ 661181 w 2616590"/>
              <a:gd name="connsiteY5" fmla="*/ 1631852 h 2082018"/>
              <a:gd name="connsiteX6" fmla="*/ 815926 w 2616590"/>
              <a:gd name="connsiteY6" fmla="*/ 1758462 h 2082018"/>
              <a:gd name="connsiteX7" fmla="*/ 1041009 w 2616590"/>
              <a:gd name="connsiteY7" fmla="*/ 1659988 h 2082018"/>
              <a:gd name="connsiteX8" fmla="*/ 1195753 w 2616590"/>
              <a:gd name="connsiteY8" fmla="*/ 1505243 h 2082018"/>
              <a:gd name="connsiteX9" fmla="*/ 1308295 w 2616590"/>
              <a:gd name="connsiteY9" fmla="*/ 1308295 h 2082018"/>
              <a:gd name="connsiteX10" fmla="*/ 1491175 w 2616590"/>
              <a:gd name="connsiteY10" fmla="*/ 1336431 h 2082018"/>
              <a:gd name="connsiteX11" fmla="*/ 1659987 w 2616590"/>
              <a:gd name="connsiteY11" fmla="*/ 1153551 h 2082018"/>
              <a:gd name="connsiteX12" fmla="*/ 1730326 w 2616590"/>
              <a:gd name="connsiteY12" fmla="*/ 900332 h 2082018"/>
              <a:gd name="connsiteX13" fmla="*/ 1814732 w 2616590"/>
              <a:gd name="connsiteY13" fmla="*/ 942535 h 2082018"/>
              <a:gd name="connsiteX14" fmla="*/ 1899138 w 2616590"/>
              <a:gd name="connsiteY14" fmla="*/ 689317 h 2082018"/>
              <a:gd name="connsiteX15" fmla="*/ 2166424 w 2616590"/>
              <a:gd name="connsiteY15" fmla="*/ 295422 h 2082018"/>
              <a:gd name="connsiteX16" fmla="*/ 2616590 w 2616590"/>
              <a:gd name="connsiteY16" fmla="*/ 0 h 2082018"/>
              <a:gd name="connsiteX0" fmla="*/ 0 w 2166424"/>
              <a:gd name="connsiteY0" fmla="*/ 1786596 h 1786596"/>
              <a:gd name="connsiteX1" fmla="*/ 211015 w 2166424"/>
              <a:gd name="connsiteY1" fmla="*/ 1716258 h 1786596"/>
              <a:gd name="connsiteX2" fmla="*/ 295421 w 2166424"/>
              <a:gd name="connsiteY2" fmla="*/ 1477107 h 1786596"/>
              <a:gd name="connsiteX3" fmla="*/ 407963 w 2166424"/>
              <a:gd name="connsiteY3" fmla="*/ 1645920 h 1786596"/>
              <a:gd name="connsiteX4" fmla="*/ 534572 w 2166424"/>
              <a:gd name="connsiteY4" fmla="*/ 1645920 h 1786596"/>
              <a:gd name="connsiteX5" fmla="*/ 661181 w 2166424"/>
              <a:gd name="connsiteY5" fmla="*/ 1336430 h 1786596"/>
              <a:gd name="connsiteX6" fmla="*/ 815926 w 2166424"/>
              <a:gd name="connsiteY6" fmla="*/ 1463040 h 1786596"/>
              <a:gd name="connsiteX7" fmla="*/ 1041009 w 2166424"/>
              <a:gd name="connsiteY7" fmla="*/ 1364566 h 1786596"/>
              <a:gd name="connsiteX8" fmla="*/ 1195753 w 2166424"/>
              <a:gd name="connsiteY8" fmla="*/ 1209821 h 1786596"/>
              <a:gd name="connsiteX9" fmla="*/ 1308295 w 2166424"/>
              <a:gd name="connsiteY9" fmla="*/ 1012873 h 1786596"/>
              <a:gd name="connsiteX10" fmla="*/ 1491175 w 2166424"/>
              <a:gd name="connsiteY10" fmla="*/ 1041009 h 1786596"/>
              <a:gd name="connsiteX11" fmla="*/ 1659987 w 2166424"/>
              <a:gd name="connsiteY11" fmla="*/ 858129 h 1786596"/>
              <a:gd name="connsiteX12" fmla="*/ 1730326 w 2166424"/>
              <a:gd name="connsiteY12" fmla="*/ 604910 h 1786596"/>
              <a:gd name="connsiteX13" fmla="*/ 1814732 w 2166424"/>
              <a:gd name="connsiteY13" fmla="*/ 647113 h 1786596"/>
              <a:gd name="connsiteX14" fmla="*/ 1899138 w 2166424"/>
              <a:gd name="connsiteY14" fmla="*/ 393895 h 1786596"/>
              <a:gd name="connsiteX15" fmla="*/ 2166424 w 2166424"/>
              <a:gd name="connsiteY15" fmla="*/ 0 h 1786596"/>
              <a:gd name="connsiteX0" fmla="*/ 0 w 1899138"/>
              <a:gd name="connsiteY0" fmla="*/ 1392701 h 1392701"/>
              <a:gd name="connsiteX1" fmla="*/ 211015 w 1899138"/>
              <a:gd name="connsiteY1" fmla="*/ 1322363 h 1392701"/>
              <a:gd name="connsiteX2" fmla="*/ 295421 w 1899138"/>
              <a:gd name="connsiteY2" fmla="*/ 1083212 h 1392701"/>
              <a:gd name="connsiteX3" fmla="*/ 407963 w 1899138"/>
              <a:gd name="connsiteY3" fmla="*/ 1252025 h 1392701"/>
              <a:gd name="connsiteX4" fmla="*/ 534572 w 1899138"/>
              <a:gd name="connsiteY4" fmla="*/ 1252025 h 1392701"/>
              <a:gd name="connsiteX5" fmla="*/ 661181 w 1899138"/>
              <a:gd name="connsiteY5" fmla="*/ 942535 h 1392701"/>
              <a:gd name="connsiteX6" fmla="*/ 815926 w 1899138"/>
              <a:gd name="connsiteY6" fmla="*/ 1069145 h 1392701"/>
              <a:gd name="connsiteX7" fmla="*/ 1041009 w 1899138"/>
              <a:gd name="connsiteY7" fmla="*/ 970671 h 1392701"/>
              <a:gd name="connsiteX8" fmla="*/ 1195753 w 1899138"/>
              <a:gd name="connsiteY8" fmla="*/ 815926 h 1392701"/>
              <a:gd name="connsiteX9" fmla="*/ 1308295 w 1899138"/>
              <a:gd name="connsiteY9" fmla="*/ 618978 h 1392701"/>
              <a:gd name="connsiteX10" fmla="*/ 1491175 w 1899138"/>
              <a:gd name="connsiteY10" fmla="*/ 647114 h 1392701"/>
              <a:gd name="connsiteX11" fmla="*/ 1659987 w 1899138"/>
              <a:gd name="connsiteY11" fmla="*/ 464234 h 1392701"/>
              <a:gd name="connsiteX12" fmla="*/ 1730326 w 1899138"/>
              <a:gd name="connsiteY12" fmla="*/ 211015 h 1392701"/>
              <a:gd name="connsiteX13" fmla="*/ 1814732 w 1899138"/>
              <a:gd name="connsiteY13" fmla="*/ 253218 h 1392701"/>
              <a:gd name="connsiteX14" fmla="*/ 1899138 w 1899138"/>
              <a:gd name="connsiteY14" fmla="*/ 0 h 1392701"/>
              <a:gd name="connsiteX0" fmla="*/ 0 w 1814732"/>
              <a:gd name="connsiteY0" fmla="*/ 1216855 h 1216855"/>
              <a:gd name="connsiteX1" fmla="*/ 211015 w 1814732"/>
              <a:gd name="connsiteY1" fmla="*/ 1146517 h 1216855"/>
              <a:gd name="connsiteX2" fmla="*/ 295421 w 1814732"/>
              <a:gd name="connsiteY2" fmla="*/ 907366 h 1216855"/>
              <a:gd name="connsiteX3" fmla="*/ 407963 w 1814732"/>
              <a:gd name="connsiteY3" fmla="*/ 1076179 h 1216855"/>
              <a:gd name="connsiteX4" fmla="*/ 534572 w 1814732"/>
              <a:gd name="connsiteY4" fmla="*/ 1076179 h 1216855"/>
              <a:gd name="connsiteX5" fmla="*/ 661181 w 1814732"/>
              <a:gd name="connsiteY5" fmla="*/ 766689 h 1216855"/>
              <a:gd name="connsiteX6" fmla="*/ 815926 w 1814732"/>
              <a:gd name="connsiteY6" fmla="*/ 893299 h 1216855"/>
              <a:gd name="connsiteX7" fmla="*/ 1041009 w 1814732"/>
              <a:gd name="connsiteY7" fmla="*/ 794825 h 1216855"/>
              <a:gd name="connsiteX8" fmla="*/ 1195753 w 1814732"/>
              <a:gd name="connsiteY8" fmla="*/ 640080 h 1216855"/>
              <a:gd name="connsiteX9" fmla="*/ 1308295 w 1814732"/>
              <a:gd name="connsiteY9" fmla="*/ 443132 h 1216855"/>
              <a:gd name="connsiteX10" fmla="*/ 1491175 w 1814732"/>
              <a:gd name="connsiteY10" fmla="*/ 471268 h 1216855"/>
              <a:gd name="connsiteX11" fmla="*/ 1659987 w 1814732"/>
              <a:gd name="connsiteY11" fmla="*/ 288388 h 1216855"/>
              <a:gd name="connsiteX12" fmla="*/ 1730326 w 1814732"/>
              <a:gd name="connsiteY12" fmla="*/ 35169 h 1216855"/>
              <a:gd name="connsiteX13" fmla="*/ 1814732 w 1814732"/>
              <a:gd name="connsiteY13" fmla="*/ 77372 h 1216855"/>
              <a:gd name="connsiteX0" fmla="*/ 0 w 1730326"/>
              <a:gd name="connsiteY0" fmla="*/ 1181686 h 1181686"/>
              <a:gd name="connsiteX1" fmla="*/ 211015 w 1730326"/>
              <a:gd name="connsiteY1" fmla="*/ 1111348 h 1181686"/>
              <a:gd name="connsiteX2" fmla="*/ 295421 w 1730326"/>
              <a:gd name="connsiteY2" fmla="*/ 872197 h 1181686"/>
              <a:gd name="connsiteX3" fmla="*/ 407963 w 1730326"/>
              <a:gd name="connsiteY3" fmla="*/ 1041010 h 1181686"/>
              <a:gd name="connsiteX4" fmla="*/ 534572 w 1730326"/>
              <a:gd name="connsiteY4" fmla="*/ 1041010 h 1181686"/>
              <a:gd name="connsiteX5" fmla="*/ 661181 w 1730326"/>
              <a:gd name="connsiteY5" fmla="*/ 731520 h 1181686"/>
              <a:gd name="connsiteX6" fmla="*/ 815926 w 1730326"/>
              <a:gd name="connsiteY6" fmla="*/ 858130 h 1181686"/>
              <a:gd name="connsiteX7" fmla="*/ 1041009 w 1730326"/>
              <a:gd name="connsiteY7" fmla="*/ 759656 h 1181686"/>
              <a:gd name="connsiteX8" fmla="*/ 1195753 w 1730326"/>
              <a:gd name="connsiteY8" fmla="*/ 604911 h 1181686"/>
              <a:gd name="connsiteX9" fmla="*/ 1308295 w 1730326"/>
              <a:gd name="connsiteY9" fmla="*/ 407963 h 1181686"/>
              <a:gd name="connsiteX10" fmla="*/ 1491175 w 1730326"/>
              <a:gd name="connsiteY10" fmla="*/ 436099 h 1181686"/>
              <a:gd name="connsiteX11" fmla="*/ 1659987 w 1730326"/>
              <a:gd name="connsiteY11" fmla="*/ 253219 h 1181686"/>
              <a:gd name="connsiteX12" fmla="*/ 1730326 w 1730326"/>
              <a:gd name="connsiteY12" fmla="*/ 0 h 1181686"/>
              <a:gd name="connsiteX0" fmla="*/ 0 w 1730326"/>
              <a:gd name="connsiteY0" fmla="*/ 1181686 h 1181686"/>
              <a:gd name="connsiteX1" fmla="*/ 211015 w 1730326"/>
              <a:gd name="connsiteY1" fmla="*/ 1111348 h 1181686"/>
              <a:gd name="connsiteX2" fmla="*/ 295421 w 1730326"/>
              <a:gd name="connsiteY2" fmla="*/ 872197 h 1181686"/>
              <a:gd name="connsiteX3" fmla="*/ 407963 w 1730326"/>
              <a:gd name="connsiteY3" fmla="*/ 1041010 h 1181686"/>
              <a:gd name="connsiteX4" fmla="*/ 534572 w 1730326"/>
              <a:gd name="connsiteY4" fmla="*/ 1041010 h 1181686"/>
              <a:gd name="connsiteX5" fmla="*/ 661181 w 1730326"/>
              <a:gd name="connsiteY5" fmla="*/ 731520 h 1181686"/>
              <a:gd name="connsiteX6" fmla="*/ 815926 w 1730326"/>
              <a:gd name="connsiteY6" fmla="*/ 858130 h 1181686"/>
              <a:gd name="connsiteX7" fmla="*/ 1041009 w 1730326"/>
              <a:gd name="connsiteY7" fmla="*/ 759656 h 1181686"/>
              <a:gd name="connsiteX8" fmla="*/ 1195753 w 1730326"/>
              <a:gd name="connsiteY8" fmla="*/ 604911 h 1181686"/>
              <a:gd name="connsiteX9" fmla="*/ 1308295 w 1730326"/>
              <a:gd name="connsiteY9" fmla="*/ 407963 h 1181686"/>
              <a:gd name="connsiteX10" fmla="*/ 1491175 w 1730326"/>
              <a:gd name="connsiteY10" fmla="*/ 436099 h 1181686"/>
              <a:gd name="connsiteX11" fmla="*/ 1730326 w 1730326"/>
              <a:gd name="connsiteY11" fmla="*/ 0 h 1181686"/>
              <a:gd name="connsiteX0" fmla="*/ 0 w 1730326"/>
              <a:gd name="connsiteY0" fmla="*/ 1181686 h 1181686"/>
              <a:gd name="connsiteX1" fmla="*/ 211015 w 1730326"/>
              <a:gd name="connsiteY1" fmla="*/ 1111348 h 1181686"/>
              <a:gd name="connsiteX2" fmla="*/ 295421 w 1730326"/>
              <a:gd name="connsiteY2" fmla="*/ 872197 h 1181686"/>
              <a:gd name="connsiteX3" fmla="*/ 407963 w 1730326"/>
              <a:gd name="connsiteY3" fmla="*/ 1041010 h 1181686"/>
              <a:gd name="connsiteX4" fmla="*/ 534572 w 1730326"/>
              <a:gd name="connsiteY4" fmla="*/ 1041010 h 1181686"/>
              <a:gd name="connsiteX5" fmla="*/ 661181 w 1730326"/>
              <a:gd name="connsiteY5" fmla="*/ 731520 h 1181686"/>
              <a:gd name="connsiteX6" fmla="*/ 815926 w 1730326"/>
              <a:gd name="connsiteY6" fmla="*/ 858130 h 1181686"/>
              <a:gd name="connsiteX7" fmla="*/ 1041009 w 1730326"/>
              <a:gd name="connsiteY7" fmla="*/ 759656 h 1181686"/>
              <a:gd name="connsiteX8" fmla="*/ 1195753 w 1730326"/>
              <a:gd name="connsiteY8" fmla="*/ 604911 h 1181686"/>
              <a:gd name="connsiteX9" fmla="*/ 1308295 w 1730326"/>
              <a:gd name="connsiteY9" fmla="*/ 407963 h 1181686"/>
              <a:gd name="connsiteX10" fmla="*/ 1730326 w 1730326"/>
              <a:gd name="connsiteY10" fmla="*/ 0 h 1181686"/>
              <a:gd name="connsiteX0" fmla="*/ 0 w 1308295"/>
              <a:gd name="connsiteY0" fmla="*/ 773723 h 773723"/>
              <a:gd name="connsiteX1" fmla="*/ 211015 w 1308295"/>
              <a:gd name="connsiteY1" fmla="*/ 703385 h 773723"/>
              <a:gd name="connsiteX2" fmla="*/ 295421 w 1308295"/>
              <a:gd name="connsiteY2" fmla="*/ 464234 h 773723"/>
              <a:gd name="connsiteX3" fmla="*/ 407963 w 1308295"/>
              <a:gd name="connsiteY3" fmla="*/ 633047 h 773723"/>
              <a:gd name="connsiteX4" fmla="*/ 534572 w 1308295"/>
              <a:gd name="connsiteY4" fmla="*/ 633047 h 773723"/>
              <a:gd name="connsiteX5" fmla="*/ 661181 w 1308295"/>
              <a:gd name="connsiteY5" fmla="*/ 323557 h 773723"/>
              <a:gd name="connsiteX6" fmla="*/ 815926 w 1308295"/>
              <a:gd name="connsiteY6" fmla="*/ 450167 h 773723"/>
              <a:gd name="connsiteX7" fmla="*/ 1041009 w 1308295"/>
              <a:gd name="connsiteY7" fmla="*/ 351693 h 773723"/>
              <a:gd name="connsiteX8" fmla="*/ 1195753 w 1308295"/>
              <a:gd name="connsiteY8" fmla="*/ 196948 h 773723"/>
              <a:gd name="connsiteX9" fmla="*/ 1308295 w 1308295"/>
              <a:gd name="connsiteY9" fmla="*/ 0 h 773723"/>
              <a:gd name="connsiteX0" fmla="*/ 0 w 1195753"/>
              <a:gd name="connsiteY0" fmla="*/ 576775 h 576775"/>
              <a:gd name="connsiteX1" fmla="*/ 211015 w 1195753"/>
              <a:gd name="connsiteY1" fmla="*/ 506437 h 576775"/>
              <a:gd name="connsiteX2" fmla="*/ 295421 w 1195753"/>
              <a:gd name="connsiteY2" fmla="*/ 267286 h 576775"/>
              <a:gd name="connsiteX3" fmla="*/ 407963 w 1195753"/>
              <a:gd name="connsiteY3" fmla="*/ 436099 h 576775"/>
              <a:gd name="connsiteX4" fmla="*/ 534572 w 1195753"/>
              <a:gd name="connsiteY4" fmla="*/ 436099 h 576775"/>
              <a:gd name="connsiteX5" fmla="*/ 661181 w 1195753"/>
              <a:gd name="connsiteY5" fmla="*/ 126609 h 576775"/>
              <a:gd name="connsiteX6" fmla="*/ 815926 w 1195753"/>
              <a:gd name="connsiteY6" fmla="*/ 253219 h 576775"/>
              <a:gd name="connsiteX7" fmla="*/ 1041009 w 1195753"/>
              <a:gd name="connsiteY7" fmla="*/ 154745 h 576775"/>
              <a:gd name="connsiteX8" fmla="*/ 1195753 w 1195753"/>
              <a:gd name="connsiteY8" fmla="*/ 0 h 576775"/>
              <a:gd name="connsiteX0" fmla="*/ 0 w 1041009"/>
              <a:gd name="connsiteY0" fmla="*/ 480646 h 480646"/>
              <a:gd name="connsiteX1" fmla="*/ 211015 w 1041009"/>
              <a:gd name="connsiteY1" fmla="*/ 410308 h 480646"/>
              <a:gd name="connsiteX2" fmla="*/ 295421 w 1041009"/>
              <a:gd name="connsiteY2" fmla="*/ 171157 h 480646"/>
              <a:gd name="connsiteX3" fmla="*/ 407963 w 1041009"/>
              <a:gd name="connsiteY3" fmla="*/ 339970 h 480646"/>
              <a:gd name="connsiteX4" fmla="*/ 534572 w 1041009"/>
              <a:gd name="connsiteY4" fmla="*/ 339970 h 480646"/>
              <a:gd name="connsiteX5" fmla="*/ 661181 w 1041009"/>
              <a:gd name="connsiteY5" fmla="*/ 30480 h 480646"/>
              <a:gd name="connsiteX6" fmla="*/ 815926 w 1041009"/>
              <a:gd name="connsiteY6" fmla="*/ 157090 h 480646"/>
              <a:gd name="connsiteX7" fmla="*/ 1041009 w 1041009"/>
              <a:gd name="connsiteY7" fmla="*/ 58616 h 480646"/>
              <a:gd name="connsiteX0" fmla="*/ 0 w 815926"/>
              <a:gd name="connsiteY0" fmla="*/ 480646 h 480646"/>
              <a:gd name="connsiteX1" fmla="*/ 211015 w 815926"/>
              <a:gd name="connsiteY1" fmla="*/ 410308 h 480646"/>
              <a:gd name="connsiteX2" fmla="*/ 295421 w 815926"/>
              <a:gd name="connsiteY2" fmla="*/ 171157 h 480646"/>
              <a:gd name="connsiteX3" fmla="*/ 407963 w 815926"/>
              <a:gd name="connsiteY3" fmla="*/ 339970 h 480646"/>
              <a:gd name="connsiteX4" fmla="*/ 534572 w 815926"/>
              <a:gd name="connsiteY4" fmla="*/ 339970 h 480646"/>
              <a:gd name="connsiteX5" fmla="*/ 661181 w 815926"/>
              <a:gd name="connsiteY5" fmla="*/ 30480 h 480646"/>
              <a:gd name="connsiteX6" fmla="*/ 815926 w 815926"/>
              <a:gd name="connsiteY6" fmla="*/ 157090 h 480646"/>
              <a:gd name="connsiteX0" fmla="*/ 0 w 661181"/>
              <a:gd name="connsiteY0" fmla="*/ 450166 h 450166"/>
              <a:gd name="connsiteX1" fmla="*/ 211015 w 661181"/>
              <a:gd name="connsiteY1" fmla="*/ 379828 h 450166"/>
              <a:gd name="connsiteX2" fmla="*/ 295421 w 661181"/>
              <a:gd name="connsiteY2" fmla="*/ 140677 h 450166"/>
              <a:gd name="connsiteX3" fmla="*/ 407963 w 661181"/>
              <a:gd name="connsiteY3" fmla="*/ 309490 h 450166"/>
              <a:gd name="connsiteX4" fmla="*/ 534572 w 661181"/>
              <a:gd name="connsiteY4" fmla="*/ 309490 h 450166"/>
              <a:gd name="connsiteX5" fmla="*/ 661181 w 661181"/>
              <a:gd name="connsiteY5" fmla="*/ 0 h 450166"/>
              <a:gd name="connsiteX0" fmla="*/ 0 w 534572"/>
              <a:gd name="connsiteY0" fmla="*/ 321212 h 321212"/>
              <a:gd name="connsiteX1" fmla="*/ 211015 w 534572"/>
              <a:gd name="connsiteY1" fmla="*/ 250874 h 321212"/>
              <a:gd name="connsiteX2" fmla="*/ 295421 w 534572"/>
              <a:gd name="connsiteY2" fmla="*/ 11723 h 321212"/>
              <a:gd name="connsiteX3" fmla="*/ 407963 w 534572"/>
              <a:gd name="connsiteY3" fmla="*/ 180536 h 321212"/>
              <a:gd name="connsiteX4" fmla="*/ 534572 w 534572"/>
              <a:gd name="connsiteY4" fmla="*/ 180536 h 321212"/>
              <a:gd name="connsiteX0" fmla="*/ 0 w 576064"/>
              <a:gd name="connsiteY0" fmla="*/ 321212 h 321212"/>
              <a:gd name="connsiteX1" fmla="*/ 211015 w 576064"/>
              <a:gd name="connsiteY1" fmla="*/ 250874 h 321212"/>
              <a:gd name="connsiteX2" fmla="*/ 295421 w 576064"/>
              <a:gd name="connsiteY2" fmla="*/ 11723 h 321212"/>
              <a:gd name="connsiteX3" fmla="*/ 407963 w 576064"/>
              <a:gd name="connsiteY3" fmla="*/ 180536 h 321212"/>
              <a:gd name="connsiteX4" fmla="*/ 576064 w 576064"/>
              <a:gd name="connsiteY4" fmla="*/ 216024 h 321212"/>
              <a:gd name="connsiteX0" fmla="*/ 0 w 576064"/>
              <a:gd name="connsiteY0" fmla="*/ 321212 h 339614"/>
              <a:gd name="connsiteX1" fmla="*/ 211015 w 576064"/>
              <a:gd name="connsiteY1" fmla="*/ 250874 h 339614"/>
              <a:gd name="connsiteX2" fmla="*/ 295421 w 576064"/>
              <a:gd name="connsiteY2" fmla="*/ 11723 h 339614"/>
              <a:gd name="connsiteX3" fmla="*/ 407963 w 576064"/>
              <a:gd name="connsiteY3" fmla="*/ 180536 h 339614"/>
              <a:gd name="connsiteX4" fmla="*/ 576064 w 576064"/>
              <a:gd name="connsiteY4" fmla="*/ 288032 h 339614"/>
              <a:gd name="connsiteX0" fmla="*/ 0 w 576064"/>
              <a:gd name="connsiteY0" fmla="*/ 321212 h 391196"/>
              <a:gd name="connsiteX1" fmla="*/ 211015 w 576064"/>
              <a:gd name="connsiteY1" fmla="*/ 250874 h 391196"/>
              <a:gd name="connsiteX2" fmla="*/ 295421 w 576064"/>
              <a:gd name="connsiteY2" fmla="*/ 11723 h 391196"/>
              <a:gd name="connsiteX3" fmla="*/ 407963 w 576064"/>
              <a:gd name="connsiteY3" fmla="*/ 180536 h 391196"/>
              <a:gd name="connsiteX4" fmla="*/ 576064 w 576064"/>
              <a:gd name="connsiteY4" fmla="*/ 339614 h 391196"/>
              <a:gd name="connsiteX0" fmla="*/ 0 w 576064"/>
              <a:gd name="connsiteY0" fmla="*/ 310308 h 380292"/>
              <a:gd name="connsiteX1" fmla="*/ 142284 w 576064"/>
              <a:gd name="connsiteY1" fmla="*/ 174544 h 380292"/>
              <a:gd name="connsiteX2" fmla="*/ 295421 w 576064"/>
              <a:gd name="connsiteY2" fmla="*/ 819 h 380292"/>
              <a:gd name="connsiteX3" fmla="*/ 407963 w 576064"/>
              <a:gd name="connsiteY3" fmla="*/ 169632 h 380292"/>
              <a:gd name="connsiteX4" fmla="*/ 576064 w 576064"/>
              <a:gd name="connsiteY4" fmla="*/ 328710 h 380292"/>
              <a:gd name="connsiteX0" fmla="*/ 0 w 576064"/>
              <a:gd name="connsiteY0" fmla="*/ 568631 h 638615"/>
              <a:gd name="connsiteX1" fmla="*/ 142284 w 576064"/>
              <a:gd name="connsiteY1" fmla="*/ 432867 h 638615"/>
              <a:gd name="connsiteX2" fmla="*/ 286300 w 576064"/>
              <a:gd name="connsiteY2" fmla="*/ 819 h 638615"/>
              <a:gd name="connsiteX3" fmla="*/ 407963 w 576064"/>
              <a:gd name="connsiteY3" fmla="*/ 427955 h 638615"/>
              <a:gd name="connsiteX4" fmla="*/ 576064 w 576064"/>
              <a:gd name="connsiteY4" fmla="*/ 587033 h 638615"/>
              <a:gd name="connsiteX0" fmla="*/ 0 w 576064"/>
              <a:gd name="connsiteY0" fmla="*/ 591814 h 661798"/>
              <a:gd name="connsiteX1" fmla="*/ 142284 w 576064"/>
              <a:gd name="connsiteY1" fmla="*/ 456050 h 661798"/>
              <a:gd name="connsiteX2" fmla="*/ 286300 w 576064"/>
              <a:gd name="connsiteY2" fmla="*/ 24002 h 661798"/>
              <a:gd name="connsiteX3" fmla="*/ 430316 w 576064"/>
              <a:gd name="connsiteY3" fmla="*/ 312035 h 661798"/>
              <a:gd name="connsiteX4" fmla="*/ 576064 w 576064"/>
              <a:gd name="connsiteY4" fmla="*/ 610216 h 661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64" h="661798">
                <a:moveTo>
                  <a:pt x="0" y="591814"/>
                </a:moveTo>
                <a:cubicBezTo>
                  <a:pt x="80889" y="582435"/>
                  <a:pt x="94567" y="550685"/>
                  <a:pt x="142284" y="456050"/>
                </a:cubicBezTo>
                <a:cubicBezTo>
                  <a:pt x="190001" y="361415"/>
                  <a:pt x="238295" y="48004"/>
                  <a:pt x="286300" y="24002"/>
                </a:cubicBezTo>
                <a:cubicBezTo>
                  <a:pt x="334305" y="0"/>
                  <a:pt x="382022" y="214333"/>
                  <a:pt x="430316" y="312035"/>
                </a:cubicBezTo>
                <a:cubicBezTo>
                  <a:pt x="478610" y="409737"/>
                  <a:pt x="533861" y="661798"/>
                  <a:pt x="576064" y="610216"/>
                </a:cubicBezTo>
              </a:path>
            </a:pathLst>
          </a:custGeom>
          <a:solidFill>
            <a:schemeClr val="accent3">
              <a:lumMod val="75000"/>
            </a:schemeClr>
          </a:solidFill>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eaLnBrk="1" fontAlgn="auto" hangingPunct="1">
              <a:spcBef>
                <a:spcPts val="0"/>
              </a:spcBef>
              <a:spcAft>
                <a:spcPts val="0"/>
              </a:spcAft>
              <a:buClrTx/>
              <a:buSzTx/>
              <a:buFontTx/>
              <a:buNone/>
            </a:pPr>
            <a:endParaRPr lang="en-GB" sz="1800" dirty="0">
              <a:solidFill>
                <a:prstClr val="black"/>
              </a:solidFill>
              <a:latin typeface="Times New Roman" panose="02020603050405020304" pitchFamily="18" charset="0"/>
              <a:cs typeface="Times New Roman" panose="02020603050405020304" pitchFamily="18" charset="0"/>
            </a:endParaRPr>
          </a:p>
        </p:txBody>
      </p:sp>
      <p:sp>
        <p:nvSpPr>
          <p:cNvPr id="9221" name="Rectangle 4"/>
          <p:cNvSpPr>
            <a:spLocks noChangeArrowheads="1"/>
          </p:cNvSpPr>
          <p:nvPr/>
        </p:nvSpPr>
        <p:spPr bwMode="auto">
          <a:xfrm>
            <a:off x="0" y="1"/>
            <a:ext cx="9144000" cy="692695"/>
          </a:xfrm>
          <a:prstGeom prst="rect">
            <a:avLst/>
          </a:prstGeom>
          <a:solidFill>
            <a:schemeClr val="tx2"/>
          </a:solidFill>
          <a:ln w="9525">
            <a:noFill/>
            <a:miter lim="800000"/>
            <a:headEnd/>
            <a:tailEnd/>
          </a:ln>
        </p:spPr>
        <p:txBody>
          <a:bodyPr anchor="ctr"/>
          <a:lstStyle/>
          <a:p>
            <a:pPr algn="ctr" defTabSz="914400" eaLnBrk="1" fontAlgn="auto" hangingPunct="1">
              <a:spcBef>
                <a:spcPts val="0"/>
              </a:spcBef>
              <a:spcAft>
                <a:spcPts val="0"/>
              </a:spcAft>
              <a:buClrTx/>
              <a:buSzTx/>
              <a:buFontTx/>
              <a:buNone/>
            </a:pPr>
            <a:r>
              <a:rPr lang="en-GB" sz="3600" b="1" dirty="0" smtClean="0">
                <a:solidFill>
                  <a:prstClr val="white"/>
                </a:solidFill>
                <a:cs typeface="Times New Roman" panose="02020603050405020304" pitchFamily="18" charset="0"/>
              </a:rPr>
              <a:t>Dipole photo-response of atomic nuclei</a:t>
            </a:r>
          </a:p>
        </p:txBody>
      </p:sp>
      <p:sp>
        <p:nvSpPr>
          <p:cNvPr id="7" name="Rechteck 6"/>
          <p:cNvSpPr/>
          <p:nvPr/>
        </p:nvSpPr>
        <p:spPr>
          <a:xfrm>
            <a:off x="4716016" y="2091088"/>
            <a:ext cx="2808312" cy="1152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buClrTx/>
              <a:buSzTx/>
              <a:buFontTx/>
              <a:buNone/>
            </a:pPr>
            <a:endParaRPr lang="en-GB" sz="1800" dirty="0">
              <a:solidFill>
                <a:prstClr val="white"/>
              </a:solidFill>
              <a:latin typeface="Times New Roman" panose="02020603050405020304" pitchFamily="18" charset="0"/>
              <a:cs typeface="Times New Roman" panose="02020603050405020304" pitchFamily="18" charset="0"/>
            </a:endParaRPr>
          </a:p>
        </p:txBody>
      </p:sp>
      <p:sp>
        <p:nvSpPr>
          <p:cNvPr id="19" name="Freihandform 18"/>
          <p:cNvSpPr/>
          <p:nvPr/>
        </p:nvSpPr>
        <p:spPr>
          <a:xfrm>
            <a:off x="4355976" y="1573545"/>
            <a:ext cx="4104456" cy="2807285"/>
          </a:xfrm>
          <a:custGeom>
            <a:avLst/>
            <a:gdLst>
              <a:gd name="connsiteX0" fmla="*/ 0 w 4217963"/>
              <a:gd name="connsiteY0" fmla="*/ 2145322 h 2147667"/>
              <a:gd name="connsiteX1" fmla="*/ 211015 w 4217963"/>
              <a:gd name="connsiteY1" fmla="*/ 2074984 h 2147667"/>
              <a:gd name="connsiteX2" fmla="*/ 295421 w 4217963"/>
              <a:gd name="connsiteY2" fmla="*/ 1835833 h 2147667"/>
              <a:gd name="connsiteX3" fmla="*/ 407963 w 4217963"/>
              <a:gd name="connsiteY3" fmla="*/ 2004646 h 2147667"/>
              <a:gd name="connsiteX4" fmla="*/ 534572 w 4217963"/>
              <a:gd name="connsiteY4" fmla="*/ 2004646 h 2147667"/>
              <a:gd name="connsiteX5" fmla="*/ 661181 w 4217963"/>
              <a:gd name="connsiteY5" fmla="*/ 1695156 h 2147667"/>
              <a:gd name="connsiteX6" fmla="*/ 815926 w 4217963"/>
              <a:gd name="connsiteY6" fmla="*/ 1821766 h 2147667"/>
              <a:gd name="connsiteX7" fmla="*/ 1041009 w 4217963"/>
              <a:gd name="connsiteY7" fmla="*/ 1723292 h 2147667"/>
              <a:gd name="connsiteX8" fmla="*/ 1195753 w 4217963"/>
              <a:gd name="connsiteY8" fmla="*/ 1568547 h 2147667"/>
              <a:gd name="connsiteX9" fmla="*/ 1308295 w 4217963"/>
              <a:gd name="connsiteY9" fmla="*/ 1371599 h 2147667"/>
              <a:gd name="connsiteX10" fmla="*/ 1491175 w 4217963"/>
              <a:gd name="connsiteY10" fmla="*/ 1399735 h 2147667"/>
              <a:gd name="connsiteX11" fmla="*/ 1659987 w 4217963"/>
              <a:gd name="connsiteY11" fmla="*/ 1216855 h 2147667"/>
              <a:gd name="connsiteX12" fmla="*/ 1730326 w 4217963"/>
              <a:gd name="connsiteY12" fmla="*/ 963636 h 2147667"/>
              <a:gd name="connsiteX13" fmla="*/ 1814732 w 4217963"/>
              <a:gd name="connsiteY13" fmla="*/ 1005839 h 2147667"/>
              <a:gd name="connsiteX14" fmla="*/ 1899138 w 4217963"/>
              <a:gd name="connsiteY14" fmla="*/ 752621 h 2147667"/>
              <a:gd name="connsiteX15" fmla="*/ 2025747 w 4217963"/>
              <a:gd name="connsiteY15" fmla="*/ 499402 h 2147667"/>
              <a:gd name="connsiteX16" fmla="*/ 2166424 w 4217963"/>
              <a:gd name="connsiteY16" fmla="*/ 358726 h 2147667"/>
              <a:gd name="connsiteX17" fmla="*/ 2363372 w 4217963"/>
              <a:gd name="connsiteY17" fmla="*/ 302455 h 2147667"/>
              <a:gd name="connsiteX18" fmla="*/ 2616590 w 4217963"/>
              <a:gd name="connsiteY18" fmla="*/ 63304 h 2147667"/>
              <a:gd name="connsiteX19" fmla="*/ 2940147 w 4217963"/>
              <a:gd name="connsiteY19" fmla="*/ 682282 h 2147667"/>
              <a:gd name="connsiteX20" fmla="*/ 3151163 w 4217963"/>
              <a:gd name="connsiteY20" fmla="*/ 921433 h 2147667"/>
              <a:gd name="connsiteX21" fmla="*/ 3488787 w 4217963"/>
              <a:gd name="connsiteY21" fmla="*/ 1118381 h 2147667"/>
              <a:gd name="connsiteX22" fmla="*/ 3657600 w 4217963"/>
              <a:gd name="connsiteY22" fmla="*/ 1343464 h 2147667"/>
              <a:gd name="connsiteX23" fmla="*/ 3840480 w 4217963"/>
              <a:gd name="connsiteY23" fmla="*/ 1695156 h 2147667"/>
              <a:gd name="connsiteX24" fmla="*/ 3995224 w 4217963"/>
              <a:gd name="connsiteY24" fmla="*/ 1878036 h 2147667"/>
              <a:gd name="connsiteX25" fmla="*/ 4135901 w 4217963"/>
              <a:gd name="connsiteY25" fmla="*/ 1962442 h 2147667"/>
              <a:gd name="connsiteX26" fmla="*/ 4206240 w 4217963"/>
              <a:gd name="connsiteY26" fmla="*/ 2117187 h 2147667"/>
              <a:gd name="connsiteX27" fmla="*/ 4206240 w 4217963"/>
              <a:gd name="connsiteY27" fmla="*/ 2145322 h 2147667"/>
              <a:gd name="connsiteX28" fmla="*/ 4206240 w 4217963"/>
              <a:gd name="connsiteY28" fmla="*/ 2145322 h 2147667"/>
              <a:gd name="connsiteX0" fmla="*/ 0 w 4217963"/>
              <a:gd name="connsiteY0" fmla="*/ 2145322 h 2147667"/>
              <a:gd name="connsiteX1" fmla="*/ 211015 w 4217963"/>
              <a:gd name="connsiteY1" fmla="*/ 2074984 h 2147667"/>
              <a:gd name="connsiteX2" fmla="*/ 407963 w 4217963"/>
              <a:gd name="connsiteY2" fmla="*/ 2004646 h 2147667"/>
              <a:gd name="connsiteX3" fmla="*/ 534572 w 4217963"/>
              <a:gd name="connsiteY3" fmla="*/ 2004646 h 2147667"/>
              <a:gd name="connsiteX4" fmla="*/ 661181 w 4217963"/>
              <a:gd name="connsiteY4" fmla="*/ 1695156 h 2147667"/>
              <a:gd name="connsiteX5" fmla="*/ 815926 w 4217963"/>
              <a:gd name="connsiteY5" fmla="*/ 1821766 h 2147667"/>
              <a:gd name="connsiteX6" fmla="*/ 1041009 w 4217963"/>
              <a:gd name="connsiteY6" fmla="*/ 1723292 h 2147667"/>
              <a:gd name="connsiteX7" fmla="*/ 1195753 w 4217963"/>
              <a:gd name="connsiteY7" fmla="*/ 1568547 h 2147667"/>
              <a:gd name="connsiteX8" fmla="*/ 1308295 w 4217963"/>
              <a:gd name="connsiteY8" fmla="*/ 1371599 h 2147667"/>
              <a:gd name="connsiteX9" fmla="*/ 1491175 w 4217963"/>
              <a:gd name="connsiteY9" fmla="*/ 1399735 h 2147667"/>
              <a:gd name="connsiteX10" fmla="*/ 1659987 w 4217963"/>
              <a:gd name="connsiteY10" fmla="*/ 1216855 h 2147667"/>
              <a:gd name="connsiteX11" fmla="*/ 1730326 w 4217963"/>
              <a:gd name="connsiteY11" fmla="*/ 963636 h 2147667"/>
              <a:gd name="connsiteX12" fmla="*/ 1814732 w 4217963"/>
              <a:gd name="connsiteY12" fmla="*/ 1005839 h 2147667"/>
              <a:gd name="connsiteX13" fmla="*/ 1899138 w 4217963"/>
              <a:gd name="connsiteY13" fmla="*/ 752621 h 2147667"/>
              <a:gd name="connsiteX14" fmla="*/ 2025747 w 4217963"/>
              <a:gd name="connsiteY14" fmla="*/ 499402 h 2147667"/>
              <a:gd name="connsiteX15" fmla="*/ 2166424 w 4217963"/>
              <a:gd name="connsiteY15" fmla="*/ 358726 h 2147667"/>
              <a:gd name="connsiteX16" fmla="*/ 2363372 w 4217963"/>
              <a:gd name="connsiteY16" fmla="*/ 302455 h 2147667"/>
              <a:gd name="connsiteX17" fmla="*/ 2616590 w 4217963"/>
              <a:gd name="connsiteY17" fmla="*/ 63304 h 2147667"/>
              <a:gd name="connsiteX18" fmla="*/ 2940147 w 4217963"/>
              <a:gd name="connsiteY18" fmla="*/ 682282 h 2147667"/>
              <a:gd name="connsiteX19" fmla="*/ 3151163 w 4217963"/>
              <a:gd name="connsiteY19" fmla="*/ 921433 h 2147667"/>
              <a:gd name="connsiteX20" fmla="*/ 3488787 w 4217963"/>
              <a:gd name="connsiteY20" fmla="*/ 1118381 h 2147667"/>
              <a:gd name="connsiteX21" fmla="*/ 3657600 w 4217963"/>
              <a:gd name="connsiteY21" fmla="*/ 1343464 h 2147667"/>
              <a:gd name="connsiteX22" fmla="*/ 3840480 w 4217963"/>
              <a:gd name="connsiteY22" fmla="*/ 1695156 h 2147667"/>
              <a:gd name="connsiteX23" fmla="*/ 3995224 w 4217963"/>
              <a:gd name="connsiteY23" fmla="*/ 1878036 h 2147667"/>
              <a:gd name="connsiteX24" fmla="*/ 4135901 w 4217963"/>
              <a:gd name="connsiteY24" fmla="*/ 1962442 h 2147667"/>
              <a:gd name="connsiteX25" fmla="*/ 4206240 w 4217963"/>
              <a:gd name="connsiteY25" fmla="*/ 2117187 h 2147667"/>
              <a:gd name="connsiteX26" fmla="*/ 4206240 w 4217963"/>
              <a:gd name="connsiteY26" fmla="*/ 2145322 h 2147667"/>
              <a:gd name="connsiteX27" fmla="*/ 4206240 w 4217963"/>
              <a:gd name="connsiteY27" fmla="*/ 2145322 h 2147667"/>
              <a:gd name="connsiteX0" fmla="*/ 0 w 4217963"/>
              <a:gd name="connsiteY0" fmla="*/ 2145322 h 2147667"/>
              <a:gd name="connsiteX1" fmla="*/ 407963 w 4217963"/>
              <a:gd name="connsiteY1" fmla="*/ 2004646 h 2147667"/>
              <a:gd name="connsiteX2" fmla="*/ 534572 w 4217963"/>
              <a:gd name="connsiteY2" fmla="*/ 2004646 h 2147667"/>
              <a:gd name="connsiteX3" fmla="*/ 661181 w 4217963"/>
              <a:gd name="connsiteY3" fmla="*/ 1695156 h 2147667"/>
              <a:gd name="connsiteX4" fmla="*/ 815926 w 4217963"/>
              <a:gd name="connsiteY4" fmla="*/ 1821766 h 2147667"/>
              <a:gd name="connsiteX5" fmla="*/ 1041009 w 4217963"/>
              <a:gd name="connsiteY5" fmla="*/ 1723292 h 2147667"/>
              <a:gd name="connsiteX6" fmla="*/ 1195753 w 4217963"/>
              <a:gd name="connsiteY6" fmla="*/ 1568547 h 2147667"/>
              <a:gd name="connsiteX7" fmla="*/ 1308295 w 4217963"/>
              <a:gd name="connsiteY7" fmla="*/ 1371599 h 2147667"/>
              <a:gd name="connsiteX8" fmla="*/ 1491175 w 4217963"/>
              <a:gd name="connsiteY8" fmla="*/ 1399735 h 2147667"/>
              <a:gd name="connsiteX9" fmla="*/ 1659987 w 4217963"/>
              <a:gd name="connsiteY9" fmla="*/ 1216855 h 2147667"/>
              <a:gd name="connsiteX10" fmla="*/ 1730326 w 4217963"/>
              <a:gd name="connsiteY10" fmla="*/ 963636 h 2147667"/>
              <a:gd name="connsiteX11" fmla="*/ 1814732 w 4217963"/>
              <a:gd name="connsiteY11" fmla="*/ 1005839 h 2147667"/>
              <a:gd name="connsiteX12" fmla="*/ 1899138 w 4217963"/>
              <a:gd name="connsiteY12" fmla="*/ 752621 h 2147667"/>
              <a:gd name="connsiteX13" fmla="*/ 2025747 w 4217963"/>
              <a:gd name="connsiteY13" fmla="*/ 499402 h 2147667"/>
              <a:gd name="connsiteX14" fmla="*/ 2166424 w 4217963"/>
              <a:gd name="connsiteY14" fmla="*/ 358726 h 2147667"/>
              <a:gd name="connsiteX15" fmla="*/ 2363372 w 4217963"/>
              <a:gd name="connsiteY15" fmla="*/ 302455 h 2147667"/>
              <a:gd name="connsiteX16" fmla="*/ 2616590 w 4217963"/>
              <a:gd name="connsiteY16" fmla="*/ 63304 h 2147667"/>
              <a:gd name="connsiteX17" fmla="*/ 2940147 w 4217963"/>
              <a:gd name="connsiteY17" fmla="*/ 682282 h 2147667"/>
              <a:gd name="connsiteX18" fmla="*/ 3151163 w 4217963"/>
              <a:gd name="connsiteY18" fmla="*/ 921433 h 2147667"/>
              <a:gd name="connsiteX19" fmla="*/ 3488787 w 4217963"/>
              <a:gd name="connsiteY19" fmla="*/ 1118381 h 2147667"/>
              <a:gd name="connsiteX20" fmla="*/ 3657600 w 4217963"/>
              <a:gd name="connsiteY20" fmla="*/ 1343464 h 2147667"/>
              <a:gd name="connsiteX21" fmla="*/ 3840480 w 4217963"/>
              <a:gd name="connsiteY21" fmla="*/ 1695156 h 2147667"/>
              <a:gd name="connsiteX22" fmla="*/ 3995224 w 4217963"/>
              <a:gd name="connsiteY22" fmla="*/ 1878036 h 2147667"/>
              <a:gd name="connsiteX23" fmla="*/ 4135901 w 4217963"/>
              <a:gd name="connsiteY23" fmla="*/ 1962442 h 2147667"/>
              <a:gd name="connsiteX24" fmla="*/ 4206240 w 4217963"/>
              <a:gd name="connsiteY24" fmla="*/ 2117187 h 2147667"/>
              <a:gd name="connsiteX25" fmla="*/ 4206240 w 4217963"/>
              <a:gd name="connsiteY25" fmla="*/ 2145322 h 2147667"/>
              <a:gd name="connsiteX26" fmla="*/ 4206240 w 4217963"/>
              <a:gd name="connsiteY26" fmla="*/ 2145322 h 2147667"/>
              <a:gd name="connsiteX0" fmla="*/ 0 w 4217963"/>
              <a:gd name="connsiteY0" fmla="*/ 2145322 h 2147667"/>
              <a:gd name="connsiteX1" fmla="*/ 534572 w 4217963"/>
              <a:gd name="connsiteY1" fmla="*/ 2004646 h 2147667"/>
              <a:gd name="connsiteX2" fmla="*/ 661181 w 4217963"/>
              <a:gd name="connsiteY2" fmla="*/ 1695156 h 2147667"/>
              <a:gd name="connsiteX3" fmla="*/ 815926 w 4217963"/>
              <a:gd name="connsiteY3" fmla="*/ 1821766 h 2147667"/>
              <a:gd name="connsiteX4" fmla="*/ 1041009 w 4217963"/>
              <a:gd name="connsiteY4" fmla="*/ 1723292 h 2147667"/>
              <a:gd name="connsiteX5" fmla="*/ 1195753 w 4217963"/>
              <a:gd name="connsiteY5" fmla="*/ 1568547 h 2147667"/>
              <a:gd name="connsiteX6" fmla="*/ 1308295 w 4217963"/>
              <a:gd name="connsiteY6" fmla="*/ 1371599 h 2147667"/>
              <a:gd name="connsiteX7" fmla="*/ 1491175 w 4217963"/>
              <a:gd name="connsiteY7" fmla="*/ 1399735 h 2147667"/>
              <a:gd name="connsiteX8" fmla="*/ 1659987 w 4217963"/>
              <a:gd name="connsiteY8" fmla="*/ 1216855 h 2147667"/>
              <a:gd name="connsiteX9" fmla="*/ 1730326 w 4217963"/>
              <a:gd name="connsiteY9" fmla="*/ 963636 h 2147667"/>
              <a:gd name="connsiteX10" fmla="*/ 1814732 w 4217963"/>
              <a:gd name="connsiteY10" fmla="*/ 1005839 h 2147667"/>
              <a:gd name="connsiteX11" fmla="*/ 1899138 w 4217963"/>
              <a:gd name="connsiteY11" fmla="*/ 752621 h 2147667"/>
              <a:gd name="connsiteX12" fmla="*/ 2025747 w 4217963"/>
              <a:gd name="connsiteY12" fmla="*/ 499402 h 2147667"/>
              <a:gd name="connsiteX13" fmla="*/ 2166424 w 4217963"/>
              <a:gd name="connsiteY13" fmla="*/ 358726 h 2147667"/>
              <a:gd name="connsiteX14" fmla="*/ 2363372 w 4217963"/>
              <a:gd name="connsiteY14" fmla="*/ 302455 h 2147667"/>
              <a:gd name="connsiteX15" fmla="*/ 2616590 w 4217963"/>
              <a:gd name="connsiteY15" fmla="*/ 63304 h 2147667"/>
              <a:gd name="connsiteX16" fmla="*/ 2940147 w 4217963"/>
              <a:gd name="connsiteY16" fmla="*/ 682282 h 2147667"/>
              <a:gd name="connsiteX17" fmla="*/ 3151163 w 4217963"/>
              <a:gd name="connsiteY17" fmla="*/ 921433 h 2147667"/>
              <a:gd name="connsiteX18" fmla="*/ 3488787 w 4217963"/>
              <a:gd name="connsiteY18" fmla="*/ 1118381 h 2147667"/>
              <a:gd name="connsiteX19" fmla="*/ 3657600 w 4217963"/>
              <a:gd name="connsiteY19" fmla="*/ 1343464 h 2147667"/>
              <a:gd name="connsiteX20" fmla="*/ 3840480 w 4217963"/>
              <a:gd name="connsiteY20" fmla="*/ 1695156 h 2147667"/>
              <a:gd name="connsiteX21" fmla="*/ 3995224 w 4217963"/>
              <a:gd name="connsiteY21" fmla="*/ 1878036 h 2147667"/>
              <a:gd name="connsiteX22" fmla="*/ 4135901 w 4217963"/>
              <a:gd name="connsiteY22" fmla="*/ 1962442 h 2147667"/>
              <a:gd name="connsiteX23" fmla="*/ 4206240 w 4217963"/>
              <a:gd name="connsiteY23" fmla="*/ 2117187 h 2147667"/>
              <a:gd name="connsiteX24" fmla="*/ 4206240 w 4217963"/>
              <a:gd name="connsiteY24" fmla="*/ 2145322 h 2147667"/>
              <a:gd name="connsiteX25" fmla="*/ 4206240 w 4217963"/>
              <a:gd name="connsiteY25" fmla="*/ 2145322 h 2147667"/>
              <a:gd name="connsiteX0" fmla="*/ 0 w 3683391"/>
              <a:gd name="connsiteY0" fmla="*/ 2004646 h 2147667"/>
              <a:gd name="connsiteX1" fmla="*/ 126609 w 3683391"/>
              <a:gd name="connsiteY1" fmla="*/ 1695156 h 2147667"/>
              <a:gd name="connsiteX2" fmla="*/ 281354 w 3683391"/>
              <a:gd name="connsiteY2" fmla="*/ 1821766 h 2147667"/>
              <a:gd name="connsiteX3" fmla="*/ 506437 w 3683391"/>
              <a:gd name="connsiteY3" fmla="*/ 1723292 h 2147667"/>
              <a:gd name="connsiteX4" fmla="*/ 661181 w 3683391"/>
              <a:gd name="connsiteY4" fmla="*/ 1568547 h 2147667"/>
              <a:gd name="connsiteX5" fmla="*/ 773723 w 3683391"/>
              <a:gd name="connsiteY5" fmla="*/ 1371599 h 2147667"/>
              <a:gd name="connsiteX6" fmla="*/ 956603 w 3683391"/>
              <a:gd name="connsiteY6" fmla="*/ 1399735 h 2147667"/>
              <a:gd name="connsiteX7" fmla="*/ 1125415 w 3683391"/>
              <a:gd name="connsiteY7" fmla="*/ 1216855 h 2147667"/>
              <a:gd name="connsiteX8" fmla="*/ 1195754 w 3683391"/>
              <a:gd name="connsiteY8" fmla="*/ 963636 h 2147667"/>
              <a:gd name="connsiteX9" fmla="*/ 1280160 w 3683391"/>
              <a:gd name="connsiteY9" fmla="*/ 1005839 h 2147667"/>
              <a:gd name="connsiteX10" fmla="*/ 1364566 w 3683391"/>
              <a:gd name="connsiteY10" fmla="*/ 752621 h 2147667"/>
              <a:gd name="connsiteX11" fmla="*/ 1491175 w 3683391"/>
              <a:gd name="connsiteY11" fmla="*/ 499402 h 2147667"/>
              <a:gd name="connsiteX12" fmla="*/ 1631852 w 3683391"/>
              <a:gd name="connsiteY12" fmla="*/ 358726 h 2147667"/>
              <a:gd name="connsiteX13" fmla="*/ 1828800 w 3683391"/>
              <a:gd name="connsiteY13" fmla="*/ 302455 h 2147667"/>
              <a:gd name="connsiteX14" fmla="*/ 2082018 w 3683391"/>
              <a:gd name="connsiteY14" fmla="*/ 63304 h 2147667"/>
              <a:gd name="connsiteX15" fmla="*/ 2405575 w 3683391"/>
              <a:gd name="connsiteY15" fmla="*/ 682282 h 2147667"/>
              <a:gd name="connsiteX16" fmla="*/ 2616591 w 3683391"/>
              <a:gd name="connsiteY16" fmla="*/ 921433 h 2147667"/>
              <a:gd name="connsiteX17" fmla="*/ 2954215 w 3683391"/>
              <a:gd name="connsiteY17" fmla="*/ 1118381 h 2147667"/>
              <a:gd name="connsiteX18" fmla="*/ 3123028 w 3683391"/>
              <a:gd name="connsiteY18" fmla="*/ 1343464 h 2147667"/>
              <a:gd name="connsiteX19" fmla="*/ 3305908 w 3683391"/>
              <a:gd name="connsiteY19" fmla="*/ 1695156 h 2147667"/>
              <a:gd name="connsiteX20" fmla="*/ 3460652 w 3683391"/>
              <a:gd name="connsiteY20" fmla="*/ 1878036 h 2147667"/>
              <a:gd name="connsiteX21" fmla="*/ 3601329 w 3683391"/>
              <a:gd name="connsiteY21" fmla="*/ 1962442 h 2147667"/>
              <a:gd name="connsiteX22" fmla="*/ 3671668 w 3683391"/>
              <a:gd name="connsiteY22" fmla="*/ 2117187 h 2147667"/>
              <a:gd name="connsiteX23" fmla="*/ 3671668 w 3683391"/>
              <a:gd name="connsiteY23" fmla="*/ 2145322 h 2147667"/>
              <a:gd name="connsiteX24" fmla="*/ 3671668 w 3683391"/>
              <a:gd name="connsiteY24" fmla="*/ 2145322 h 2147667"/>
              <a:gd name="connsiteX0" fmla="*/ 0 w 3787608"/>
              <a:gd name="connsiteY0" fmla="*/ 2175123 h 2175123"/>
              <a:gd name="connsiteX1" fmla="*/ 230826 w 3787608"/>
              <a:gd name="connsiteY1" fmla="*/ 1695156 h 2175123"/>
              <a:gd name="connsiteX2" fmla="*/ 385571 w 3787608"/>
              <a:gd name="connsiteY2" fmla="*/ 1821766 h 2175123"/>
              <a:gd name="connsiteX3" fmla="*/ 610654 w 3787608"/>
              <a:gd name="connsiteY3" fmla="*/ 1723292 h 2175123"/>
              <a:gd name="connsiteX4" fmla="*/ 765398 w 3787608"/>
              <a:gd name="connsiteY4" fmla="*/ 1568547 h 2175123"/>
              <a:gd name="connsiteX5" fmla="*/ 877940 w 3787608"/>
              <a:gd name="connsiteY5" fmla="*/ 1371599 h 2175123"/>
              <a:gd name="connsiteX6" fmla="*/ 1060820 w 3787608"/>
              <a:gd name="connsiteY6" fmla="*/ 1399735 h 2175123"/>
              <a:gd name="connsiteX7" fmla="*/ 1229632 w 3787608"/>
              <a:gd name="connsiteY7" fmla="*/ 1216855 h 2175123"/>
              <a:gd name="connsiteX8" fmla="*/ 1299971 w 3787608"/>
              <a:gd name="connsiteY8" fmla="*/ 963636 h 2175123"/>
              <a:gd name="connsiteX9" fmla="*/ 1384377 w 3787608"/>
              <a:gd name="connsiteY9" fmla="*/ 1005839 h 2175123"/>
              <a:gd name="connsiteX10" fmla="*/ 1468783 w 3787608"/>
              <a:gd name="connsiteY10" fmla="*/ 752621 h 2175123"/>
              <a:gd name="connsiteX11" fmla="*/ 1595392 w 3787608"/>
              <a:gd name="connsiteY11" fmla="*/ 499402 h 2175123"/>
              <a:gd name="connsiteX12" fmla="*/ 1736069 w 3787608"/>
              <a:gd name="connsiteY12" fmla="*/ 358726 h 2175123"/>
              <a:gd name="connsiteX13" fmla="*/ 1933017 w 3787608"/>
              <a:gd name="connsiteY13" fmla="*/ 302455 h 2175123"/>
              <a:gd name="connsiteX14" fmla="*/ 2186235 w 3787608"/>
              <a:gd name="connsiteY14" fmla="*/ 63304 h 2175123"/>
              <a:gd name="connsiteX15" fmla="*/ 2509792 w 3787608"/>
              <a:gd name="connsiteY15" fmla="*/ 682282 h 2175123"/>
              <a:gd name="connsiteX16" fmla="*/ 2720808 w 3787608"/>
              <a:gd name="connsiteY16" fmla="*/ 921433 h 2175123"/>
              <a:gd name="connsiteX17" fmla="*/ 3058432 w 3787608"/>
              <a:gd name="connsiteY17" fmla="*/ 1118381 h 2175123"/>
              <a:gd name="connsiteX18" fmla="*/ 3227245 w 3787608"/>
              <a:gd name="connsiteY18" fmla="*/ 1343464 h 2175123"/>
              <a:gd name="connsiteX19" fmla="*/ 3410125 w 3787608"/>
              <a:gd name="connsiteY19" fmla="*/ 1695156 h 2175123"/>
              <a:gd name="connsiteX20" fmla="*/ 3564869 w 3787608"/>
              <a:gd name="connsiteY20" fmla="*/ 1878036 h 2175123"/>
              <a:gd name="connsiteX21" fmla="*/ 3705546 w 3787608"/>
              <a:gd name="connsiteY21" fmla="*/ 1962442 h 2175123"/>
              <a:gd name="connsiteX22" fmla="*/ 3775885 w 3787608"/>
              <a:gd name="connsiteY22" fmla="*/ 2117187 h 2175123"/>
              <a:gd name="connsiteX23" fmla="*/ 3775885 w 3787608"/>
              <a:gd name="connsiteY23" fmla="*/ 2145322 h 2175123"/>
              <a:gd name="connsiteX24" fmla="*/ 3775885 w 3787608"/>
              <a:gd name="connsiteY24" fmla="*/ 2145322 h 2175123"/>
              <a:gd name="connsiteX0" fmla="*/ 0 w 3787608"/>
              <a:gd name="connsiteY0" fmla="*/ 2175123 h 2175123"/>
              <a:gd name="connsiteX1" fmla="*/ 0 w 3787608"/>
              <a:gd name="connsiteY1" fmla="*/ 2175123 h 2175123"/>
              <a:gd name="connsiteX2" fmla="*/ 230826 w 3787608"/>
              <a:gd name="connsiteY2" fmla="*/ 1695156 h 2175123"/>
              <a:gd name="connsiteX3" fmla="*/ 385571 w 3787608"/>
              <a:gd name="connsiteY3" fmla="*/ 1821766 h 2175123"/>
              <a:gd name="connsiteX4" fmla="*/ 610654 w 3787608"/>
              <a:gd name="connsiteY4" fmla="*/ 1723292 h 2175123"/>
              <a:gd name="connsiteX5" fmla="*/ 765398 w 3787608"/>
              <a:gd name="connsiteY5" fmla="*/ 1568547 h 2175123"/>
              <a:gd name="connsiteX6" fmla="*/ 877940 w 3787608"/>
              <a:gd name="connsiteY6" fmla="*/ 1371599 h 2175123"/>
              <a:gd name="connsiteX7" fmla="*/ 1060820 w 3787608"/>
              <a:gd name="connsiteY7" fmla="*/ 1399735 h 2175123"/>
              <a:gd name="connsiteX8" fmla="*/ 1229632 w 3787608"/>
              <a:gd name="connsiteY8" fmla="*/ 1216855 h 2175123"/>
              <a:gd name="connsiteX9" fmla="*/ 1299971 w 3787608"/>
              <a:gd name="connsiteY9" fmla="*/ 963636 h 2175123"/>
              <a:gd name="connsiteX10" fmla="*/ 1384377 w 3787608"/>
              <a:gd name="connsiteY10" fmla="*/ 1005839 h 2175123"/>
              <a:gd name="connsiteX11" fmla="*/ 1468783 w 3787608"/>
              <a:gd name="connsiteY11" fmla="*/ 752621 h 2175123"/>
              <a:gd name="connsiteX12" fmla="*/ 1595392 w 3787608"/>
              <a:gd name="connsiteY12" fmla="*/ 499402 h 2175123"/>
              <a:gd name="connsiteX13" fmla="*/ 1736069 w 3787608"/>
              <a:gd name="connsiteY13" fmla="*/ 358726 h 2175123"/>
              <a:gd name="connsiteX14" fmla="*/ 1933017 w 3787608"/>
              <a:gd name="connsiteY14" fmla="*/ 302455 h 2175123"/>
              <a:gd name="connsiteX15" fmla="*/ 2186235 w 3787608"/>
              <a:gd name="connsiteY15" fmla="*/ 63304 h 2175123"/>
              <a:gd name="connsiteX16" fmla="*/ 2509792 w 3787608"/>
              <a:gd name="connsiteY16" fmla="*/ 682282 h 2175123"/>
              <a:gd name="connsiteX17" fmla="*/ 2720808 w 3787608"/>
              <a:gd name="connsiteY17" fmla="*/ 921433 h 2175123"/>
              <a:gd name="connsiteX18" fmla="*/ 3058432 w 3787608"/>
              <a:gd name="connsiteY18" fmla="*/ 1118381 h 2175123"/>
              <a:gd name="connsiteX19" fmla="*/ 3227245 w 3787608"/>
              <a:gd name="connsiteY19" fmla="*/ 1343464 h 2175123"/>
              <a:gd name="connsiteX20" fmla="*/ 3410125 w 3787608"/>
              <a:gd name="connsiteY20" fmla="*/ 1695156 h 2175123"/>
              <a:gd name="connsiteX21" fmla="*/ 3564869 w 3787608"/>
              <a:gd name="connsiteY21" fmla="*/ 1878036 h 2175123"/>
              <a:gd name="connsiteX22" fmla="*/ 3705546 w 3787608"/>
              <a:gd name="connsiteY22" fmla="*/ 1962442 h 2175123"/>
              <a:gd name="connsiteX23" fmla="*/ 3775885 w 3787608"/>
              <a:gd name="connsiteY23" fmla="*/ 2117187 h 2175123"/>
              <a:gd name="connsiteX24" fmla="*/ 3775885 w 3787608"/>
              <a:gd name="connsiteY24" fmla="*/ 2145322 h 2175123"/>
              <a:gd name="connsiteX25" fmla="*/ 3775885 w 3787608"/>
              <a:gd name="connsiteY25" fmla="*/ 2145322 h 2175123"/>
              <a:gd name="connsiteX0" fmla="*/ 0 w 3787608"/>
              <a:gd name="connsiteY0" fmla="*/ 2175123 h 2175123"/>
              <a:gd name="connsiteX1" fmla="*/ 72008 w 3787608"/>
              <a:gd name="connsiteY1" fmla="*/ 2175123 h 2175123"/>
              <a:gd name="connsiteX2" fmla="*/ 230826 w 3787608"/>
              <a:gd name="connsiteY2" fmla="*/ 1695156 h 2175123"/>
              <a:gd name="connsiteX3" fmla="*/ 385571 w 3787608"/>
              <a:gd name="connsiteY3" fmla="*/ 1821766 h 2175123"/>
              <a:gd name="connsiteX4" fmla="*/ 610654 w 3787608"/>
              <a:gd name="connsiteY4" fmla="*/ 1723292 h 2175123"/>
              <a:gd name="connsiteX5" fmla="*/ 765398 w 3787608"/>
              <a:gd name="connsiteY5" fmla="*/ 1568547 h 2175123"/>
              <a:gd name="connsiteX6" fmla="*/ 877940 w 3787608"/>
              <a:gd name="connsiteY6" fmla="*/ 1371599 h 2175123"/>
              <a:gd name="connsiteX7" fmla="*/ 1060820 w 3787608"/>
              <a:gd name="connsiteY7" fmla="*/ 1399735 h 2175123"/>
              <a:gd name="connsiteX8" fmla="*/ 1229632 w 3787608"/>
              <a:gd name="connsiteY8" fmla="*/ 1216855 h 2175123"/>
              <a:gd name="connsiteX9" fmla="*/ 1299971 w 3787608"/>
              <a:gd name="connsiteY9" fmla="*/ 963636 h 2175123"/>
              <a:gd name="connsiteX10" fmla="*/ 1384377 w 3787608"/>
              <a:gd name="connsiteY10" fmla="*/ 1005839 h 2175123"/>
              <a:gd name="connsiteX11" fmla="*/ 1468783 w 3787608"/>
              <a:gd name="connsiteY11" fmla="*/ 752621 h 2175123"/>
              <a:gd name="connsiteX12" fmla="*/ 1595392 w 3787608"/>
              <a:gd name="connsiteY12" fmla="*/ 499402 h 2175123"/>
              <a:gd name="connsiteX13" fmla="*/ 1736069 w 3787608"/>
              <a:gd name="connsiteY13" fmla="*/ 358726 h 2175123"/>
              <a:gd name="connsiteX14" fmla="*/ 1933017 w 3787608"/>
              <a:gd name="connsiteY14" fmla="*/ 302455 h 2175123"/>
              <a:gd name="connsiteX15" fmla="*/ 2186235 w 3787608"/>
              <a:gd name="connsiteY15" fmla="*/ 63304 h 2175123"/>
              <a:gd name="connsiteX16" fmla="*/ 2509792 w 3787608"/>
              <a:gd name="connsiteY16" fmla="*/ 682282 h 2175123"/>
              <a:gd name="connsiteX17" fmla="*/ 2720808 w 3787608"/>
              <a:gd name="connsiteY17" fmla="*/ 921433 h 2175123"/>
              <a:gd name="connsiteX18" fmla="*/ 3058432 w 3787608"/>
              <a:gd name="connsiteY18" fmla="*/ 1118381 h 2175123"/>
              <a:gd name="connsiteX19" fmla="*/ 3227245 w 3787608"/>
              <a:gd name="connsiteY19" fmla="*/ 1343464 h 2175123"/>
              <a:gd name="connsiteX20" fmla="*/ 3410125 w 3787608"/>
              <a:gd name="connsiteY20" fmla="*/ 1695156 h 2175123"/>
              <a:gd name="connsiteX21" fmla="*/ 3564869 w 3787608"/>
              <a:gd name="connsiteY21" fmla="*/ 1878036 h 2175123"/>
              <a:gd name="connsiteX22" fmla="*/ 3705546 w 3787608"/>
              <a:gd name="connsiteY22" fmla="*/ 1962442 h 2175123"/>
              <a:gd name="connsiteX23" fmla="*/ 3775885 w 3787608"/>
              <a:gd name="connsiteY23" fmla="*/ 2117187 h 2175123"/>
              <a:gd name="connsiteX24" fmla="*/ 3775885 w 3787608"/>
              <a:gd name="connsiteY24" fmla="*/ 2145322 h 2175123"/>
              <a:gd name="connsiteX25" fmla="*/ 3775885 w 3787608"/>
              <a:gd name="connsiteY25" fmla="*/ 2145322 h 2175123"/>
              <a:gd name="connsiteX0" fmla="*/ 0 w 3787608"/>
              <a:gd name="connsiteY0" fmla="*/ 2175123 h 2175123"/>
              <a:gd name="connsiteX1" fmla="*/ 0 w 3787608"/>
              <a:gd name="connsiteY1" fmla="*/ 2175123 h 2175123"/>
              <a:gd name="connsiteX2" fmla="*/ 230826 w 3787608"/>
              <a:gd name="connsiteY2" fmla="*/ 1695156 h 2175123"/>
              <a:gd name="connsiteX3" fmla="*/ 385571 w 3787608"/>
              <a:gd name="connsiteY3" fmla="*/ 1821766 h 2175123"/>
              <a:gd name="connsiteX4" fmla="*/ 610654 w 3787608"/>
              <a:gd name="connsiteY4" fmla="*/ 1723292 h 2175123"/>
              <a:gd name="connsiteX5" fmla="*/ 765398 w 3787608"/>
              <a:gd name="connsiteY5" fmla="*/ 1568547 h 2175123"/>
              <a:gd name="connsiteX6" fmla="*/ 877940 w 3787608"/>
              <a:gd name="connsiteY6" fmla="*/ 1371599 h 2175123"/>
              <a:gd name="connsiteX7" fmla="*/ 1060820 w 3787608"/>
              <a:gd name="connsiteY7" fmla="*/ 1399735 h 2175123"/>
              <a:gd name="connsiteX8" fmla="*/ 1229632 w 3787608"/>
              <a:gd name="connsiteY8" fmla="*/ 1216855 h 2175123"/>
              <a:gd name="connsiteX9" fmla="*/ 1299971 w 3787608"/>
              <a:gd name="connsiteY9" fmla="*/ 963636 h 2175123"/>
              <a:gd name="connsiteX10" fmla="*/ 1384377 w 3787608"/>
              <a:gd name="connsiteY10" fmla="*/ 1005839 h 2175123"/>
              <a:gd name="connsiteX11" fmla="*/ 1468783 w 3787608"/>
              <a:gd name="connsiteY11" fmla="*/ 752621 h 2175123"/>
              <a:gd name="connsiteX12" fmla="*/ 1595392 w 3787608"/>
              <a:gd name="connsiteY12" fmla="*/ 499402 h 2175123"/>
              <a:gd name="connsiteX13" fmla="*/ 1736069 w 3787608"/>
              <a:gd name="connsiteY13" fmla="*/ 358726 h 2175123"/>
              <a:gd name="connsiteX14" fmla="*/ 1933017 w 3787608"/>
              <a:gd name="connsiteY14" fmla="*/ 302455 h 2175123"/>
              <a:gd name="connsiteX15" fmla="*/ 2186235 w 3787608"/>
              <a:gd name="connsiteY15" fmla="*/ 63304 h 2175123"/>
              <a:gd name="connsiteX16" fmla="*/ 2509792 w 3787608"/>
              <a:gd name="connsiteY16" fmla="*/ 682282 h 2175123"/>
              <a:gd name="connsiteX17" fmla="*/ 2720808 w 3787608"/>
              <a:gd name="connsiteY17" fmla="*/ 921433 h 2175123"/>
              <a:gd name="connsiteX18" fmla="*/ 3058432 w 3787608"/>
              <a:gd name="connsiteY18" fmla="*/ 1118381 h 2175123"/>
              <a:gd name="connsiteX19" fmla="*/ 3227245 w 3787608"/>
              <a:gd name="connsiteY19" fmla="*/ 1343464 h 2175123"/>
              <a:gd name="connsiteX20" fmla="*/ 3410125 w 3787608"/>
              <a:gd name="connsiteY20" fmla="*/ 1695156 h 2175123"/>
              <a:gd name="connsiteX21" fmla="*/ 3564869 w 3787608"/>
              <a:gd name="connsiteY21" fmla="*/ 1878036 h 2175123"/>
              <a:gd name="connsiteX22" fmla="*/ 3705546 w 3787608"/>
              <a:gd name="connsiteY22" fmla="*/ 1962442 h 2175123"/>
              <a:gd name="connsiteX23" fmla="*/ 3775885 w 3787608"/>
              <a:gd name="connsiteY23" fmla="*/ 2117187 h 2175123"/>
              <a:gd name="connsiteX24" fmla="*/ 3775885 w 3787608"/>
              <a:gd name="connsiteY24" fmla="*/ 2145322 h 2175123"/>
              <a:gd name="connsiteX25" fmla="*/ 3775885 w 3787608"/>
              <a:gd name="connsiteY25" fmla="*/ 2145322 h 2175123"/>
              <a:gd name="connsiteX0" fmla="*/ 72313 w 3859921"/>
              <a:gd name="connsiteY0" fmla="*/ 2175123 h 2231221"/>
              <a:gd name="connsiteX1" fmla="*/ 72313 w 3859921"/>
              <a:gd name="connsiteY1" fmla="*/ 2175123 h 2231221"/>
              <a:gd name="connsiteX2" fmla="*/ 38471 w 3859921"/>
              <a:gd name="connsiteY2" fmla="*/ 2151227 h 2231221"/>
              <a:gd name="connsiteX3" fmla="*/ 303139 w 3859921"/>
              <a:gd name="connsiteY3" fmla="*/ 1695156 h 2231221"/>
              <a:gd name="connsiteX4" fmla="*/ 457884 w 3859921"/>
              <a:gd name="connsiteY4" fmla="*/ 1821766 h 2231221"/>
              <a:gd name="connsiteX5" fmla="*/ 682967 w 3859921"/>
              <a:gd name="connsiteY5" fmla="*/ 1723292 h 2231221"/>
              <a:gd name="connsiteX6" fmla="*/ 837711 w 3859921"/>
              <a:gd name="connsiteY6" fmla="*/ 1568547 h 2231221"/>
              <a:gd name="connsiteX7" fmla="*/ 950253 w 3859921"/>
              <a:gd name="connsiteY7" fmla="*/ 1371599 h 2231221"/>
              <a:gd name="connsiteX8" fmla="*/ 1133133 w 3859921"/>
              <a:gd name="connsiteY8" fmla="*/ 1399735 h 2231221"/>
              <a:gd name="connsiteX9" fmla="*/ 1301945 w 3859921"/>
              <a:gd name="connsiteY9" fmla="*/ 1216855 h 2231221"/>
              <a:gd name="connsiteX10" fmla="*/ 1372284 w 3859921"/>
              <a:gd name="connsiteY10" fmla="*/ 963636 h 2231221"/>
              <a:gd name="connsiteX11" fmla="*/ 1456690 w 3859921"/>
              <a:gd name="connsiteY11" fmla="*/ 1005839 h 2231221"/>
              <a:gd name="connsiteX12" fmla="*/ 1541096 w 3859921"/>
              <a:gd name="connsiteY12" fmla="*/ 752621 h 2231221"/>
              <a:gd name="connsiteX13" fmla="*/ 1667705 w 3859921"/>
              <a:gd name="connsiteY13" fmla="*/ 499402 h 2231221"/>
              <a:gd name="connsiteX14" fmla="*/ 1808382 w 3859921"/>
              <a:gd name="connsiteY14" fmla="*/ 358726 h 2231221"/>
              <a:gd name="connsiteX15" fmla="*/ 2005330 w 3859921"/>
              <a:gd name="connsiteY15" fmla="*/ 302455 h 2231221"/>
              <a:gd name="connsiteX16" fmla="*/ 2258548 w 3859921"/>
              <a:gd name="connsiteY16" fmla="*/ 63304 h 2231221"/>
              <a:gd name="connsiteX17" fmla="*/ 2582105 w 3859921"/>
              <a:gd name="connsiteY17" fmla="*/ 682282 h 2231221"/>
              <a:gd name="connsiteX18" fmla="*/ 2793121 w 3859921"/>
              <a:gd name="connsiteY18" fmla="*/ 921433 h 2231221"/>
              <a:gd name="connsiteX19" fmla="*/ 3130745 w 3859921"/>
              <a:gd name="connsiteY19" fmla="*/ 1118381 h 2231221"/>
              <a:gd name="connsiteX20" fmla="*/ 3299558 w 3859921"/>
              <a:gd name="connsiteY20" fmla="*/ 1343464 h 2231221"/>
              <a:gd name="connsiteX21" fmla="*/ 3482438 w 3859921"/>
              <a:gd name="connsiteY21" fmla="*/ 1695156 h 2231221"/>
              <a:gd name="connsiteX22" fmla="*/ 3637182 w 3859921"/>
              <a:gd name="connsiteY22" fmla="*/ 1878036 h 2231221"/>
              <a:gd name="connsiteX23" fmla="*/ 3777859 w 3859921"/>
              <a:gd name="connsiteY23" fmla="*/ 1962442 h 2231221"/>
              <a:gd name="connsiteX24" fmla="*/ 3848198 w 3859921"/>
              <a:gd name="connsiteY24" fmla="*/ 2117187 h 2231221"/>
              <a:gd name="connsiteX25" fmla="*/ 3848198 w 3859921"/>
              <a:gd name="connsiteY25" fmla="*/ 2145322 h 2231221"/>
              <a:gd name="connsiteX26" fmla="*/ 3848198 w 3859921"/>
              <a:gd name="connsiteY26" fmla="*/ 2145322 h 2231221"/>
              <a:gd name="connsiteX0" fmla="*/ 72313 w 3859921"/>
              <a:gd name="connsiteY0" fmla="*/ 2175123 h 2231221"/>
              <a:gd name="connsiteX1" fmla="*/ 72313 w 3859921"/>
              <a:gd name="connsiteY1" fmla="*/ 2175123 h 2231221"/>
              <a:gd name="connsiteX2" fmla="*/ 38471 w 3859921"/>
              <a:gd name="connsiteY2" fmla="*/ 2151227 h 2231221"/>
              <a:gd name="connsiteX3" fmla="*/ 303139 w 3859921"/>
              <a:gd name="connsiteY3" fmla="*/ 1695156 h 2231221"/>
              <a:gd name="connsiteX4" fmla="*/ 457884 w 3859921"/>
              <a:gd name="connsiteY4" fmla="*/ 1821766 h 2231221"/>
              <a:gd name="connsiteX5" fmla="*/ 682967 w 3859921"/>
              <a:gd name="connsiteY5" fmla="*/ 1723292 h 2231221"/>
              <a:gd name="connsiteX6" fmla="*/ 837711 w 3859921"/>
              <a:gd name="connsiteY6" fmla="*/ 1568547 h 2231221"/>
              <a:gd name="connsiteX7" fmla="*/ 950253 w 3859921"/>
              <a:gd name="connsiteY7" fmla="*/ 1371599 h 2231221"/>
              <a:gd name="connsiteX8" fmla="*/ 1133133 w 3859921"/>
              <a:gd name="connsiteY8" fmla="*/ 1399735 h 2231221"/>
              <a:gd name="connsiteX9" fmla="*/ 1301945 w 3859921"/>
              <a:gd name="connsiteY9" fmla="*/ 1216855 h 2231221"/>
              <a:gd name="connsiteX10" fmla="*/ 1372284 w 3859921"/>
              <a:gd name="connsiteY10" fmla="*/ 963636 h 2231221"/>
              <a:gd name="connsiteX11" fmla="*/ 1456690 w 3859921"/>
              <a:gd name="connsiteY11" fmla="*/ 1005839 h 2231221"/>
              <a:gd name="connsiteX12" fmla="*/ 1541096 w 3859921"/>
              <a:gd name="connsiteY12" fmla="*/ 752621 h 2231221"/>
              <a:gd name="connsiteX13" fmla="*/ 1667705 w 3859921"/>
              <a:gd name="connsiteY13" fmla="*/ 499402 h 2231221"/>
              <a:gd name="connsiteX14" fmla="*/ 1808382 w 3859921"/>
              <a:gd name="connsiteY14" fmla="*/ 358726 h 2231221"/>
              <a:gd name="connsiteX15" fmla="*/ 2005330 w 3859921"/>
              <a:gd name="connsiteY15" fmla="*/ 302455 h 2231221"/>
              <a:gd name="connsiteX16" fmla="*/ 2258548 w 3859921"/>
              <a:gd name="connsiteY16" fmla="*/ 63304 h 2231221"/>
              <a:gd name="connsiteX17" fmla="*/ 2582105 w 3859921"/>
              <a:gd name="connsiteY17" fmla="*/ 682282 h 2231221"/>
              <a:gd name="connsiteX18" fmla="*/ 2793121 w 3859921"/>
              <a:gd name="connsiteY18" fmla="*/ 921433 h 2231221"/>
              <a:gd name="connsiteX19" fmla="*/ 3130745 w 3859921"/>
              <a:gd name="connsiteY19" fmla="*/ 1118381 h 2231221"/>
              <a:gd name="connsiteX20" fmla="*/ 3299558 w 3859921"/>
              <a:gd name="connsiteY20" fmla="*/ 1343464 h 2231221"/>
              <a:gd name="connsiteX21" fmla="*/ 3482438 w 3859921"/>
              <a:gd name="connsiteY21" fmla="*/ 1695156 h 2231221"/>
              <a:gd name="connsiteX22" fmla="*/ 3637182 w 3859921"/>
              <a:gd name="connsiteY22" fmla="*/ 1878036 h 2231221"/>
              <a:gd name="connsiteX23" fmla="*/ 3777859 w 3859921"/>
              <a:gd name="connsiteY23" fmla="*/ 1962442 h 2231221"/>
              <a:gd name="connsiteX24" fmla="*/ 3848198 w 3859921"/>
              <a:gd name="connsiteY24" fmla="*/ 2117187 h 2231221"/>
              <a:gd name="connsiteX25" fmla="*/ 3848198 w 3859921"/>
              <a:gd name="connsiteY25" fmla="*/ 2145322 h 2231221"/>
              <a:gd name="connsiteX26" fmla="*/ 3848198 w 3859921"/>
              <a:gd name="connsiteY26" fmla="*/ 2145322 h 2231221"/>
              <a:gd name="connsiteX0" fmla="*/ 72313 w 3859921"/>
              <a:gd name="connsiteY0" fmla="*/ 2175123 h 2231221"/>
              <a:gd name="connsiteX1" fmla="*/ 72313 w 3859921"/>
              <a:gd name="connsiteY1" fmla="*/ 2175123 h 2231221"/>
              <a:gd name="connsiteX2" fmla="*/ 38471 w 3859921"/>
              <a:gd name="connsiteY2" fmla="*/ 2151227 h 2231221"/>
              <a:gd name="connsiteX3" fmla="*/ 303139 w 3859921"/>
              <a:gd name="connsiteY3" fmla="*/ 1695156 h 2231221"/>
              <a:gd name="connsiteX4" fmla="*/ 457884 w 3859921"/>
              <a:gd name="connsiteY4" fmla="*/ 1821766 h 2231221"/>
              <a:gd name="connsiteX5" fmla="*/ 682967 w 3859921"/>
              <a:gd name="connsiteY5" fmla="*/ 1723292 h 2231221"/>
              <a:gd name="connsiteX6" fmla="*/ 837711 w 3859921"/>
              <a:gd name="connsiteY6" fmla="*/ 1568547 h 2231221"/>
              <a:gd name="connsiteX7" fmla="*/ 950253 w 3859921"/>
              <a:gd name="connsiteY7" fmla="*/ 1371599 h 2231221"/>
              <a:gd name="connsiteX8" fmla="*/ 1133133 w 3859921"/>
              <a:gd name="connsiteY8" fmla="*/ 1399735 h 2231221"/>
              <a:gd name="connsiteX9" fmla="*/ 1301945 w 3859921"/>
              <a:gd name="connsiteY9" fmla="*/ 1216855 h 2231221"/>
              <a:gd name="connsiteX10" fmla="*/ 1372284 w 3859921"/>
              <a:gd name="connsiteY10" fmla="*/ 963636 h 2231221"/>
              <a:gd name="connsiteX11" fmla="*/ 1456690 w 3859921"/>
              <a:gd name="connsiteY11" fmla="*/ 1005839 h 2231221"/>
              <a:gd name="connsiteX12" fmla="*/ 1541096 w 3859921"/>
              <a:gd name="connsiteY12" fmla="*/ 752621 h 2231221"/>
              <a:gd name="connsiteX13" fmla="*/ 1667705 w 3859921"/>
              <a:gd name="connsiteY13" fmla="*/ 499402 h 2231221"/>
              <a:gd name="connsiteX14" fmla="*/ 1808382 w 3859921"/>
              <a:gd name="connsiteY14" fmla="*/ 358726 h 2231221"/>
              <a:gd name="connsiteX15" fmla="*/ 2005330 w 3859921"/>
              <a:gd name="connsiteY15" fmla="*/ 302455 h 2231221"/>
              <a:gd name="connsiteX16" fmla="*/ 2258548 w 3859921"/>
              <a:gd name="connsiteY16" fmla="*/ 63304 h 2231221"/>
              <a:gd name="connsiteX17" fmla="*/ 2582105 w 3859921"/>
              <a:gd name="connsiteY17" fmla="*/ 682282 h 2231221"/>
              <a:gd name="connsiteX18" fmla="*/ 2793121 w 3859921"/>
              <a:gd name="connsiteY18" fmla="*/ 921433 h 2231221"/>
              <a:gd name="connsiteX19" fmla="*/ 3130745 w 3859921"/>
              <a:gd name="connsiteY19" fmla="*/ 1118381 h 2231221"/>
              <a:gd name="connsiteX20" fmla="*/ 3299558 w 3859921"/>
              <a:gd name="connsiteY20" fmla="*/ 1343464 h 2231221"/>
              <a:gd name="connsiteX21" fmla="*/ 3482438 w 3859921"/>
              <a:gd name="connsiteY21" fmla="*/ 1695156 h 2231221"/>
              <a:gd name="connsiteX22" fmla="*/ 3637182 w 3859921"/>
              <a:gd name="connsiteY22" fmla="*/ 1878036 h 2231221"/>
              <a:gd name="connsiteX23" fmla="*/ 3777859 w 3859921"/>
              <a:gd name="connsiteY23" fmla="*/ 1962442 h 2231221"/>
              <a:gd name="connsiteX24" fmla="*/ 3848198 w 3859921"/>
              <a:gd name="connsiteY24" fmla="*/ 2117187 h 2231221"/>
              <a:gd name="connsiteX25" fmla="*/ 3848198 w 3859921"/>
              <a:gd name="connsiteY25" fmla="*/ 2145322 h 2231221"/>
              <a:gd name="connsiteX26" fmla="*/ 3848198 w 3859921"/>
              <a:gd name="connsiteY26" fmla="*/ 2145322 h 22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59921" h="2231221">
                <a:moveTo>
                  <a:pt x="72313" y="2175123"/>
                </a:moveTo>
                <a:lnTo>
                  <a:pt x="72313" y="2175123"/>
                </a:lnTo>
                <a:cubicBezTo>
                  <a:pt x="66673" y="2171140"/>
                  <a:pt x="0" y="2231221"/>
                  <a:pt x="38471" y="2151227"/>
                </a:cubicBezTo>
                <a:cubicBezTo>
                  <a:pt x="233952" y="2000022"/>
                  <a:pt x="233237" y="1750066"/>
                  <a:pt x="303139" y="1695156"/>
                </a:cubicBezTo>
                <a:cubicBezTo>
                  <a:pt x="373041" y="1640246"/>
                  <a:pt x="394579" y="1817077"/>
                  <a:pt x="457884" y="1821766"/>
                </a:cubicBezTo>
                <a:cubicBezTo>
                  <a:pt x="521189" y="1826455"/>
                  <a:pt x="619663" y="1765495"/>
                  <a:pt x="682967" y="1723292"/>
                </a:cubicBezTo>
                <a:cubicBezTo>
                  <a:pt x="746272" y="1681089"/>
                  <a:pt x="793163" y="1627163"/>
                  <a:pt x="837711" y="1568547"/>
                </a:cubicBezTo>
                <a:cubicBezTo>
                  <a:pt x="882259" y="1509932"/>
                  <a:pt x="901016" y="1399734"/>
                  <a:pt x="950253" y="1371599"/>
                </a:cubicBezTo>
                <a:cubicBezTo>
                  <a:pt x="999490" y="1343464"/>
                  <a:pt x="1074518" y="1425526"/>
                  <a:pt x="1133133" y="1399735"/>
                </a:cubicBezTo>
                <a:cubicBezTo>
                  <a:pt x="1191748" y="1373944"/>
                  <a:pt x="1262087" y="1289538"/>
                  <a:pt x="1301945" y="1216855"/>
                </a:cubicBezTo>
                <a:cubicBezTo>
                  <a:pt x="1341803" y="1144172"/>
                  <a:pt x="1346493" y="998805"/>
                  <a:pt x="1372284" y="963636"/>
                </a:cubicBezTo>
                <a:cubicBezTo>
                  <a:pt x="1398075" y="928467"/>
                  <a:pt x="1428555" y="1041008"/>
                  <a:pt x="1456690" y="1005839"/>
                </a:cubicBezTo>
                <a:cubicBezTo>
                  <a:pt x="1484825" y="970670"/>
                  <a:pt x="1505927" y="837027"/>
                  <a:pt x="1541096" y="752621"/>
                </a:cubicBezTo>
                <a:cubicBezTo>
                  <a:pt x="1576265" y="668215"/>
                  <a:pt x="1623157" y="565051"/>
                  <a:pt x="1667705" y="499402"/>
                </a:cubicBezTo>
                <a:cubicBezTo>
                  <a:pt x="1712253" y="433753"/>
                  <a:pt x="1752111" y="391551"/>
                  <a:pt x="1808382" y="358726"/>
                </a:cubicBezTo>
                <a:cubicBezTo>
                  <a:pt x="1864653" y="325902"/>
                  <a:pt x="1930302" y="351692"/>
                  <a:pt x="2005330" y="302455"/>
                </a:cubicBezTo>
                <a:cubicBezTo>
                  <a:pt x="2080358" y="253218"/>
                  <a:pt x="2162419" y="0"/>
                  <a:pt x="2258548" y="63304"/>
                </a:cubicBezTo>
                <a:cubicBezTo>
                  <a:pt x="2354677" y="126608"/>
                  <a:pt x="2493010" y="539261"/>
                  <a:pt x="2582105" y="682282"/>
                </a:cubicBezTo>
                <a:cubicBezTo>
                  <a:pt x="2671201" y="825304"/>
                  <a:pt x="2701681" y="848750"/>
                  <a:pt x="2793121" y="921433"/>
                </a:cubicBezTo>
                <a:cubicBezTo>
                  <a:pt x="2884561" y="994116"/>
                  <a:pt x="3046339" y="1048043"/>
                  <a:pt x="3130745" y="1118381"/>
                </a:cubicBezTo>
                <a:cubicBezTo>
                  <a:pt x="3215151" y="1188719"/>
                  <a:pt x="3240943" y="1247335"/>
                  <a:pt x="3299558" y="1343464"/>
                </a:cubicBezTo>
                <a:cubicBezTo>
                  <a:pt x="3358173" y="1439593"/>
                  <a:pt x="3426167" y="1606061"/>
                  <a:pt x="3482438" y="1695156"/>
                </a:cubicBezTo>
                <a:cubicBezTo>
                  <a:pt x="3538709" y="1784251"/>
                  <a:pt x="3587945" y="1833489"/>
                  <a:pt x="3637182" y="1878036"/>
                </a:cubicBezTo>
                <a:cubicBezTo>
                  <a:pt x="3686419" y="1922583"/>
                  <a:pt x="3742690" y="1922584"/>
                  <a:pt x="3777859" y="1962442"/>
                </a:cubicBezTo>
                <a:cubicBezTo>
                  <a:pt x="3813028" y="2002300"/>
                  <a:pt x="3836475" y="2086707"/>
                  <a:pt x="3848198" y="2117187"/>
                </a:cubicBezTo>
                <a:cubicBezTo>
                  <a:pt x="3859921" y="2147667"/>
                  <a:pt x="3848198" y="2145322"/>
                  <a:pt x="3848198" y="2145322"/>
                </a:cubicBezTo>
                <a:lnTo>
                  <a:pt x="3848198" y="2145322"/>
                </a:lnTo>
              </a:path>
            </a:pathLst>
          </a:custGeom>
          <a:solidFill>
            <a:schemeClr val="accent3">
              <a:lumMod val="75000"/>
            </a:schemeClr>
          </a:solid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eaLnBrk="1" fontAlgn="auto" hangingPunct="1">
              <a:spcBef>
                <a:spcPts val="0"/>
              </a:spcBef>
              <a:spcAft>
                <a:spcPts val="0"/>
              </a:spcAft>
              <a:buClrTx/>
              <a:buSzTx/>
              <a:buFontTx/>
              <a:buNone/>
            </a:pPr>
            <a:endParaRPr lang="en-GB" sz="1800" dirty="0">
              <a:solidFill>
                <a:prstClr val="black"/>
              </a:solidFill>
              <a:latin typeface="Times New Roman" panose="02020603050405020304" pitchFamily="18" charset="0"/>
              <a:cs typeface="Times New Roman" panose="02020603050405020304" pitchFamily="18" charset="0"/>
            </a:endParaRPr>
          </a:p>
        </p:txBody>
      </p:sp>
      <p:cxnSp>
        <p:nvCxnSpPr>
          <p:cNvPr id="20" name="Gerade Verbindung mit Pfeil 19"/>
          <p:cNvCxnSpPr/>
          <p:nvPr/>
        </p:nvCxnSpPr>
        <p:spPr>
          <a:xfrm flipV="1">
            <a:off x="628149" y="1340768"/>
            <a:ext cx="0" cy="4896544"/>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1" name="Textfeld 20"/>
          <p:cNvSpPr txBox="1"/>
          <p:nvPr/>
        </p:nvSpPr>
        <p:spPr>
          <a:xfrm>
            <a:off x="7380312" y="865612"/>
            <a:ext cx="1944216" cy="461665"/>
          </a:xfrm>
          <a:prstGeom prst="rect">
            <a:avLst/>
          </a:prstGeom>
          <a:noFill/>
        </p:spPr>
        <p:txBody>
          <a:bodyPr wrap="square" rtlCol="0">
            <a:spAutoFit/>
          </a:bodyPr>
          <a:lstStyle/>
          <a:p>
            <a:pPr algn="ctr" defTabSz="914400" eaLnBrk="1" fontAlgn="auto" hangingPunct="1">
              <a:spcBef>
                <a:spcPts val="0"/>
              </a:spcBef>
              <a:spcAft>
                <a:spcPts val="0"/>
              </a:spcAft>
              <a:buClrTx/>
              <a:buSzTx/>
              <a:buFontTx/>
              <a:buNone/>
            </a:pPr>
            <a:r>
              <a:rPr lang="en-GB" dirty="0" smtClean="0">
                <a:solidFill>
                  <a:prstClr val="black"/>
                </a:solidFill>
                <a:cs typeface="Times New Roman" panose="02020603050405020304" pitchFamily="18" charset="0"/>
              </a:rPr>
              <a:t>E</a:t>
            </a:r>
            <a:r>
              <a:rPr lang="en-GB" baseline="-25000" dirty="0" smtClean="0">
                <a:solidFill>
                  <a:prstClr val="black"/>
                </a:solidFill>
                <a:cs typeface="Times New Roman" panose="02020603050405020304" pitchFamily="18" charset="0"/>
              </a:rPr>
              <a:t>x</a:t>
            </a:r>
            <a:r>
              <a:rPr lang="en-GB" dirty="0" smtClean="0">
                <a:solidFill>
                  <a:prstClr val="black"/>
                </a:solidFill>
                <a:cs typeface="Times New Roman" panose="02020603050405020304" pitchFamily="18" charset="0"/>
              </a:rPr>
              <a:t> [MeV]</a:t>
            </a:r>
            <a:endParaRPr lang="en-GB" dirty="0">
              <a:solidFill>
                <a:prstClr val="black"/>
              </a:solidFill>
              <a:cs typeface="Times New Roman" panose="02020603050405020304" pitchFamily="18" charset="0"/>
            </a:endParaRPr>
          </a:p>
        </p:txBody>
      </p:sp>
      <p:sp>
        <p:nvSpPr>
          <p:cNvPr id="22" name="Textfeld 21"/>
          <p:cNvSpPr txBox="1"/>
          <p:nvPr/>
        </p:nvSpPr>
        <p:spPr>
          <a:xfrm rot="16200000">
            <a:off x="-1124466" y="2661292"/>
            <a:ext cx="2866370" cy="369332"/>
          </a:xfrm>
          <a:prstGeom prst="rect">
            <a:avLst/>
          </a:prstGeom>
          <a:noFill/>
        </p:spPr>
        <p:txBody>
          <a:bodyPr wrap="square" rtlCol="0">
            <a:spAutoFit/>
          </a:bodyPr>
          <a:lstStyle/>
          <a:p>
            <a:pPr algn="ctr" defTabSz="914400" eaLnBrk="1" fontAlgn="auto" hangingPunct="1">
              <a:spcBef>
                <a:spcPts val="0"/>
              </a:spcBef>
              <a:spcAft>
                <a:spcPts val="0"/>
              </a:spcAft>
              <a:buClrTx/>
              <a:buSzTx/>
              <a:buFontTx/>
              <a:buNone/>
            </a:pPr>
            <a:r>
              <a:rPr lang="en-GB" sz="1800" dirty="0" smtClean="0">
                <a:solidFill>
                  <a:prstClr val="black"/>
                </a:solidFill>
                <a:cs typeface="Times New Roman" panose="02020603050405020304" pitchFamily="18" charset="0"/>
              </a:rPr>
              <a:t> </a:t>
            </a:r>
            <a:r>
              <a:rPr lang="en-GB" sz="1800" dirty="0">
                <a:solidFill>
                  <a:prstClr val="black"/>
                </a:solidFill>
                <a:cs typeface="Times New Roman" panose="02020603050405020304" pitchFamily="18" charset="0"/>
              </a:rPr>
              <a:t>Strength (arb</a:t>
            </a:r>
            <a:r>
              <a:rPr lang="en-GB" sz="1800" dirty="0" smtClean="0">
                <a:solidFill>
                  <a:prstClr val="black"/>
                </a:solidFill>
                <a:cs typeface="Times New Roman" panose="02020603050405020304" pitchFamily="18" charset="0"/>
              </a:rPr>
              <a:t>. units</a:t>
            </a:r>
            <a:r>
              <a:rPr lang="en-GB" sz="1800" dirty="0">
                <a:solidFill>
                  <a:prstClr val="black"/>
                </a:solidFill>
                <a:cs typeface="Times New Roman" panose="02020603050405020304" pitchFamily="18" charset="0"/>
              </a:rPr>
              <a:t>)</a:t>
            </a:r>
          </a:p>
        </p:txBody>
      </p:sp>
      <p:sp>
        <p:nvSpPr>
          <p:cNvPr id="39" name="Rechteck 38"/>
          <p:cNvSpPr/>
          <p:nvPr/>
        </p:nvSpPr>
        <p:spPr>
          <a:xfrm>
            <a:off x="4355976" y="4335511"/>
            <a:ext cx="216024"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buClrTx/>
              <a:buSzTx/>
              <a:buFontTx/>
              <a:buNone/>
            </a:pPr>
            <a:endParaRPr lang="en-GB" sz="1800" dirty="0">
              <a:solidFill>
                <a:prstClr val="white"/>
              </a:solidFill>
              <a:latin typeface="Times New Roman" panose="02020603050405020304" pitchFamily="18" charset="0"/>
              <a:cs typeface="Times New Roman" panose="02020603050405020304" pitchFamily="18" charset="0"/>
            </a:endParaRPr>
          </a:p>
        </p:txBody>
      </p:sp>
      <p:sp>
        <p:nvSpPr>
          <p:cNvPr id="62" name="Rechteck 61"/>
          <p:cNvSpPr/>
          <p:nvPr/>
        </p:nvSpPr>
        <p:spPr>
          <a:xfrm>
            <a:off x="1645961" y="3452099"/>
            <a:ext cx="45719" cy="831332"/>
          </a:xfrm>
          <a:prstGeom prst="rect">
            <a:avLst/>
          </a:prstGeom>
          <a:solidFill>
            <a:schemeClr val="accent3">
              <a:lumMod val="75000"/>
            </a:schemeClr>
          </a:solidFill>
          <a:ln>
            <a:solidFill>
              <a:schemeClr val="accent3">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buClrTx/>
              <a:buSzTx/>
              <a:buFontTx/>
              <a:buNone/>
            </a:pPr>
            <a:endParaRPr lang="en-GB" sz="1800" dirty="0">
              <a:solidFill>
                <a:prstClr val="white"/>
              </a:solidFill>
              <a:latin typeface="Times New Roman" panose="02020603050405020304" pitchFamily="18" charset="0"/>
              <a:cs typeface="Times New Roman" panose="02020603050405020304" pitchFamily="18" charset="0"/>
            </a:endParaRPr>
          </a:p>
        </p:txBody>
      </p:sp>
      <p:sp>
        <p:nvSpPr>
          <p:cNvPr id="64" name="Textfeld 63"/>
          <p:cNvSpPr txBox="1"/>
          <p:nvPr/>
        </p:nvSpPr>
        <p:spPr>
          <a:xfrm>
            <a:off x="360040" y="879103"/>
            <a:ext cx="3816424" cy="461665"/>
          </a:xfrm>
          <a:prstGeom prst="rect">
            <a:avLst/>
          </a:prstGeom>
          <a:noFill/>
        </p:spPr>
        <p:txBody>
          <a:bodyPr wrap="square" rtlCol="0">
            <a:spAutoFit/>
          </a:bodyPr>
          <a:lstStyle/>
          <a:p>
            <a:pPr algn="ctr" defTabSz="914400" eaLnBrk="1" fontAlgn="auto" hangingPunct="1">
              <a:spcBef>
                <a:spcPts val="0"/>
              </a:spcBef>
              <a:spcAft>
                <a:spcPts val="0"/>
              </a:spcAft>
              <a:buClrTx/>
              <a:buSzTx/>
              <a:buFontTx/>
              <a:buNone/>
            </a:pPr>
            <a:r>
              <a:rPr lang="en-GB" dirty="0" smtClean="0">
                <a:solidFill>
                  <a:prstClr val="black"/>
                </a:solidFill>
                <a:cs typeface="Times New Roman" panose="02020603050405020304" pitchFamily="18" charset="0"/>
              </a:rPr>
              <a:t>5</a:t>
            </a:r>
            <a:endParaRPr lang="en-GB" dirty="0">
              <a:solidFill>
                <a:prstClr val="black"/>
              </a:solidFill>
              <a:cs typeface="Times New Roman" panose="02020603050405020304" pitchFamily="18" charset="0"/>
            </a:endParaRPr>
          </a:p>
        </p:txBody>
      </p:sp>
      <p:sp>
        <p:nvSpPr>
          <p:cNvPr id="65" name="Textfeld 64"/>
          <p:cNvSpPr txBox="1"/>
          <p:nvPr/>
        </p:nvSpPr>
        <p:spPr>
          <a:xfrm>
            <a:off x="4218668" y="879103"/>
            <a:ext cx="792088" cy="461665"/>
          </a:xfrm>
          <a:prstGeom prst="rect">
            <a:avLst/>
          </a:prstGeom>
          <a:noFill/>
        </p:spPr>
        <p:txBody>
          <a:bodyPr wrap="square" rtlCol="0">
            <a:spAutoFit/>
          </a:bodyPr>
          <a:lstStyle/>
          <a:p>
            <a:pPr algn="ctr" defTabSz="914400" eaLnBrk="1" fontAlgn="auto" hangingPunct="1">
              <a:spcBef>
                <a:spcPts val="0"/>
              </a:spcBef>
              <a:spcAft>
                <a:spcPts val="0"/>
              </a:spcAft>
              <a:buClrTx/>
              <a:buSzTx/>
              <a:buFontTx/>
              <a:buNone/>
            </a:pPr>
            <a:r>
              <a:rPr lang="en-GB" dirty="0" smtClean="0">
                <a:solidFill>
                  <a:prstClr val="black"/>
                </a:solidFill>
                <a:cs typeface="Times New Roman" panose="02020603050405020304" pitchFamily="18" charset="0"/>
              </a:rPr>
              <a:t>10</a:t>
            </a:r>
            <a:endParaRPr lang="en-GB" dirty="0">
              <a:solidFill>
                <a:prstClr val="black"/>
              </a:solidFill>
              <a:cs typeface="Times New Roman" panose="02020603050405020304" pitchFamily="18" charset="0"/>
            </a:endParaRPr>
          </a:p>
        </p:txBody>
      </p:sp>
      <p:sp>
        <p:nvSpPr>
          <p:cNvPr id="66" name="Textfeld 65"/>
          <p:cNvSpPr txBox="1"/>
          <p:nvPr/>
        </p:nvSpPr>
        <p:spPr>
          <a:xfrm>
            <a:off x="6566796" y="879103"/>
            <a:ext cx="792088" cy="461665"/>
          </a:xfrm>
          <a:prstGeom prst="rect">
            <a:avLst/>
          </a:prstGeom>
          <a:noFill/>
        </p:spPr>
        <p:txBody>
          <a:bodyPr wrap="square" rtlCol="0">
            <a:spAutoFit/>
          </a:bodyPr>
          <a:lstStyle/>
          <a:p>
            <a:pPr algn="ctr" defTabSz="914400" eaLnBrk="1" fontAlgn="auto" hangingPunct="1">
              <a:spcBef>
                <a:spcPts val="0"/>
              </a:spcBef>
              <a:spcAft>
                <a:spcPts val="0"/>
              </a:spcAft>
              <a:buClrTx/>
              <a:buSzTx/>
              <a:buFontTx/>
              <a:buNone/>
            </a:pPr>
            <a:r>
              <a:rPr lang="en-GB" dirty="0" smtClean="0">
                <a:solidFill>
                  <a:prstClr val="black"/>
                </a:solidFill>
                <a:cs typeface="Times New Roman" panose="02020603050405020304" pitchFamily="18" charset="0"/>
              </a:rPr>
              <a:t>15</a:t>
            </a:r>
            <a:endParaRPr lang="en-GB" dirty="0">
              <a:solidFill>
                <a:prstClr val="black"/>
              </a:solidFill>
              <a:cs typeface="Times New Roman" panose="02020603050405020304" pitchFamily="18" charset="0"/>
            </a:endParaRPr>
          </a:p>
        </p:txBody>
      </p:sp>
      <p:cxnSp>
        <p:nvCxnSpPr>
          <p:cNvPr id="67" name="Gerade Verbindung mit Pfeil 66"/>
          <p:cNvCxnSpPr/>
          <p:nvPr/>
        </p:nvCxnSpPr>
        <p:spPr>
          <a:xfrm>
            <a:off x="612578" y="1340768"/>
            <a:ext cx="8351910" cy="794"/>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3" name="Freihandform 62"/>
          <p:cNvSpPr/>
          <p:nvPr/>
        </p:nvSpPr>
        <p:spPr>
          <a:xfrm flipV="1">
            <a:off x="3804926" y="4149851"/>
            <a:ext cx="1559161" cy="1546843"/>
          </a:xfrm>
          <a:custGeom>
            <a:avLst/>
            <a:gdLst>
              <a:gd name="connsiteX0" fmla="*/ 0 w 4217963"/>
              <a:gd name="connsiteY0" fmla="*/ 2145322 h 2147667"/>
              <a:gd name="connsiteX1" fmla="*/ 211015 w 4217963"/>
              <a:gd name="connsiteY1" fmla="*/ 2074984 h 2147667"/>
              <a:gd name="connsiteX2" fmla="*/ 295421 w 4217963"/>
              <a:gd name="connsiteY2" fmla="*/ 1835833 h 2147667"/>
              <a:gd name="connsiteX3" fmla="*/ 407963 w 4217963"/>
              <a:gd name="connsiteY3" fmla="*/ 2004646 h 2147667"/>
              <a:gd name="connsiteX4" fmla="*/ 534572 w 4217963"/>
              <a:gd name="connsiteY4" fmla="*/ 2004646 h 2147667"/>
              <a:gd name="connsiteX5" fmla="*/ 661181 w 4217963"/>
              <a:gd name="connsiteY5" fmla="*/ 1695156 h 2147667"/>
              <a:gd name="connsiteX6" fmla="*/ 815926 w 4217963"/>
              <a:gd name="connsiteY6" fmla="*/ 1821766 h 2147667"/>
              <a:gd name="connsiteX7" fmla="*/ 1041009 w 4217963"/>
              <a:gd name="connsiteY7" fmla="*/ 1723292 h 2147667"/>
              <a:gd name="connsiteX8" fmla="*/ 1195753 w 4217963"/>
              <a:gd name="connsiteY8" fmla="*/ 1568547 h 2147667"/>
              <a:gd name="connsiteX9" fmla="*/ 1308295 w 4217963"/>
              <a:gd name="connsiteY9" fmla="*/ 1371599 h 2147667"/>
              <a:gd name="connsiteX10" fmla="*/ 1491175 w 4217963"/>
              <a:gd name="connsiteY10" fmla="*/ 1399735 h 2147667"/>
              <a:gd name="connsiteX11" fmla="*/ 1659987 w 4217963"/>
              <a:gd name="connsiteY11" fmla="*/ 1216855 h 2147667"/>
              <a:gd name="connsiteX12" fmla="*/ 1730326 w 4217963"/>
              <a:gd name="connsiteY12" fmla="*/ 963636 h 2147667"/>
              <a:gd name="connsiteX13" fmla="*/ 1814732 w 4217963"/>
              <a:gd name="connsiteY13" fmla="*/ 1005839 h 2147667"/>
              <a:gd name="connsiteX14" fmla="*/ 1899138 w 4217963"/>
              <a:gd name="connsiteY14" fmla="*/ 752621 h 2147667"/>
              <a:gd name="connsiteX15" fmla="*/ 2025747 w 4217963"/>
              <a:gd name="connsiteY15" fmla="*/ 499402 h 2147667"/>
              <a:gd name="connsiteX16" fmla="*/ 2166424 w 4217963"/>
              <a:gd name="connsiteY16" fmla="*/ 358726 h 2147667"/>
              <a:gd name="connsiteX17" fmla="*/ 2363372 w 4217963"/>
              <a:gd name="connsiteY17" fmla="*/ 302455 h 2147667"/>
              <a:gd name="connsiteX18" fmla="*/ 2616590 w 4217963"/>
              <a:gd name="connsiteY18" fmla="*/ 63304 h 2147667"/>
              <a:gd name="connsiteX19" fmla="*/ 2940147 w 4217963"/>
              <a:gd name="connsiteY19" fmla="*/ 682282 h 2147667"/>
              <a:gd name="connsiteX20" fmla="*/ 3151163 w 4217963"/>
              <a:gd name="connsiteY20" fmla="*/ 921433 h 2147667"/>
              <a:gd name="connsiteX21" fmla="*/ 3488787 w 4217963"/>
              <a:gd name="connsiteY21" fmla="*/ 1118381 h 2147667"/>
              <a:gd name="connsiteX22" fmla="*/ 3657600 w 4217963"/>
              <a:gd name="connsiteY22" fmla="*/ 1343464 h 2147667"/>
              <a:gd name="connsiteX23" fmla="*/ 3840480 w 4217963"/>
              <a:gd name="connsiteY23" fmla="*/ 1695156 h 2147667"/>
              <a:gd name="connsiteX24" fmla="*/ 3995224 w 4217963"/>
              <a:gd name="connsiteY24" fmla="*/ 1878036 h 2147667"/>
              <a:gd name="connsiteX25" fmla="*/ 4135901 w 4217963"/>
              <a:gd name="connsiteY25" fmla="*/ 1962442 h 2147667"/>
              <a:gd name="connsiteX26" fmla="*/ 4206240 w 4217963"/>
              <a:gd name="connsiteY26" fmla="*/ 2117187 h 2147667"/>
              <a:gd name="connsiteX27" fmla="*/ 4206240 w 4217963"/>
              <a:gd name="connsiteY27" fmla="*/ 2145322 h 2147667"/>
              <a:gd name="connsiteX28" fmla="*/ 4206240 w 4217963"/>
              <a:gd name="connsiteY28" fmla="*/ 2145322 h 2147667"/>
              <a:gd name="connsiteX0" fmla="*/ 0 w 4217963"/>
              <a:gd name="connsiteY0" fmla="*/ 2145322 h 2147667"/>
              <a:gd name="connsiteX1" fmla="*/ 211015 w 4217963"/>
              <a:gd name="connsiteY1" fmla="*/ 2074984 h 2147667"/>
              <a:gd name="connsiteX2" fmla="*/ 295421 w 4217963"/>
              <a:gd name="connsiteY2" fmla="*/ 1835833 h 2147667"/>
              <a:gd name="connsiteX3" fmla="*/ 407963 w 4217963"/>
              <a:gd name="connsiteY3" fmla="*/ 2004646 h 2147667"/>
              <a:gd name="connsiteX4" fmla="*/ 534572 w 4217963"/>
              <a:gd name="connsiteY4" fmla="*/ 2004646 h 2147667"/>
              <a:gd name="connsiteX5" fmla="*/ 661181 w 4217963"/>
              <a:gd name="connsiteY5" fmla="*/ 1695156 h 2147667"/>
              <a:gd name="connsiteX6" fmla="*/ 815926 w 4217963"/>
              <a:gd name="connsiteY6" fmla="*/ 1821766 h 2147667"/>
              <a:gd name="connsiteX7" fmla="*/ 1041009 w 4217963"/>
              <a:gd name="connsiteY7" fmla="*/ 1723292 h 2147667"/>
              <a:gd name="connsiteX8" fmla="*/ 1195753 w 4217963"/>
              <a:gd name="connsiteY8" fmla="*/ 1568547 h 2147667"/>
              <a:gd name="connsiteX9" fmla="*/ 1308295 w 4217963"/>
              <a:gd name="connsiteY9" fmla="*/ 1371599 h 2147667"/>
              <a:gd name="connsiteX10" fmla="*/ 1491175 w 4217963"/>
              <a:gd name="connsiteY10" fmla="*/ 1399735 h 2147667"/>
              <a:gd name="connsiteX11" fmla="*/ 1659987 w 4217963"/>
              <a:gd name="connsiteY11" fmla="*/ 1216855 h 2147667"/>
              <a:gd name="connsiteX12" fmla="*/ 1730326 w 4217963"/>
              <a:gd name="connsiteY12" fmla="*/ 963636 h 2147667"/>
              <a:gd name="connsiteX13" fmla="*/ 1814732 w 4217963"/>
              <a:gd name="connsiteY13" fmla="*/ 1005839 h 2147667"/>
              <a:gd name="connsiteX14" fmla="*/ 1899138 w 4217963"/>
              <a:gd name="connsiteY14" fmla="*/ 752621 h 2147667"/>
              <a:gd name="connsiteX15" fmla="*/ 2025747 w 4217963"/>
              <a:gd name="connsiteY15" fmla="*/ 499402 h 2147667"/>
              <a:gd name="connsiteX16" fmla="*/ 2166424 w 4217963"/>
              <a:gd name="connsiteY16" fmla="*/ 358726 h 2147667"/>
              <a:gd name="connsiteX17" fmla="*/ 2363372 w 4217963"/>
              <a:gd name="connsiteY17" fmla="*/ 302455 h 2147667"/>
              <a:gd name="connsiteX18" fmla="*/ 2616590 w 4217963"/>
              <a:gd name="connsiteY18" fmla="*/ 63304 h 2147667"/>
              <a:gd name="connsiteX19" fmla="*/ 2940147 w 4217963"/>
              <a:gd name="connsiteY19" fmla="*/ 682282 h 2147667"/>
              <a:gd name="connsiteX20" fmla="*/ 3151163 w 4217963"/>
              <a:gd name="connsiteY20" fmla="*/ 921433 h 2147667"/>
              <a:gd name="connsiteX21" fmla="*/ 3488787 w 4217963"/>
              <a:gd name="connsiteY21" fmla="*/ 1118381 h 2147667"/>
              <a:gd name="connsiteX22" fmla="*/ 3657600 w 4217963"/>
              <a:gd name="connsiteY22" fmla="*/ 1343464 h 2147667"/>
              <a:gd name="connsiteX23" fmla="*/ 3840480 w 4217963"/>
              <a:gd name="connsiteY23" fmla="*/ 1695156 h 2147667"/>
              <a:gd name="connsiteX24" fmla="*/ 3995224 w 4217963"/>
              <a:gd name="connsiteY24" fmla="*/ 1878036 h 2147667"/>
              <a:gd name="connsiteX25" fmla="*/ 4135901 w 4217963"/>
              <a:gd name="connsiteY25" fmla="*/ 1962442 h 2147667"/>
              <a:gd name="connsiteX26" fmla="*/ 4206240 w 4217963"/>
              <a:gd name="connsiteY26" fmla="*/ 2117187 h 2147667"/>
              <a:gd name="connsiteX27" fmla="*/ 4206240 w 4217963"/>
              <a:gd name="connsiteY27" fmla="*/ 2145322 h 2147667"/>
              <a:gd name="connsiteX0" fmla="*/ 0 w 4217963"/>
              <a:gd name="connsiteY0" fmla="*/ 2145322 h 2147667"/>
              <a:gd name="connsiteX1" fmla="*/ 211015 w 4217963"/>
              <a:gd name="connsiteY1" fmla="*/ 2074984 h 2147667"/>
              <a:gd name="connsiteX2" fmla="*/ 295421 w 4217963"/>
              <a:gd name="connsiteY2" fmla="*/ 1835833 h 2147667"/>
              <a:gd name="connsiteX3" fmla="*/ 407963 w 4217963"/>
              <a:gd name="connsiteY3" fmla="*/ 2004646 h 2147667"/>
              <a:gd name="connsiteX4" fmla="*/ 534572 w 4217963"/>
              <a:gd name="connsiteY4" fmla="*/ 2004646 h 2147667"/>
              <a:gd name="connsiteX5" fmla="*/ 661181 w 4217963"/>
              <a:gd name="connsiteY5" fmla="*/ 1695156 h 2147667"/>
              <a:gd name="connsiteX6" fmla="*/ 815926 w 4217963"/>
              <a:gd name="connsiteY6" fmla="*/ 1821766 h 2147667"/>
              <a:gd name="connsiteX7" fmla="*/ 1041009 w 4217963"/>
              <a:gd name="connsiteY7" fmla="*/ 1723292 h 2147667"/>
              <a:gd name="connsiteX8" fmla="*/ 1195753 w 4217963"/>
              <a:gd name="connsiteY8" fmla="*/ 1568547 h 2147667"/>
              <a:gd name="connsiteX9" fmla="*/ 1308295 w 4217963"/>
              <a:gd name="connsiteY9" fmla="*/ 1371599 h 2147667"/>
              <a:gd name="connsiteX10" fmla="*/ 1491175 w 4217963"/>
              <a:gd name="connsiteY10" fmla="*/ 1399735 h 2147667"/>
              <a:gd name="connsiteX11" fmla="*/ 1659987 w 4217963"/>
              <a:gd name="connsiteY11" fmla="*/ 1216855 h 2147667"/>
              <a:gd name="connsiteX12" fmla="*/ 1730326 w 4217963"/>
              <a:gd name="connsiteY12" fmla="*/ 963636 h 2147667"/>
              <a:gd name="connsiteX13" fmla="*/ 1814732 w 4217963"/>
              <a:gd name="connsiteY13" fmla="*/ 1005839 h 2147667"/>
              <a:gd name="connsiteX14" fmla="*/ 1899138 w 4217963"/>
              <a:gd name="connsiteY14" fmla="*/ 752621 h 2147667"/>
              <a:gd name="connsiteX15" fmla="*/ 2025747 w 4217963"/>
              <a:gd name="connsiteY15" fmla="*/ 499402 h 2147667"/>
              <a:gd name="connsiteX16" fmla="*/ 2166424 w 4217963"/>
              <a:gd name="connsiteY16" fmla="*/ 358726 h 2147667"/>
              <a:gd name="connsiteX17" fmla="*/ 2363372 w 4217963"/>
              <a:gd name="connsiteY17" fmla="*/ 302455 h 2147667"/>
              <a:gd name="connsiteX18" fmla="*/ 2616590 w 4217963"/>
              <a:gd name="connsiteY18" fmla="*/ 63304 h 2147667"/>
              <a:gd name="connsiteX19" fmla="*/ 2940147 w 4217963"/>
              <a:gd name="connsiteY19" fmla="*/ 682282 h 2147667"/>
              <a:gd name="connsiteX20" fmla="*/ 3151163 w 4217963"/>
              <a:gd name="connsiteY20" fmla="*/ 921433 h 2147667"/>
              <a:gd name="connsiteX21" fmla="*/ 3488787 w 4217963"/>
              <a:gd name="connsiteY21" fmla="*/ 1118381 h 2147667"/>
              <a:gd name="connsiteX22" fmla="*/ 3657600 w 4217963"/>
              <a:gd name="connsiteY22" fmla="*/ 1343464 h 2147667"/>
              <a:gd name="connsiteX23" fmla="*/ 3840480 w 4217963"/>
              <a:gd name="connsiteY23" fmla="*/ 1695156 h 2147667"/>
              <a:gd name="connsiteX24" fmla="*/ 3995224 w 4217963"/>
              <a:gd name="connsiteY24" fmla="*/ 1878036 h 2147667"/>
              <a:gd name="connsiteX25" fmla="*/ 4206240 w 4217963"/>
              <a:gd name="connsiteY25" fmla="*/ 2117187 h 2147667"/>
              <a:gd name="connsiteX26" fmla="*/ 4206240 w 4217963"/>
              <a:gd name="connsiteY26" fmla="*/ 2145322 h 2147667"/>
              <a:gd name="connsiteX0" fmla="*/ 0 w 4217963"/>
              <a:gd name="connsiteY0" fmla="*/ 2145322 h 2147667"/>
              <a:gd name="connsiteX1" fmla="*/ 211015 w 4217963"/>
              <a:gd name="connsiteY1" fmla="*/ 2074984 h 2147667"/>
              <a:gd name="connsiteX2" fmla="*/ 295421 w 4217963"/>
              <a:gd name="connsiteY2" fmla="*/ 1835833 h 2147667"/>
              <a:gd name="connsiteX3" fmla="*/ 407963 w 4217963"/>
              <a:gd name="connsiteY3" fmla="*/ 2004646 h 2147667"/>
              <a:gd name="connsiteX4" fmla="*/ 534572 w 4217963"/>
              <a:gd name="connsiteY4" fmla="*/ 2004646 h 2147667"/>
              <a:gd name="connsiteX5" fmla="*/ 661181 w 4217963"/>
              <a:gd name="connsiteY5" fmla="*/ 1695156 h 2147667"/>
              <a:gd name="connsiteX6" fmla="*/ 815926 w 4217963"/>
              <a:gd name="connsiteY6" fmla="*/ 1821766 h 2147667"/>
              <a:gd name="connsiteX7" fmla="*/ 1041009 w 4217963"/>
              <a:gd name="connsiteY7" fmla="*/ 1723292 h 2147667"/>
              <a:gd name="connsiteX8" fmla="*/ 1195753 w 4217963"/>
              <a:gd name="connsiteY8" fmla="*/ 1568547 h 2147667"/>
              <a:gd name="connsiteX9" fmla="*/ 1308295 w 4217963"/>
              <a:gd name="connsiteY9" fmla="*/ 1371599 h 2147667"/>
              <a:gd name="connsiteX10" fmla="*/ 1491175 w 4217963"/>
              <a:gd name="connsiteY10" fmla="*/ 1399735 h 2147667"/>
              <a:gd name="connsiteX11" fmla="*/ 1659987 w 4217963"/>
              <a:gd name="connsiteY11" fmla="*/ 1216855 h 2147667"/>
              <a:gd name="connsiteX12" fmla="*/ 1730326 w 4217963"/>
              <a:gd name="connsiteY12" fmla="*/ 963636 h 2147667"/>
              <a:gd name="connsiteX13" fmla="*/ 1814732 w 4217963"/>
              <a:gd name="connsiteY13" fmla="*/ 1005839 h 2147667"/>
              <a:gd name="connsiteX14" fmla="*/ 1899138 w 4217963"/>
              <a:gd name="connsiteY14" fmla="*/ 752621 h 2147667"/>
              <a:gd name="connsiteX15" fmla="*/ 2025747 w 4217963"/>
              <a:gd name="connsiteY15" fmla="*/ 499402 h 2147667"/>
              <a:gd name="connsiteX16" fmla="*/ 2166424 w 4217963"/>
              <a:gd name="connsiteY16" fmla="*/ 358726 h 2147667"/>
              <a:gd name="connsiteX17" fmla="*/ 2363372 w 4217963"/>
              <a:gd name="connsiteY17" fmla="*/ 302455 h 2147667"/>
              <a:gd name="connsiteX18" fmla="*/ 2616590 w 4217963"/>
              <a:gd name="connsiteY18" fmla="*/ 63304 h 2147667"/>
              <a:gd name="connsiteX19" fmla="*/ 2940147 w 4217963"/>
              <a:gd name="connsiteY19" fmla="*/ 682282 h 2147667"/>
              <a:gd name="connsiteX20" fmla="*/ 3151163 w 4217963"/>
              <a:gd name="connsiteY20" fmla="*/ 921433 h 2147667"/>
              <a:gd name="connsiteX21" fmla="*/ 3488787 w 4217963"/>
              <a:gd name="connsiteY21" fmla="*/ 1118381 h 2147667"/>
              <a:gd name="connsiteX22" fmla="*/ 3657600 w 4217963"/>
              <a:gd name="connsiteY22" fmla="*/ 1343464 h 2147667"/>
              <a:gd name="connsiteX23" fmla="*/ 3840480 w 4217963"/>
              <a:gd name="connsiteY23" fmla="*/ 1695156 h 2147667"/>
              <a:gd name="connsiteX24" fmla="*/ 4206240 w 4217963"/>
              <a:gd name="connsiteY24" fmla="*/ 2117187 h 2147667"/>
              <a:gd name="connsiteX25" fmla="*/ 4206240 w 4217963"/>
              <a:gd name="connsiteY25" fmla="*/ 2145322 h 2147667"/>
              <a:gd name="connsiteX0" fmla="*/ 0 w 4206240"/>
              <a:gd name="connsiteY0" fmla="*/ 2145322 h 2145322"/>
              <a:gd name="connsiteX1" fmla="*/ 211015 w 4206240"/>
              <a:gd name="connsiteY1" fmla="*/ 2074984 h 2145322"/>
              <a:gd name="connsiteX2" fmla="*/ 295421 w 4206240"/>
              <a:gd name="connsiteY2" fmla="*/ 1835833 h 2145322"/>
              <a:gd name="connsiteX3" fmla="*/ 407963 w 4206240"/>
              <a:gd name="connsiteY3" fmla="*/ 2004646 h 2145322"/>
              <a:gd name="connsiteX4" fmla="*/ 534572 w 4206240"/>
              <a:gd name="connsiteY4" fmla="*/ 2004646 h 2145322"/>
              <a:gd name="connsiteX5" fmla="*/ 661181 w 4206240"/>
              <a:gd name="connsiteY5" fmla="*/ 1695156 h 2145322"/>
              <a:gd name="connsiteX6" fmla="*/ 815926 w 4206240"/>
              <a:gd name="connsiteY6" fmla="*/ 1821766 h 2145322"/>
              <a:gd name="connsiteX7" fmla="*/ 1041009 w 4206240"/>
              <a:gd name="connsiteY7" fmla="*/ 1723292 h 2145322"/>
              <a:gd name="connsiteX8" fmla="*/ 1195753 w 4206240"/>
              <a:gd name="connsiteY8" fmla="*/ 1568547 h 2145322"/>
              <a:gd name="connsiteX9" fmla="*/ 1308295 w 4206240"/>
              <a:gd name="connsiteY9" fmla="*/ 1371599 h 2145322"/>
              <a:gd name="connsiteX10" fmla="*/ 1491175 w 4206240"/>
              <a:gd name="connsiteY10" fmla="*/ 1399735 h 2145322"/>
              <a:gd name="connsiteX11" fmla="*/ 1659987 w 4206240"/>
              <a:gd name="connsiteY11" fmla="*/ 1216855 h 2145322"/>
              <a:gd name="connsiteX12" fmla="*/ 1730326 w 4206240"/>
              <a:gd name="connsiteY12" fmla="*/ 963636 h 2145322"/>
              <a:gd name="connsiteX13" fmla="*/ 1814732 w 4206240"/>
              <a:gd name="connsiteY13" fmla="*/ 1005839 h 2145322"/>
              <a:gd name="connsiteX14" fmla="*/ 1899138 w 4206240"/>
              <a:gd name="connsiteY14" fmla="*/ 752621 h 2145322"/>
              <a:gd name="connsiteX15" fmla="*/ 2025747 w 4206240"/>
              <a:gd name="connsiteY15" fmla="*/ 499402 h 2145322"/>
              <a:gd name="connsiteX16" fmla="*/ 2166424 w 4206240"/>
              <a:gd name="connsiteY16" fmla="*/ 358726 h 2145322"/>
              <a:gd name="connsiteX17" fmla="*/ 2363372 w 4206240"/>
              <a:gd name="connsiteY17" fmla="*/ 302455 h 2145322"/>
              <a:gd name="connsiteX18" fmla="*/ 2616590 w 4206240"/>
              <a:gd name="connsiteY18" fmla="*/ 63304 h 2145322"/>
              <a:gd name="connsiteX19" fmla="*/ 2940147 w 4206240"/>
              <a:gd name="connsiteY19" fmla="*/ 682282 h 2145322"/>
              <a:gd name="connsiteX20" fmla="*/ 3151163 w 4206240"/>
              <a:gd name="connsiteY20" fmla="*/ 921433 h 2145322"/>
              <a:gd name="connsiteX21" fmla="*/ 3488787 w 4206240"/>
              <a:gd name="connsiteY21" fmla="*/ 1118381 h 2145322"/>
              <a:gd name="connsiteX22" fmla="*/ 3657600 w 4206240"/>
              <a:gd name="connsiteY22" fmla="*/ 1343464 h 2145322"/>
              <a:gd name="connsiteX23" fmla="*/ 3840480 w 4206240"/>
              <a:gd name="connsiteY23" fmla="*/ 1695156 h 2145322"/>
              <a:gd name="connsiteX24" fmla="*/ 4206240 w 4206240"/>
              <a:gd name="connsiteY24" fmla="*/ 2117187 h 2145322"/>
              <a:gd name="connsiteX0" fmla="*/ 0 w 3840480"/>
              <a:gd name="connsiteY0" fmla="*/ 2145322 h 2145322"/>
              <a:gd name="connsiteX1" fmla="*/ 211015 w 3840480"/>
              <a:gd name="connsiteY1" fmla="*/ 2074984 h 2145322"/>
              <a:gd name="connsiteX2" fmla="*/ 295421 w 3840480"/>
              <a:gd name="connsiteY2" fmla="*/ 1835833 h 2145322"/>
              <a:gd name="connsiteX3" fmla="*/ 407963 w 3840480"/>
              <a:gd name="connsiteY3" fmla="*/ 2004646 h 2145322"/>
              <a:gd name="connsiteX4" fmla="*/ 534572 w 3840480"/>
              <a:gd name="connsiteY4" fmla="*/ 2004646 h 2145322"/>
              <a:gd name="connsiteX5" fmla="*/ 661181 w 3840480"/>
              <a:gd name="connsiteY5" fmla="*/ 1695156 h 2145322"/>
              <a:gd name="connsiteX6" fmla="*/ 815926 w 3840480"/>
              <a:gd name="connsiteY6" fmla="*/ 1821766 h 2145322"/>
              <a:gd name="connsiteX7" fmla="*/ 1041009 w 3840480"/>
              <a:gd name="connsiteY7" fmla="*/ 1723292 h 2145322"/>
              <a:gd name="connsiteX8" fmla="*/ 1195753 w 3840480"/>
              <a:gd name="connsiteY8" fmla="*/ 1568547 h 2145322"/>
              <a:gd name="connsiteX9" fmla="*/ 1308295 w 3840480"/>
              <a:gd name="connsiteY9" fmla="*/ 1371599 h 2145322"/>
              <a:gd name="connsiteX10" fmla="*/ 1491175 w 3840480"/>
              <a:gd name="connsiteY10" fmla="*/ 1399735 h 2145322"/>
              <a:gd name="connsiteX11" fmla="*/ 1659987 w 3840480"/>
              <a:gd name="connsiteY11" fmla="*/ 1216855 h 2145322"/>
              <a:gd name="connsiteX12" fmla="*/ 1730326 w 3840480"/>
              <a:gd name="connsiteY12" fmla="*/ 963636 h 2145322"/>
              <a:gd name="connsiteX13" fmla="*/ 1814732 w 3840480"/>
              <a:gd name="connsiteY13" fmla="*/ 1005839 h 2145322"/>
              <a:gd name="connsiteX14" fmla="*/ 1899138 w 3840480"/>
              <a:gd name="connsiteY14" fmla="*/ 752621 h 2145322"/>
              <a:gd name="connsiteX15" fmla="*/ 2025747 w 3840480"/>
              <a:gd name="connsiteY15" fmla="*/ 499402 h 2145322"/>
              <a:gd name="connsiteX16" fmla="*/ 2166424 w 3840480"/>
              <a:gd name="connsiteY16" fmla="*/ 358726 h 2145322"/>
              <a:gd name="connsiteX17" fmla="*/ 2363372 w 3840480"/>
              <a:gd name="connsiteY17" fmla="*/ 302455 h 2145322"/>
              <a:gd name="connsiteX18" fmla="*/ 2616590 w 3840480"/>
              <a:gd name="connsiteY18" fmla="*/ 63304 h 2145322"/>
              <a:gd name="connsiteX19" fmla="*/ 2940147 w 3840480"/>
              <a:gd name="connsiteY19" fmla="*/ 682282 h 2145322"/>
              <a:gd name="connsiteX20" fmla="*/ 3151163 w 3840480"/>
              <a:gd name="connsiteY20" fmla="*/ 921433 h 2145322"/>
              <a:gd name="connsiteX21" fmla="*/ 3488787 w 3840480"/>
              <a:gd name="connsiteY21" fmla="*/ 1118381 h 2145322"/>
              <a:gd name="connsiteX22" fmla="*/ 3657600 w 3840480"/>
              <a:gd name="connsiteY22" fmla="*/ 1343464 h 2145322"/>
              <a:gd name="connsiteX23" fmla="*/ 3840480 w 3840480"/>
              <a:gd name="connsiteY23" fmla="*/ 1695156 h 2145322"/>
              <a:gd name="connsiteX0" fmla="*/ 0 w 3657600"/>
              <a:gd name="connsiteY0" fmla="*/ 2145322 h 2145322"/>
              <a:gd name="connsiteX1" fmla="*/ 211015 w 3657600"/>
              <a:gd name="connsiteY1" fmla="*/ 2074984 h 2145322"/>
              <a:gd name="connsiteX2" fmla="*/ 295421 w 3657600"/>
              <a:gd name="connsiteY2" fmla="*/ 1835833 h 2145322"/>
              <a:gd name="connsiteX3" fmla="*/ 407963 w 3657600"/>
              <a:gd name="connsiteY3" fmla="*/ 2004646 h 2145322"/>
              <a:gd name="connsiteX4" fmla="*/ 534572 w 3657600"/>
              <a:gd name="connsiteY4" fmla="*/ 2004646 h 2145322"/>
              <a:gd name="connsiteX5" fmla="*/ 661181 w 3657600"/>
              <a:gd name="connsiteY5" fmla="*/ 1695156 h 2145322"/>
              <a:gd name="connsiteX6" fmla="*/ 815926 w 3657600"/>
              <a:gd name="connsiteY6" fmla="*/ 1821766 h 2145322"/>
              <a:gd name="connsiteX7" fmla="*/ 1041009 w 3657600"/>
              <a:gd name="connsiteY7" fmla="*/ 1723292 h 2145322"/>
              <a:gd name="connsiteX8" fmla="*/ 1195753 w 3657600"/>
              <a:gd name="connsiteY8" fmla="*/ 1568547 h 2145322"/>
              <a:gd name="connsiteX9" fmla="*/ 1308295 w 3657600"/>
              <a:gd name="connsiteY9" fmla="*/ 1371599 h 2145322"/>
              <a:gd name="connsiteX10" fmla="*/ 1491175 w 3657600"/>
              <a:gd name="connsiteY10" fmla="*/ 1399735 h 2145322"/>
              <a:gd name="connsiteX11" fmla="*/ 1659987 w 3657600"/>
              <a:gd name="connsiteY11" fmla="*/ 1216855 h 2145322"/>
              <a:gd name="connsiteX12" fmla="*/ 1730326 w 3657600"/>
              <a:gd name="connsiteY12" fmla="*/ 963636 h 2145322"/>
              <a:gd name="connsiteX13" fmla="*/ 1814732 w 3657600"/>
              <a:gd name="connsiteY13" fmla="*/ 1005839 h 2145322"/>
              <a:gd name="connsiteX14" fmla="*/ 1899138 w 3657600"/>
              <a:gd name="connsiteY14" fmla="*/ 752621 h 2145322"/>
              <a:gd name="connsiteX15" fmla="*/ 2025747 w 3657600"/>
              <a:gd name="connsiteY15" fmla="*/ 499402 h 2145322"/>
              <a:gd name="connsiteX16" fmla="*/ 2166424 w 3657600"/>
              <a:gd name="connsiteY16" fmla="*/ 358726 h 2145322"/>
              <a:gd name="connsiteX17" fmla="*/ 2363372 w 3657600"/>
              <a:gd name="connsiteY17" fmla="*/ 302455 h 2145322"/>
              <a:gd name="connsiteX18" fmla="*/ 2616590 w 3657600"/>
              <a:gd name="connsiteY18" fmla="*/ 63304 h 2145322"/>
              <a:gd name="connsiteX19" fmla="*/ 2940147 w 3657600"/>
              <a:gd name="connsiteY19" fmla="*/ 682282 h 2145322"/>
              <a:gd name="connsiteX20" fmla="*/ 3151163 w 3657600"/>
              <a:gd name="connsiteY20" fmla="*/ 921433 h 2145322"/>
              <a:gd name="connsiteX21" fmla="*/ 3488787 w 3657600"/>
              <a:gd name="connsiteY21" fmla="*/ 1118381 h 2145322"/>
              <a:gd name="connsiteX22" fmla="*/ 3657600 w 3657600"/>
              <a:gd name="connsiteY22" fmla="*/ 1343464 h 2145322"/>
              <a:gd name="connsiteX0" fmla="*/ 0 w 3488787"/>
              <a:gd name="connsiteY0" fmla="*/ 2145322 h 2145322"/>
              <a:gd name="connsiteX1" fmla="*/ 211015 w 3488787"/>
              <a:gd name="connsiteY1" fmla="*/ 2074984 h 2145322"/>
              <a:gd name="connsiteX2" fmla="*/ 295421 w 3488787"/>
              <a:gd name="connsiteY2" fmla="*/ 1835833 h 2145322"/>
              <a:gd name="connsiteX3" fmla="*/ 407963 w 3488787"/>
              <a:gd name="connsiteY3" fmla="*/ 2004646 h 2145322"/>
              <a:gd name="connsiteX4" fmla="*/ 534572 w 3488787"/>
              <a:gd name="connsiteY4" fmla="*/ 2004646 h 2145322"/>
              <a:gd name="connsiteX5" fmla="*/ 661181 w 3488787"/>
              <a:gd name="connsiteY5" fmla="*/ 1695156 h 2145322"/>
              <a:gd name="connsiteX6" fmla="*/ 815926 w 3488787"/>
              <a:gd name="connsiteY6" fmla="*/ 1821766 h 2145322"/>
              <a:gd name="connsiteX7" fmla="*/ 1041009 w 3488787"/>
              <a:gd name="connsiteY7" fmla="*/ 1723292 h 2145322"/>
              <a:gd name="connsiteX8" fmla="*/ 1195753 w 3488787"/>
              <a:gd name="connsiteY8" fmla="*/ 1568547 h 2145322"/>
              <a:gd name="connsiteX9" fmla="*/ 1308295 w 3488787"/>
              <a:gd name="connsiteY9" fmla="*/ 1371599 h 2145322"/>
              <a:gd name="connsiteX10" fmla="*/ 1491175 w 3488787"/>
              <a:gd name="connsiteY10" fmla="*/ 1399735 h 2145322"/>
              <a:gd name="connsiteX11" fmla="*/ 1659987 w 3488787"/>
              <a:gd name="connsiteY11" fmla="*/ 1216855 h 2145322"/>
              <a:gd name="connsiteX12" fmla="*/ 1730326 w 3488787"/>
              <a:gd name="connsiteY12" fmla="*/ 963636 h 2145322"/>
              <a:gd name="connsiteX13" fmla="*/ 1814732 w 3488787"/>
              <a:gd name="connsiteY13" fmla="*/ 1005839 h 2145322"/>
              <a:gd name="connsiteX14" fmla="*/ 1899138 w 3488787"/>
              <a:gd name="connsiteY14" fmla="*/ 752621 h 2145322"/>
              <a:gd name="connsiteX15" fmla="*/ 2025747 w 3488787"/>
              <a:gd name="connsiteY15" fmla="*/ 499402 h 2145322"/>
              <a:gd name="connsiteX16" fmla="*/ 2166424 w 3488787"/>
              <a:gd name="connsiteY16" fmla="*/ 358726 h 2145322"/>
              <a:gd name="connsiteX17" fmla="*/ 2363372 w 3488787"/>
              <a:gd name="connsiteY17" fmla="*/ 302455 h 2145322"/>
              <a:gd name="connsiteX18" fmla="*/ 2616590 w 3488787"/>
              <a:gd name="connsiteY18" fmla="*/ 63304 h 2145322"/>
              <a:gd name="connsiteX19" fmla="*/ 2940147 w 3488787"/>
              <a:gd name="connsiteY19" fmla="*/ 682282 h 2145322"/>
              <a:gd name="connsiteX20" fmla="*/ 3151163 w 3488787"/>
              <a:gd name="connsiteY20" fmla="*/ 921433 h 2145322"/>
              <a:gd name="connsiteX21" fmla="*/ 3488787 w 3488787"/>
              <a:gd name="connsiteY21" fmla="*/ 1118381 h 2145322"/>
              <a:gd name="connsiteX0" fmla="*/ 0 w 3488787"/>
              <a:gd name="connsiteY0" fmla="*/ 2145322 h 2145322"/>
              <a:gd name="connsiteX1" fmla="*/ 211015 w 3488787"/>
              <a:gd name="connsiteY1" fmla="*/ 2074984 h 2145322"/>
              <a:gd name="connsiteX2" fmla="*/ 295421 w 3488787"/>
              <a:gd name="connsiteY2" fmla="*/ 1835833 h 2145322"/>
              <a:gd name="connsiteX3" fmla="*/ 407963 w 3488787"/>
              <a:gd name="connsiteY3" fmla="*/ 2004646 h 2145322"/>
              <a:gd name="connsiteX4" fmla="*/ 534572 w 3488787"/>
              <a:gd name="connsiteY4" fmla="*/ 2004646 h 2145322"/>
              <a:gd name="connsiteX5" fmla="*/ 661181 w 3488787"/>
              <a:gd name="connsiteY5" fmla="*/ 1695156 h 2145322"/>
              <a:gd name="connsiteX6" fmla="*/ 815926 w 3488787"/>
              <a:gd name="connsiteY6" fmla="*/ 1821766 h 2145322"/>
              <a:gd name="connsiteX7" fmla="*/ 1041009 w 3488787"/>
              <a:gd name="connsiteY7" fmla="*/ 1723292 h 2145322"/>
              <a:gd name="connsiteX8" fmla="*/ 1195753 w 3488787"/>
              <a:gd name="connsiteY8" fmla="*/ 1568547 h 2145322"/>
              <a:gd name="connsiteX9" fmla="*/ 1308295 w 3488787"/>
              <a:gd name="connsiteY9" fmla="*/ 1371599 h 2145322"/>
              <a:gd name="connsiteX10" fmla="*/ 1491175 w 3488787"/>
              <a:gd name="connsiteY10" fmla="*/ 1399735 h 2145322"/>
              <a:gd name="connsiteX11" fmla="*/ 1659987 w 3488787"/>
              <a:gd name="connsiteY11" fmla="*/ 1216855 h 2145322"/>
              <a:gd name="connsiteX12" fmla="*/ 1730326 w 3488787"/>
              <a:gd name="connsiteY12" fmla="*/ 963636 h 2145322"/>
              <a:gd name="connsiteX13" fmla="*/ 1814732 w 3488787"/>
              <a:gd name="connsiteY13" fmla="*/ 1005839 h 2145322"/>
              <a:gd name="connsiteX14" fmla="*/ 1899138 w 3488787"/>
              <a:gd name="connsiteY14" fmla="*/ 752621 h 2145322"/>
              <a:gd name="connsiteX15" fmla="*/ 2025747 w 3488787"/>
              <a:gd name="connsiteY15" fmla="*/ 499402 h 2145322"/>
              <a:gd name="connsiteX16" fmla="*/ 2166424 w 3488787"/>
              <a:gd name="connsiteY16" fmla="*/ 358726 h 2145322"/>
              <a:gd name="connsiteX17" fmla="*/ 2363372 w 3488787"/>
              <a:gd name="connsiteY17" fmla="*/ 302455 h 2145322"/>
              <a:gd name="connsiteX18" fmla="*/ 2616590 w 3488787"/>
              <a:gd name="connsiteY18" fmla="*/ 63304 h 2145322"/>
              <a:gd name="connsiteX19" fmla="*/ 2940147 w 3488787"/>
              <a:gd name="connsiteY19" fmla="*/ 682282 h 2145322"/>
              <a:gd name="connsiteX20" fmla="*/ 3488787 w 3488787"/>
              <a:gd name="connsiteY20" fmla="*/ 1118381 h 2145322"/>
              <a:gd name="connsiteX0" fmla="*/ 0 w 2940147"/>
              <a:gd name="connsiteY0" fmla="*/ 2145322 h 2145322"/>
              <a:gd name="connsiteX1" fmla="*/ 211015 w 2940147"/>
              <a:gd name="connsiteY1" fmla="*/ 2074984 h 2145322"/>
              <a:gd name="connsiteX2" fmla="*/ 295421 w 2940147"/>
              <a:gd name="connsiteY2" fmla="*/ 1835833 h 2145322"/>
              <a:gd name="connsiteX3" fmla="*/ 407963 w 2940147"/>
              <a:gd name="connsiteY3" fmla="*/ 2004646 h 2145322"/>
              <a:gd name="connsiteX4" fmla="*/ 534572 w 2940147"/>
              <a:gd name="connsiteY4" fmla="*/ 2004646 h 2145322"/>
              <a:gd name="connsiteX5" fmla="*/ 661181 w 2940147"/>
              <a:gd name="connsiteY5" fmla="*/ 1695156 h 2145322"/>
              <a:gd name="connsiteX6" fmla="*/ 815926 w 2940147"/>
              <a:gd name="connsiteY6" fmla="*/ 1821766 h 2145322"/>
              <a:gd name="connsiteX7" fmla="*/ 1041009 w 2940147"/>
              <a:gd name="connsiteY7" fmla="*/ 1723292 h 2145322"/>
              <a:gd name="connsiteX8" fmla="*/ 1195753 w 2940147"/>
              <a:gd name="connsiteY8" fmla="*/ 1568547 h 2145322"/>
              <a:gd name="connsiteX9" fmla="*/ 1308295 w 2940147"/>
              <a:gd name="connsiteY9" fmla="*/ 1371599 h 2145322"/>
              <a:gd name="connsiteX10" fmla="*/ 1491175 w 2940147"/>
              <a:gd name="connsiteY10" fmla="*/ 1399735 h 2145322"/>
              <a:gd name="connsiteX11" fmla="*/ 1659987 w 2940147"/>
              <a:gd name="connsiteY11" fmla="*/ 1216855 h 2145322"/>
              <a:gd name="connsiteX12" fmla="*/ 1730326 w 2940147"/>
              <a:gd name="connsiteY12" fmla="*/ 963636 h 2145322"/>
              <a:gd name="connsiteX13" fmla="*/ 1814732 w 2940147"/>
              <a:gd name="connsiteY13" fmla="*/ 1005839 h 2145322"/>
              <a:gd name="connsiteX14" fmla="*/ 1899138 w 2940147"/>
              <a:gd name="connsiteY14" fmla="*/ 752621 h 2145322"/>
              <a:gd name="connsiteX15" fmla="*/ 2025747 w 2940147"/>
              <a:gd name="connsiteY15" fmla="*/ 499402 h 2145322"/>
              <a:gd name="connsiteX16" fmla="*/ 2166424 w 2940147"/>
              <a:gd name="connsiteY16" fmla="*/ 358726 h 2145322"/>
              <a:gd name="connsiteX17" fmla="*/ 2363372 w 2940147"/>
              <a:gd name="connsiteY17" fmla="*/ 302455 h 2145322"/>
              <a:gd name="connsiteX18" fmla="*/ 2616590 w 2940147"/>
              <a:gd name="connsiteY18" fmla="*/ 63304 h 2145322"/>
              <a:gd name="connsiteX19" fmla="*/ 2940147 w 2940147"/>
              <a:gd name="connsiteY19" fmla="*/ 682282 h 2145322"/>
              <a:gd name="connsiteX0" fmla="*/ 0 w 2616590"/>
              <a:gd name="connsiteY0" fmla="*/ 2145322 h 2145322"/>
              <a:gd name="connsiteX1" fmla="*/ 211015 w 2616590"/>
              <a:gd name="connsiteY1" fmla="*/ 2074984 h 2145322"/>
              <a:gd name="connsiteX2" fmla="*/ 295421 w 2616590"/>
              <a:gd name="connsiteY2" fmla="*/ 1835833 h 2145322"/>
              <a:gd name="connsiteX3" fmla="*/ 407963 w 2616590"/>
              <a:gd name="connsiteY3" fmla="*/ 2004646 h 2145322"/>
              <a:gd name="connsiteX4" fmla="*/ 534572 w 2616590"/>
              <a:gd name="connsiteY4" fmla="*/ 2004646 h 2145322"/>
              <a:gd name="connsiteX5" fmla="*/ 661181 w 2616590"/>
              <a:gd name="connsiteY5" fmla="*/ 1695156 h 2145322"/>
              <a:gd name="connsiteX6" fmla="*/ 815926 w 2616590"/>
              <a:gd name="connsiteY6" fmla="*/ 1821766 h 2145322"/>
              <a:gd name="connsiteX7" fmla="*/ 1041009 w 2616590"/>
              <a:gd name="connsiteY7" fmla="*/ 1723292 h 2145322"/>
              <a:gd name="connsiteX8" fmla="*/ 1195753 w 2616590"/>
              <a:gd name="connsiteY8" fmla="*/ 1568547 h 2145322"/>
              <a:gd name="connsiteX9" fmla="*/ 1308295 w 2616590"/>
              <a:gd name="connsiteY9" fmla="*/ 1371599 h 2145322"/>
              <a:gd name="connsiteX10" fmla="*/ 1491175 w 2616590"/>
              <a:gd name="connsiteY10" fmla="*/ 1399735 h 2145322"/>
              <a:gd name="connsiteX11" fmla="*/ 1659987 w 2616590"/>
              <a:gd name="connsiteY11" fmla="*/ 1216855 h 2145322"/>
              <a:gd name="connsiteX12" fmla="*/ 1730326 w 2616590"/>
              <a:gd name="connsiteY12" fmla="*/ 963636 h 2145322"/>
              <a:gd name="connsiteX13" fmla="*/ 1814732 w 2616590"/>
              <a:gd name="connsiteY13" fmla="*/ 1005839 h 2145322"/>
              <a:gd name="connsiteX14" fmla="*/ 1899138 w 2616590"/>
              <a:gd name="connsiteY14" fmla="*/ 752621 h 2145322"/>
              <a:gd name="connsiteX15" fmla="*/ 2025747 w 2616590"/>
              <a:gd name="connsiteY15" fmla="*/ 499402 h 2145322"/>
              <a:gd name="connsiteX16" fmla="*/ 2166424 w 2616590"/>
              <a:gd name="connsiteY16" fmla="*/ 358726 h 2145322"/>
              <a:gd name="connsiteX17" fmla="*/ 2363372 w 2616590"/>
              <a:gd name="connsiteY17" fmla="*/ 302455 h 2145322"/>
              <a:gd name="connsiteX18" fmla="*/ 2616590 w 2616590"/>
              <a:gd name="connsiteY18" fmla="*/ 63304 h 2145322"/>
              <a:gd name="connsiteX0" fmla="*/ 0 w 2616590"/>
              <a:gd name="connsiteY0" fmla="*/ 2145322 h 2145322"/>
              <a:gd name="connsiteX1" fmla="*/ 211015 w 2616590"/>
              <a:gd name="connsiteY1" fmla="*/ 2074984 h 2145322"/>
              <a:gd name="connsiteX2" fmla="*/ 295421 w 2616590"/>
              <a:gd name="connsiteY2" fmla="*/ 1835833 h 2145322"/>
              <a:gd name="connsiteX3" fmla="*/ 407963 w 2616590"/>
              <a:gd name="connsiteY3" fmla="*/ 2004646 h 2145322"/>
              <a:gd name="connsiteX4" fmla="*/ 534572 w 2616590"/>
              <a:gd name="connsiteY4" fmla="*/ 2004646 h 2145322"/>
              <a:gd name="connsiteX5" fmla="*/ 661181 w 2616590"/>
              <a:gd name="connsiteY5" fmla="*/ 1695156 h 2145322"/>
              <a:gd name="connsiteX6" fmla="*/ 815926 w 2616590"/>
              <a:gd name="connsiteY6" fmla="*/ 1821766 h 2145322"/>
              <a:gd name="connsiteX7" fmla="*/ 1041009 w 2616590"/>
              <a:gd name="connsiteY7" fmla="*/ 1723292 h 2145322"/>
              <a:gd name="connsiteX8" fmla="*/ 1195753 w 2616590"/>
              <a:gd name="connsiteY8" fmla="*/ 1568547 h 2145322"/>
              <a:gd name="connsiteX9" fmla="*/ 1308295 w 2616590"/>
              <a:gd name="connsiteY9" fmla="*/ 1371599 h 2145322"/>
              <a:gd name="connsiteX10" fmla="*/ 1491175 w 2616590"/>
              <a:gd name="connsiteY10" fmla="*/ 1399735 h 2145322"/>
              <a:gd name="connsiteX11" fmla="*/ 1659987 w 2616590"/>
              <a:gd name="connsiteY11" fmla="*/ 1216855 h 2145322"/>
              <a:gd name="connsiteX12" fmla="*/ 1730326 w 2616590"/>
              <a:gd name="connsiteY12" fmla="*/ 963636 h 2145322"/>
              <a:gd name="connsiteX13" fmla="*/ 1814732 w 2616590"/>
              <a:gd name="connsiteY13" fmla="*/ 1005839 h 2145322"/>
              <a:gd name="connsiteX14" fmla="*/ 1899138 w 2616590"/>
              <a:gd name="connsiteY14" fmla="*/ 752621 h 2145322"/>
              <a:gd name="connsiteX15" fmla="*/ 2166424 w 2616590"/>
              <a:gd name="connsiteY15" fmla="*/ 358726 h 2145322"/>
              <a:gd name="connsiteX16" fmla="*/ 2363372 w 2616590"/>
              <a:gd name="connsiteY16" fmla="*/ 302455 h 2145322"/>
              <a:gd name="connsiteX17" fmla="*/ 2616590 w 2616590"/>
              <a:gd name="connsiteY17" fmla="*/ 63304 h 2145322"/>
              <a:gd name="connsiteX0" fmla="*/ 0 w 2616590"/>
              <a:gd name="connsiteY0" fmla="*/ 2082018 h 2082018"/>
              <a:gd name="connsiteX1" fmla="*/ 211015 w 2616590"/>
              <a:gd name="connsiteY1" fmla="*/ 2011680 h 2082018"/>
              <a:gd name="connsiteX2" fmla="*/ 295421 w 2616590"/>
              <a:gd name="connsiteY2" fmla="*/ 1772529 h 2082018"/>
              <a:gd name="connsiteX3" fmla="*/ 407963 w 2616590"/>
              <a:gd name="connsiteY3" fmla="*/ 1941342 h 2082018"/>
              <a:gd name="connsiteX4" fmla="*/ 534572 w 2616590"/>
              <a:gd name="connsiteY4" fmla="*/ 1941342 h 2082018"/>
              <a:gd name="connsiteX5" fmla="*/ 661181 w 2616590"/>
              <a:gd name="connsiteY5" fmla="*/ 1631852 h 2082018"/>
              <a:gd name="connsiteX6" fmla="*/ 815926 w 2616590"/>
              <a:gd name="connsiteY6" fmla="*/ 1758462 h 2082018"/>
              <a:gd name="connsiteX7" fmla="*/ 1041009 w 2616590"/>
              <a:gd name="connsiteY7" fmla="*/ 1659988 h 2082018"/>
              <a:gd name="connsiteX8" fmla="*/ 1195753 w 2616590"/>
              <a:gd name="connsiteY8" fmla="*/ 1505243 h 2082018"/>
              <a:gd name="connsiteX9" fmla="*/ 1308295 w 2616590"/>
              <a:gd name="connsiteY9" fmla="*/ 1308295 h 2082018"/>
              <a:gd name="connsiteX10" fmla="*/ 1491175 w 2616590"/>
              <a:gd name="connsiteY10" fmla="*/ 1336431 h 2082018"/>
              <a:gd name="connsiteX11" fmla="*/ 1659987 w 2616590"/>
              <a:gd name="connsiteY11" fmla="*/ 1153551 h 2082018"/>
              <a:gd name="connsiteX12" fmla="*/ 1730326 w 2616590"/>
              <a:gd name="connsiteY12" fmla="*/ 900332 h 2082018"/>
              <a:gd name="connsiteX13" fmla="*/ 1814732 w 2616590"/>
              <a:gd name="connsiteY13" fmla="*/ 942535 h 2082018"/>
              <a:gd name="connsiteX14" fmla="*/ 1899138 w 2616590"/>
              <a:gd name="connsiteY14" fmla="*/ 689317 h 2082018"/>
              <a:gd name="connsiteX15" fmla="*/ 2166424 w 2616590"/>
              <a:gd name="connsiteY15" fmla="*/ 295422 h 2082018"/>
              <a:gd name="connsiteX16" fmla="*/ 2616590 w 2616590"/>
              <a:gd name="connsiteY16" fmla="*/ 0 h 2082018"/>
              <a:gd name="connsiteX0" fmla="*/ 0 w 2166424"/>
              <a:gd name="connsiteY0" fmla="*/ 1786596 h 1786596"/>
              <a:gd name="connsiteX1" fmla="*/ 211015 w 2166424"/>
              <a:gd name="connsiteY1" fmla="*/ 1716258 h 1786596"/>
              <a:gd name="connsiteX2" fmla="*/ 295421 w 2166424"/>
              <a:gd name="connsiteY2" fmla="*/ 1477107 h 1786596"/>
              <a:gd name="connsiteX3" fmla="*/ 407963 w 2166424"/>
              <a:gd name="connsiteY3" fmla="*/ 1645920 h 1786596"/>
              <a:gd name="connsiteX4" fmla="*/ 534572 w 2166424"/>
              <a:gd name="connsiteY4" fmla="*/ 1645920 h 1786596"/>
              <a:gd name="connsiteX5" fmla="*/ 661181 w 2166424"/>
              <a:gd name="connsiteY5" fmla="*/ 1336430 h 1786596"/>
              <a:gd name="connsiteX6" fmla="*/ 815926 w 2166424"/>
              <a:gd name="connsiteY6" fmla="*/ 1463040 h 1786596"/>
              <a:gd name="connsiteX7" fmla="*/ 1041009 w 2166424"/>
              <a:gd name="connsiteY7" fmla="*/ 1364566 h 1786596"/>
              <a:gd name="connsiteX8" fmla="*/ 1195753 w 2166424"/>
              <a:gd name="connsiteY8" fmla="*/ 1209821 h 1786596"/>
              <a:gd name="connsiteX9" fmla="*/ 1308295 w 2166424"/>
              <a:gd name="connsiteY9" fmla="*/ 1012873 h 1786596"/>
              <a:gd name="connsiteX10" fmla="*/ 1491175 w 2166424"/>
              <a:gd name="connsiteY10" fmla="*/ 1041009 h 1786596"/>
              <a:gd name="connsiteX11" fmla="*/ 1659987 w 2166424"/>
              <a:gd name="connsiteY11" fmla="*/ 858129 h 1786596"/>
              <a:gd name="connsiteX12" fmla="*/ 1730326 w 2166424"/>
              <a:gd name="connsiteY12" fmla="*/ 604910 h 1786596"/>
              <a:gd name="connsiteX13" fmla="*/ 1814732 w 2166424"/>
              <a:gd name="connsiteY13" fmla="*/ 647113 h 1786596"/>
              <a:gd name="connsiteX14" fmla="*/ 1899138 w 2166424"/>
              <a:gd name="connsiteY14" fmla="*/ 393895 h 1786596"/>
              <a:gd name="connsiteX15" fmla="*/ 2166424 w 2166424"/>
              <a:gd name="connsiteY15" fmla="*/ 0 h 1786596"/>
              <a:gd name="connsiteX0" fmla="*/ 0 w 1899138"/>
              <a:gd name="connsiteY0" fmla="*/ 1392701 h 1392701"/>
              <a:gd name="connsiteX1" fmla="*/ 211015 w 1899138"/>
              <a:gd name="connsiteY1" fmla="*/ 1322363 h 1392701"/>
              <a:gd name="connsiteX2" fmla="*/ 295421 w 1899138"/>
              <a:gd name="connsiteY2" fmla="*/ 1083212 h 1392701"/>
              <a:gd name="connsiteX3" fmla="*/ 407963 w 1899138"/>
              <a:gd name="connsiteY3" fmla="*/ 1252025 h 1392701"/>
              <a:gd name="connsiteX4" fmla="*/ 534572 w 1899138"/>
              <a:gd name="connsiteY4" fmla="*/ 1252025 h 1392701"/>
              <a:gd name="connsiteX5" fmla="*/ 661181 w 1899138"/>
              <a:gd name="connsiteY5" fmla="*/ 942535 h 1392701"/>
              <a:gd name="connsiteX6" fmla="*/ 815926 w 1899138"/>
              <a:gd name="connsiteY6" fmla="*/ 1069145 h 1392701"/>
              <a:gd name="connsiteX7" fmla="*/ 1041009 w 1899138"/>
              <a:gd name="connsiteY7" fmla="*/ 970671 h 1392701"/>
              <a:gd name="connsiteX8" fmla="*/ 1195753 w 1899138"/>
              <a:gd name="connsiteY8" fmla="*/ 815926 h 1392701"/>
              <a:gd name="connsiteX9" fmla="*/ 1308295 w 1899138"/>
              <a:gd name="connsiteY9" fmla="*/ 618978 h 1392701"/>
              <a:gd name="connsiteX10" fmla="*/ 1491175 w 1899138"/>
              <a:gd name="connsiteY10" fmla="*/ 647114 h 1392701"/>
              <a:gd name="connsiteX11" fmla="*/ 1659987 w 1899138"/>
              <a:gd name="connsiteY11" fmla="*/ 464234 h 1392701"/>
              <a:gd name="connsiteX12" fmla="*/ 1730326 w 1899138"/>
              <a:gd name="connsiteY12" fmla="*/ 211015 h 1392701"/>
              <a:gd name="connsiteX13" fmla="*/ 1814732 w 1899138"/>
              <a:gd name="connsiteY13" fmla="*/ 253218 h 1392701"/>
              <a:gd name="connsiteX14" fmla="*/ 1899138 w 1899138"/>
              <a:gd name="connsiteY14" fmla="*/ 0 h 1392701"/>
              <a:gd name="connsiteX0" fmla="*/ 0 w 1814732"/>
              <a:gd name="connsiteY0" fmla="*/ 1216855 h 1216855"/>
              <a:gd name="connsiteX1" fmla="*/ 211015 w 1814732"/>
              <a:gd name="connsiteY1" fmla="*/ 1146517 h 1216855"/>
              <a:gd name="connsiteX2" fmla="*/ 295421 w 1814732"/>
              <a:gd name="connsiteY2" fmla="*/ 907366 h 1216855"/>
              <a:gd name="connsiteX3" fmla="*/ 407963 w 1814732"/>
              <a:gd name="connsiteY3" fmla="*/ 1076179 h 1216855"/>
              <a:gd name="connsiteX4" fmla="*/ 534572 w 1814732"/>
              <a:gd name="connsiteY4" fmla="*/ 1076179 h 1216855"/>
              <a:gd name="connsiteX5" fmla="*/ 661181 w 1814732"/>
              <a:gd name="connsiteY5" fmla="*/ 766689 h 1216855"/>
              <a:gd name="connsiteX6" fmla="*/ 815926 w 1814732"/>
              <a:gd name="connsiteY6" fmla="*/ 893299 h 1216855"/>
              <a:gd name="connsiteX7" fmla="*/ 1041009 w 1814732"/>
              <a:gd name="connsiteY7" fmla="*/ 794825 h 1216855"/>
              <a:gd name="connsiteX8" fmla="*/ 1195753 w 1814732"/>
              <a:gd name="connsiteY8" fmla="*/ 640080 h 1216855"/>
              <a:gd name="connsiteX9" fmla="*/ 1308295 w 1814732"/>
              <a:gd name="connsiteY9" fmla="*/ 443132 h 1216855"/>
              <a:gd name="connsiteX10" fmla="*/ 1491175 w 1814732"/>
              <a:gd name="connsiteY10" fmla="*/ 471268 h 1216855"/>
              <a:gd name="connsiteX11" fmla="*/ 1659987 w 1814732"/>
              <a:gd name="connsiteY11" fmla="*/ 288388 h 1216855"/>
              <a:gd name="connsiteX12" fmla="*/ 1730326 w 1814732"/>
              <a:gd name="connsiteY12" fmla="*/ 35169 h 1216855"/>
              <a:gd name="connsiteX13" fmla="*/ 1814732 w 1814732"/>
              <a:gd name="connsiteY13" fmla="*/ 77372 h 1216855"/>
              <a:gd name="connsiteX0" fmla="*/ 0 w 1730326"/>
              <a:gd name="connsiteY0" fmla="*/ 1181686 h 1181686"/>
              <a:gd name="connsiteX1" fmla="*/ 211015 w 1730326"/>
              <a:gd name="connsiteY1" fmla="*/ 1111348 h 1181686"/>
              <a:gd name="connsiteX2" fmla="*/ 295421 w 1730326"/>
              <a:gd name="connsiteY2" fmla="*/ 872197 h 1181686"/>
              <a:gd name="connsiteX3" fmla="*/ 407963 w 1730326"/>
              <a:gd name="connsiteY3" fmla="*/ 1041010 h 1181686"/>
              <a:gd name="connsiteX4" fmla="*/ 534572 w 1730326"/>
              <a:gd name="connsiteY4" fmla="*/ 1041010 h 1181686"/>
              <a:gd name="connsiteX5" fmla="*/ 661181 w 1730326"/>
              <a:gd name="connsiteY5" fmla="*/ 731520 h 1181686"/>
              <a:gd name="connsiteX6" fmla="*/ 815926 w 1730326"/>
              <a:gd name="connsiteY6" fmla="*/ 858130 h 1181686"/>
              <a:gd name="connsiteX7" fmla="*/ 1041009 w 1730326"/>
              <a:gd name="connsiteY7" fmla="*/ 759656 h 1181686"/>
              <a:gd name="connsiteX8" fmla="*/ 1195753 w 1730326"/>
              <a:gd name="connsiteY8" fmla="*/ 604911 h 1181686"/>
              <a:gd name="connsiteX9" fmla="*/ 1308295 w 1730326"/>
              <a:gd name="connsiteY9" fmla="*/ 407963 h 1181686"/>
              <a:gd name="connsiteX10" fmla="*/ 1491175 w 1730326"/>
              <a:gd name="connsiteY10" fmla="*/ 436099 h 1181686"/>
              <a:gd name="connsiteX11" fmla="*/ 1659987 w 1730326"/>
              <a:gd name="connsiteY11" fmla="*/ 253219 h 1181686"/>
              <a:gd name="connsiteX12" fmla="*/ 1730326 w 1730326"/>
              <a:gd name="connsiteY12" fmla="*/ 0 h 1181686"/>
              <a:gd name="connsiteX0" fmla="*/ 0 w 1730326"/>
              <a:gd name="connsiteY0" fmla="*/ 1181686 h 1181686"/>
              <a:gd name="connsiteX1" fmla="*/ 211015 w 1730326"/>
              <a:gd name="connsiteY1" fmla="*/ 1111348 h 1181686"/>
              <a:gd name="connsiteX2" fmla="*/ 295421 w 1730326"/>
              <a:gd name="connsiteY2" fmla="*/ 872197 h 1181686"/>
              <a:gd name="connsiteX3" fmla="*/ 407963 w 1730326"/>
              <a:gd name="connsiteY3" fmla="*/ 1041010 h 1181686"/>
              <a:gd name="connsiteX4" fmla="*/ 534572 w 1730326"/>
              <a:gd name="connsiteY4" fmla="*/ 1041010 h 1181686"/>
              <a:gd name="connsiteX5" fmla="*/ 661181 w 1730326"/>
              <a:gd name="connsiteY5" fmla="*/ 731520 h 1181686"/>
              <a:gd name="connsiteX6" fmla="*/ 815926 w 1730326"/>
              <a:gd name="connsiteY6" fmla="*/ 858130 h 1181686"/>
              <a:gd name="connsiteX7" fmla="*/ 1041009 w 1730326"/>
              <a:gd name="connsiteY7" fmla="*/ 759656 h 1181686"/>
              <a:gd name="connsiteX8" fmla="*/ 1195753 w 1730326"/>
              <a:gd name="connsiteY8" fmla="*/ 604911 h 1181686"/>
              <a:gd name="connsiteX9" fmla="*/ 1308295 w 1730326"/>
              <a:gd name="connsiteY9" fmla="*/ 407963 h 1181686"/>
              <a:gd name="connsiteX10" fmla="*/ 1491175 w 1730326"/>
              <a:gd name="connsiteY10" fmla="*/ 436099 h 1181686"/>
              <a:gd name="connsiteX11" fmla="*/ 1730326 w 1730326"/>
              <a:gd name="connsiteY11" fmla="*/ 0 h 1181686"/>
              <a:gd name="connsiteX0" fmla="*/ 0 w 1730326"/>
              <a:gd name="connsiteY0" fmla="*/ 1181686 h 1181686"/>
              <a:gd name="connsiteX1" fmla="*/ 211015 w 1730326"/>
              <a:gd name="connsiteY1" fmla="*/ 1111348 h 1181686"/>
              <a:gd name="connsiteX2" fmla="*/ 295421 w 1730326"/>
              <a:gd name="connsiteY2" fmla="*/ 872197 h 1181686"/>
              <a:gd name="connsiteX3" fmla="*/ 407963 w 1730326"/>
              <a:gd name="connsiteY3" fmla="*/ 1041010 h 1181686"/>
              <a:gd name="connsiteX4" fmla="*/ 534572 w 1730326"/>
              <a:gd name="connsiteY4" fmla="*/ 1041010 h 1181686"/>
              <a:gd name="connsiteX5" fmla="*/ 661181 w 1730326"/>
              <a:gd name="connsiteY5" fmla="*/ 731520 h 1181686"/>
              <a:gd name="connsiteX6" fmla="*/ 815926 w 1730326"/>
              <a:gd name="connsiteY6" fmla="*/ 858130 h 1181686"/>
              <a:gd name="connsiteX7" fmla="*/ 1041009 w 1730326"/>
              <a:gd name="connsiteY7" fmla="*/ 759656 h 1181686"/>
              <a:gd name="connsiteX8" fmla="*/ 1195753 w 1730326"/>
              <a:gd name="connsiteY8" fmla="*/ 604911 h 1181686"/>
              <a:gd name="connsiteX9" fmla="*/ 1308295 w 1730326"/>
              <a:gd name="connsiteY9" fmla="*/ 407963 h 1181686"/>
              <a:gd name="connsiteX10" fmla="*/ 1730326 w 1730326"/>
              <a:gd name="connsiteY10" fmla="*/ 0 h 1181686"/>
              <a:gd name="connsiteX0" fmla="*/ 0 w 1308295"/>
              <a:gd name="connsiteY0" fmla="*/ 773723 h 773723"/>
              <a:gd name="connsiteX1" fmla="*/ 211015 w 1308295"/>
              <a:gd name="connsiteY1" fmla="*/ 703385 h 773723"/>
              <a:gd name="connsiteX2" fmla="*/ 295421 w 1308295"/>
              <a:gd name="connsiteY2" fmla="*/ 464234 h 773723"/>
              <a:gd name="connsiteX3" fmla="*/ 407963 w 1308295"/>
              <a:gd name="connsiteY3" fmla="*/ 633047 h 773723"/>
              <a:gd name="connsiteX4" fmla="*/ 534572 w 1308295"/>
              <a:gd name="connsiteY4" fmla="*/ 633047 h 773723"/>
              <a:gd name="connsiteX5" fmla="*/ 661181 w 1308295"/>
              <a:gd name="connsiteY5" fmla="*/ 323557 h 773723"/>
              <a:gd name="connsiteX6" fmla="*/ 815926 w 1308295"/>
              <a:gd name="connsiteY6" fmla="*/ 450167 h 773723"/>
              <a:gd name="connsiteX7" fmla="*/ 1041009 w 1308295"/>
              <a:gd name="connsiteY7" fmla="*/ 351693 h 773723"/>
              <a:gd name="connsiteX8" fmla="*/ 1195753 w 1308295"/>
              <a:gd name="connsiteY8" fmla="*/ 196948 h 773723"/>
              <a:gd name="connsiteX9" fmla="*/ 1308295 w 1308295"/>
              <a:gd name="connsiteY9" fmla="*/ 0 h 773723"/>
              <a:gd name="connsiteX0" fmla="*/ 0 w 1195753"/>
              <a:gd name="connsiteY0" fmla="*/ 576775 h 576775"/>
              <a:gd name="connsiteX1" fmla="*/ 211015 w 1195753"/>
              <a:gd name="connsiteY1" fmla="*/ 506437 h 576775"/>
              <a:gd name="connsiteX2" fmla="*/ 295421 w 1195753"/>
              <a:gd name="connsiteY2" fmla="*/ 267286 h 576775"/>
              <a:gd name="connsiteX3" fmla="*/ 407963 w 1195753"/>
              <a:gd name="connsiteY3" fmla="*/ 436099 h 576775"/>
              <a:gd name="connsiteX4" fmla="*/ 534572 w 1195753"/>
              <a:gd name="connsiteY4" fmla="*/ 436099 h 576775"/>
              <a:gd name="connsiteX5" fmla="*/ 661181 w 1195753"/>
              <a:gd name="connsiteY5" fmla="*/ 126609 h 576775"/>
              <a:gd name="connsiteX6" fmla="*/ 815926 w 1195753"/>
              <a:gd name="connsiteY6" fmla="*/ 253219 h 576775"/>
              <a:gd name="connsiteX7" fmla="*/ 1041009 w 1195753"/>
              <a:gd name="connsiteY7" fmla="*/ 154745 h 576775"/>
              <a:gd name="connsiteX8" fmla="*/ 1195753 w 1195753"/>
              <a:gd name="connsiteY8" fmla="*/ 0 h 576775"/>
              <a:gd name="connsiteX0" fmla="*/ 0 w 1041009"/>
              <a:gd name="connsiteY0" fmla="*/ 480646 h 480646"/>
              <a:gd name="connsiteX1" fmla="*/ 211015 w 1041009"/>
              <a:gd name="connsiteY1" fmla="*/ 410308 h 480646"/>
              <a:gd name="connsiteX2" fmla="*/ 295421 w 1041009"/>
              <a:gd name="connsiteY2" fmla="*/ 171157 h 480646"/>
              <a:gd name="connsiteX3" fmla="*/ 407963 w 1041009"/>
              <a:gd name="connsiteY3" fmla="*/ 339970 h 480646"/>
              <a:gd name="connsiteX4" fmla="*/ 534572 w 1041009"/>
              <a:gd name="connsiteY4" fmla="*/ 339970 h 480646"/>
              <a:gd name="connsiteX5" fmla="*/ 661181 w 1041009"/>
              <a:gd name="connsiteY5" fmla="*/ 30480 h 480646"/>
              <a:gd name="connsiteX6" fmla="*/ 815926 w 1041009"/>
              <a:gd name="connsiteY6" fmla="*/ 157090 h 480646"/>
              <a:gd name="connsiteX7" fmla="*/ 1041009 w 1041009"/>
              <a:gd name="connsiteY7" fmla="*/ 58616 h 480646"/>
              <a:gd name="connsiteX0" fmla="*/ 0 w 815926"/>
              <a:gd name="connsiteY0" fmla="*/ 480646 h 480646"/>
              <a:gd name="connsiteX1" fmla="*/ 211015 w 815926"/>
              <a:gd name="connsiteY1" fmla="*/ 410308 h 480646"/>
              <a:gd name="connsiteX2" fmla="*/ 295421 w 815926"/>
              <a:gd name="connsiteY2" fmla="*/ 171157 h 480646"/>
              <a:gd name="connsiteX3" fmla="*/ 407963 w 815926"/>
              <a:gd name="connsiteY3" fmla="*/ 339970 h 480646"/>
              <a:gd name="connsiteX4" fmla="*/ 534572 w 815926"/>
              <a:gd name="connsiteY4" fmla="*/ 339970 h 480646"/>
              <a:gd name="connsiteX5" fmla="*/ 661181 w 815926"/>
              <a:gd name="connsiteY5" fmla="*/ 30480 h 480646"/>
              <a:gd name="connsiteX6" fmla="*/ 815926 w 815926"/>
              <a:gd name="connsiteY6" fmla="*/ 157090 h 480646"/>
              <a:gd name="connsiteX0" fmla="*/ 0 w 661181"/>
              <a:gd name="connsiteY0" fmla="*/ 450166 h 450166"/>
              <a:gd name="connsiteX1" fmla="*/ 211015 w 661181"/>
              <a:gd name="connsiteY1" fmla="*/ 379828 h 450166"/>
              <a:gd name="connsiteX2" fmla="*/ 295421 w 661181"/>
              <a:gd name="connsiteY2" fmla="*/ 140677 h 450166"/>
              <a:gd name="connsiteX3" fmla="*/ 407963 w 661181"/>
              <a:gd name="connsiteY3" fmla="*/ 309490 h 450166"/>
              <a:gd name="connsiteX4" fmla="*/ 534572 w 661181"/>
              <a:gd name="connsiteY4" fmla="*/ 309490 h 450166"/>
              <a:gd name="connsiteX5" fmla="*/ 661181 w 661181"/>
              <a:gd name="connsiteY5" fmla="*/ 0 h 450166"/>
              <a:gd name="connsiteX0" fmla="*/ 0 w 534572"/>
              <a:gd name="connsiteY0" fmla="*/ 321212 h 321212"/>
              <a:gd name="connsiteX1" fmla="*/ 211015 w 534572"/>
              <a:gd name="connsiteY1" fmla="*/ 250874 h 321212"/>
              <a:gd name="connsiteX2" fmla="*/ 295421 w 534572"/>
              <a:gd name="connsiteY2" fmla="*/ 11723 h 321212"/>
              <a:gd name="connsiteX3" fmla="*/ 407963 w 534572"/>
              <a:gd name="connsiteY3" fmla="*/ 180536 h 321212"/>
              <a:gd name="connsiteX4" fmla="*/ 534572 w 534572"/>
              <a:gd name="connsiteY4" fmla="*/ 180536 h 321212"/>
              <a:gd name="connsiteX0" fmla="*/ 0 w 576064"/>
              <a:gd name="connsiteY0" fmla="*/ 321212 h 321212"/>
              <a:gd name="connsiteX1" fmla="*/ 211015 w 576064"/>
              <a:gd name="connsiteY1" fmla="*/ 250874 h 321212"/>
              <a:gd name="connsiteX2" fmla="*/ 295421 w 576064"/>
              <a:gd name="connsiteY2" fmla="*/ 11723 h 321212"/>
              <a:gd name="connsiteX3" fmla="*/ 407963 w 576064"/>
              <a:gd name="connsiteY3" fmla="*/ 180536 h 321212"/>
              <a:gd name="connsiteX4" fmla="*/ 576064 w 576064"/>
              <a:gd name="connsiteY4" fmla="*/ 216024 h 321212"/>
              <a:gd name="connsiteX0" fmla="*/ 0 w 576064"/>
              <a:gd name="connsiteY0" fmla="*/ 321212 h 339614"/>
              <a:gd name="connsiteX1" fmla="*/ 211015 w 576064"/>
              <a:gd name="connsiteY1" fmla="*/ 250874 h 339614"/>
              <a:gd name="connsiteX2" fmla="*/ 295421 w 576064"/>
              <a:gd name="connsiteY2" fmla="*/ 11723 h 339614"/>
              <a:gd name="connsiteX3" fmla="*/ 407963 w 576064"/>
              <a:gd name="connsiteY3" fmla="*/ 180536 h 339614"/>
              <a:gd name="connsiteX4" fmla="*/ 576064 w 576064"/>
              <a:gd name="connsiteY4" fmla="*/ 288032 h 339614"/>
              <a:gd name="connsiteX0" fmla="*/ 0 w 576064"/>
              <a:gd name="connsiteY0" fmla="*/ 321212 h 391196"/>
              <a:gd name="connsiteX1" fmla="*/ 211015 w 576064"/>
              <a:gd name="connsiteY1" fmla="*/ 250874 h 391196"/>
              <a:gd name="connsiteX2" fmla="*/ 295421 w 576064"/>
              <a:gd name="connsiteY2" fmla="*/ 11723 h 391196"/>
              <a:gd name="connsiteX3" fmla="*/ 407963 w 576064"/>
              <a:gd name="connsiteY3" fmla="*/ 180536 h 391196"/>
              <a:gd name="connsiteX4" fmla="*/ 576064 w 576064"/>
              <a:gd name="connsiteY4" fmla="*/ 339614 h 391196"/>
              <a:gd name="connsiteX0" fmla="*/ 0 w 576064"/>
              <a:gd name="connsiteY0" fmla="*/ 310308 h 380292"/>
              <a:gd name="connsiteX1" fmla="*/ 142284 w 576064"/>
              <a:gd name="connsiteY1" fmla="*/ 174544 h 380292"/>
              <a:gd name="connsiteX2" fmla="*/ 295421 w 576064"/>
              <a:gd name="connsiteY2" fmla="*/ 819 h 380292"/>
              <a:gd name="connsiteX3" fmla="*/ 407963 w 576064"/>
              <a:gd name="connsiteY3" fmla="*/ 169632 h 380292"/>
              <a:gd name="connsiteX4" fmla="*/ 576064 w 576064"/>
              <a:gd name="connsiteY4" fmla="*/ 328710 h 380292"/>
              <a:gd name="connsiteX0" fmla="*/ 0 w 576064"/>
              <a:gd name="connsiteY0" fmla="*/ 568631 h 638615"/>
              <a:gd name="connsiteX1" fmla="*/ 142284 w 576064"/>
              <a:gd name="connsiteY1" fmla="*/ 432867 h 638615"/>
              <a:gd name="connsiteX2" fmla="*/ 286300 w 576064"/>
              <a:gd name="connsiteY2" fmla="*/ 819 h 638615"/>
              <a:gd name="connsiteX3" fmla="*/ 407963 w 576064"/>
              <a:gd name="connsiteY3" fmla="*/ 427955 h 638615"/>
              <a:gd name="connsiteX4" fmla="*/ 576064 w 576064"/>
              <a:gd name="connsiteY4" fmla="*/ 587033 h 638615"/>
              <a:gd name="connsiteX0" fmla="*/ 0 w 576064"/>
              <a:gd name="connsiteY0" fmla="*/ 591814 h 661798"/>
              <a:gd name="connsiteX1" fmla="*/ 142284 w 576064"/>
              <a:gd name="connsiteY1" fmla="*/ 456050 h 661798"/>
              <a:gd name="connsiteX2" fmla="*/ 286300 w 576064"/>
              <a:gd name="connsiteY2" fmla="*/ 24002 h 661798"/>
              <a:gd name="connsiteX3" fmla="*/ 430316 w 576064"/>
              <a:gd name="connsiteY3" fmla="*/ 312035 h 661798"/>
              <a:gd name="connsiteX4" fmla="*/ 576064 w 576064"/>
              <a:gd name="connsiteY4" fmla="*/ 610216 h 661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64" h="661798">
                <a:moveTo>
                  <a:pt x="0" y="591814"/>
                </a:moveTo>
                <a:cubicBezTo>
                  <a:pt x="80889" y="582435"/>
                  <a:pt x="94567" y="550685"/>
                  <a:pt x="142284" y="456050"/>
                </a:cubicBezTo>
                <a:cubicBezTo>
                  <a:pt x="190001" y="361415"/>
                  <a:pt x="238295" y="48004"/>
                  <a:pt x="286300" y="24002"/>
                </a:cubicBezTo>
                <a:cubicBezTo>
                  <a:pt x="334305" y="0"/>
                  <a:pt x="382022" y="214333"/>
                  <a:pt x="430316" y="312035"/>
                </a:cubicBezTo>
                <a:cubicBezTo>
                  <a:pt x="478610" y="409737"/>
                  <a:pt x="533861" y="661798"/>
                  <a:pt x="576064" y="610216"/>
                </a:cubicBezTo>
              </a:path>
            </a:pathLst>
          </a:custGeom>
          <a:solidFill>
            <a:schemeClr val="accent2">
              <a:lumMod val="75000"/>
            </a:schemeClr>
          </a:solidFill>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eaLnBrk="1" fontAlgn="auto" hangingPunct="1">
              <a:spcBef>
                <a:spcPts val="0"/>
              </a:spcBef>
              <a:spcAft>
                <a:spcPts val="0"/>
              </a:spcAft>
              <a:buClrTx/>
              <a:buSzTx/>
              <a:buFontTx/>
              <a:buNone/>
            </a:pPr>
            <a:endParaRPr lang="en-GB" sz="1800" dirty="0">
              <a:solidFill>
                <a:prstClr val="black"/>
              </a:solidFill>
              <a:latin typeface="Times New Roman" panose="02020603050405020304" pitchFamily="18" charset="0"/>
              <a:cs typeface="Times New Roman" panose="02020603050405020304" pitchFamily="18" charset="0"/>
            </a:endParaRPr>
          </a:p>
        </p:txBody>
      </p:sp>
      <p:sp>
        <p:nvSpPr>
          <p:cNvPr id="68" name="Rechteck 67"/>
          <p:cNvSpPr/>
          <p:nvPr/>
        </p:nvSpPr>
        <p:spPr>
          <a:xfrm>
            <a:off x="3734193" y="4314276"/>
            <a:ext cx="45719" cy="831332"/>
          </a:xfrm>
          <a:prstGeom prst="rect">
            <a:avLst/>
          </a:prstGeom>
          <a:solidFill>
            <a:schemeClr val="accent2">
              <a:lumMod val="75000"/>
            </a:schemeClr>
          </a:solidFill>
          <a:ln>
            <a:solidFill>
              <a:schemeClr val="accent2">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buClrTx/>
              <a:buSzTx/>
              <a:buFontTx/>
              <a:buNone/>
            </a:pPr>
            <a:endParaRPr lang="en-GB" sz="1800" dirty="0">
              <a:solidFill>
                <a:prstClr val="white"/>
              </a:solidFill>
              <a:latin typeface="Times New Roman" panose="02020603050405020304" pitchFamily="18" charset="0"/>
              <a:cs typeface="Times New Roman" panose="02020603050405020304" pitchFamily="18" charset="0"/>
            </a:endParaRPr>
          </a:p>
        </p:txBody>
      </p:sp>
      <p:sp>
        <p:nvSpPr>
          <p:cNvPr id="69" name="Rechteck 68"/>
          <p:cNvSpPr/>
          <p:nvPr/>
        </p:nvSpPr>
        <p:spPr>
          <a:xfrm>
            <a:off x="3374153" y="4309222"/>
            <a:ext cx="45719" cy="468052"/>
          </a:xfrm>
          <a:prstGeom prst="rect">
            <a:avLst/>
          </a:prstGeom>
          <a:solidFill>
            <a:schemeClr val="accent2">
              <a:lumMod val="75000"/>
            </a:schemeClr>
          </a:solidFill>
          <a:ln>
            <a:solidFill>
              <a:schemeClr val="accent2">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buClrTx/>
              <a:buSzTx/>
              <a:buFontTx/>
              <a:buNone/>
            </a:pPr>
            <a:endParaRPr lang="en-GB" sz="1800" dirty="0">
              <a:solidFill>
                <a:prstClr val="white"/>
              </a:solidFill>
              <a:latin typeface="Times New Roman" panose="02020603050405020304" pitchFamily="18" charset="0"/>
              <a:cs typeface="Times New Roman" panose="02020603050405020304" pitchFamily="18" charset="0"/>
            </a:endParaRPr>
          </a:p>
        </p:txBody>
      </p:sp>
      <p:sp>
        <p:nvSpPr>
          <p:cNvPr id="70" name="Rechteck 69"/>
          <p:cNvSpPr/>
          <p:nvPr/>
        </p:nvSpPr>
        <p:spPr>
          <a:xfrm>
            <a:off x="3563888" y="4309222"/>
            <a:ext cx="45719" cy="792088"/>
          </a:xfrm>
          <a:prstGeom prst="rect">
            <a:avLst/>
          </a:prstGeom>
          <a:solidFill>
            <a:schemeClr val="accent2">
              <a:lumMod val="75000"/>
            </a:schemeClr>
          </a:solidFill>
          <a:ln>
            <a:solidFill>
              <a:schemeClr val="accent2">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buClrTx/>
              <a:buSzTx/>
              <a:buFontTx/>
              <a:buNone/>
            </a:pPr>
            <a:endParaRPr lang="en-GB" sz="1800" dirty="0">
              <a:solidFill>
                <a:prstClr val="white"/>
              </a:solidFill>
              <a:latin typeface="Times New Roman" panose="02020603050405020304" pitchFamily="18" charset="0"/>
              <a:cs typeface="Times New Roman" panose="02020603050405020304" pitchFamily="18" charset="0"/>
            </a:endParaRPr>
          </a:p>
        </p:txBody>
      </p:sp>
      <p:sp>
        <p:nvSpPr>
          <p:cNvPr id="71" name="Rechteck 70"/>
          <p:cNvSpPr/>
          <p:nvPr/>
        </p:nvSpPr>
        <p:spPr>
          <a:xfrm>
            <a:off x="1213913" y="4323539"/>
            <a:ext cx="45719" cy="426025"/>
          </a:xfrm>
          <a:prstGeom prst="rect">
            <a:avLst/>
          </a:prstGeom>
          <a:solidFill>
            <a:schemeClr val="accent2">
              <a:lumMod val="75000"/>
            </a:schemeClr>
          </a:solidFill>
          <a:ln>
            <a:solidFill>
              <a:schemeClr val="accent2">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buClrTx/>
              <a:buSzTx/>
              <a:buFontTx/>
              <a:buNone/>
            </a:pPr>
            <a:endParaRPr lang="en-GB" sz="1800" dirty="0">
              <a:solidFill>
                <a:prstClr val="white"/>
              </a:solidFill>
              <a:latin typeface="Times New Roman" panose="02020603050405020304" pitchFamily="18" charset="0"/>
              <a:cs typeface="Times New Roman" panose="02020603050405020304" pitchFamily="18" charset="0"/>
            </a:endParaRPr>
          </a:p>
        </p:txBody>
      </p:sp>
      <p:sp>
        <p:nvSpPr>
          <p:cNvPr id="72" name="Rechteck 71"/>
          <p:cNvSpPr/>
          <p:nvPr/>
        </p:nvSpPr>
        <p:spPr>
          <a:xfrm>
            <a:off x="1366313" y="4325860"/>
            <a:ext cx="45719" cy="775450"/>
          </a:xfrm>
          <a:prstGeom prst="rect">
            <a:avLst/>
          </a:prstGeom>
          <a:solidFill>
            <a:schemeClr val="accent2">
              <a:lumMod val="75000"/>
            </a:schemeClr>
          </a:solidFill>
          <a:ln>
            <a:solidFill>
              <a:schemeClr val="accent2">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buClrTx/>
              <a:buSzTx/>
              <a:buFontTx/>
              <a:buNone/>
            </a:pPr>
            <a:endParaRPr lang="en-GB" sz="1800" dirty="0">
              <a:solidFill>
                <a:prstClr val="white"/>
              </a:solidFill>
              <a:latin typeface="Times New Roman" panose="02020603050405020304" pitchFamily="18" charset="0"/>
              <a:cs typeface="Times New Roman" panose="02020603050405020304" pitchFamily="18" charset="0"/>
            </a:endParaRPr>
          </a:p>
        </p:txBody>
      </p:sp>
      <p:sp>
        <p:nvSpPr>
          <p:cNvPr id="73" name="Rechteck 72"/>
          <p:cNvSpPr/>
          <p:nvPr/>
        </p:nvSpPr>
        <p:spPr>
          <a:xfrm>
            <a:off x="1547664" y="4325860"/>
            <a:ext cx="45719" cy="451414"/>
          </a:xfrm>
          <a:prstGeom prst="rect">
            <a:avLst/>
          </a:prstGeom>
          <a:solidFill>
            <a:schemeClr val="accent2">
              <a:lumMod val="75000"/>
            </a:schemeClr>
          </a:solidFill>
          <a:ln>
            <a:solidFill>
              <a:schemeClr val="accent2">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buClrTx/>
              <a:buSzTx/>
              <a:buFontTx/>
              <a:buNone/>
            </a:pPr>
            <a:endParaRPr lang="en-GB" sz="1800" dirty="0">
              <a:solidFill>
                <a:prstClr val="white"/>
              </a:solidFill>
              <a:latin typeface="Times New Roman" panose="02020603050405020304" pitchFamily="18" charset="0"/>
              <a:cs typeface="Times New Roman" panose="02020603050405020304" pitchFamily="18" charset="0"/>
            </a:endParaRPr>
          </a:p>
        </p:txBody>
      </p:sp>
      <p:cxnSp>
        <p:nvCxnSpPr>
          <p:cNvPr id="74" name="Gerade Verbindung mit Pfeil 73"/>
          <p:cNvCxnSpPr/>
          <p:nvPr/>
        </p:nvCxnSpPr>
        <p:spPr>
          <a:xfrm>
            <a:off x="611560" y="6237312"/>
            <a:ext cx="8351910" cy="794"/>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5" name="Gerade Verbindung mit Pfeil 74"/>
          <p:cNvCxnSpPr/>
          <p:nvPr/>
        </p:nvCxnSpPr>
        <p:spPr>
          <a:xfrm flipV="1">
            <a:off x="8964488" y="1340768"/>
            <a:ext cx="0" cy="4896544"/>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6" name="Gerade Verbindung mit Pfeil 25"/>
          <p:cNvCxnSpPr/>
          <p:nvPr/>
        </p:nvCxnSpPr>
        <p:spPr>
          <a:xfrm>
            <a:off x="611560" y="4295994"/>
            <a:ext cx="8351910" cy="794"/>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77" name="Textfeld 76"/>
          <p:cNvSpPr txBox="1"/>
          <p:nvPr/>
        </p:nvSpPr>
        <p:spPr>
          <a:xfrm rot="16200000">
            <a:off x="-805807" y="5154144"/>
            <a:ext cx="2229051" cy="369332"/>
          </a:xfrm>
          <a:prstGeom prst="rect">
            <a:avLst/>
          </a:prstGeom>
          <a:noFill/>
        </p:spPr>
        <p:txBody>
          <a:bodyPr wrap="square" rtlCol="0">
            <a:spAutoFit/>
          </a:bodyPr>
          <a:lstStyle/>
          <a:p>
            <a:pPr algn="ctr" defTabSz="914400" eaLnBrk="1" fontAlgn="auto" hangingPunct="1">
              <a:spcBef>
                <a:spcPts val="0"/>
              </a:spcBef>
              <a:spcAft>
                <a:spcPts val="0"/>
              </a:spcAft>
              <a:buClrTx/>
              <a:buSzTx/>
              <a:buFontTx/>
              <a:buNone/>
            </a:pPr>
            <a:r>
              <a:rPr lang="en-GB" sz="1800" dirty="0" smtClean="0">
                <a:solidFill>
                  <a:prstClr val="black"/>
                </a:solidFill>
                <a:cs typeface="Times New Roman" panose="02020603050405020304" pitchFamily="18" charset="0"/>
              </a:rPr>
              <a:t> Strength (arb. units)</a:t>
            </a:r>
            <a:endParaRPr lang="en-GB" sz="1800" dirty="0">
              <a:solidFill>
                <a:prstClr val="black"/>
              </a:solidFill>
              <a:cs typeface="Times New Roman" panose="02020603050405020304" pitchFamily="18" charset="0"/>
            </a:endParaRPr>
          </a:p>
        </p:txBody>
      </p:sp>
      <p:sp>
        <p:nvSpPr>
          <p:cNvPr id="11" name="Textfeld 10"/>
          <p:cNvSpPr txBox="1"/>
          <p:nvPr/>
        </p:nvSpPr>
        <p:spPr>
          <a:xfrm>
            <a:off x="683568" y="1352962"/>
            <a:ext cx="782587" cy="707886"/>
          </a:xfrm>
          <a:prstGeom prst="rect">
            <a:avLst/>
          </a:prstGeom>
          <a:noFill/>
        </p:spPr>
        <p:txBody>
          <a:bodyPr wrap="none" rtlCol="0">
            <a:spAutoFit/>
          </a:bodyPr>
          <a:lstStyle/>
          <a:p>
            <a:pPr defTabSz="914400" eaLnBrk="1" fontAlgn="auto" hangingPunct="1">
              <a:spcBef>
                <a:spcPts val="0"/>
              </a:spcBef>
              <a:spcAft>
                <a:spcPts val="0"/>
              </a:spcAft>
              <a:buClrTx/>
              <a:buSzTx/>
              <a:buFontTx/>
              <a:buNone/>
            </a:pPr>
            <a:r>
              <a:rPr lang="en-GB" sz="4000" b="1" dirty="0" smtClean="0">
                <a:solidFill>
                  <a:srgbClr val="9BBB59">
                    <a:lumMod val="75000"/>
                  </a:srgbClr>
                </a:solidFill>
                <a:cs typeface="Times New Roman" panose="02020603050405020304" pitchFamily="18" charset="0"/>
              </a:rPr>
              <a:t>E1</a:t>
            </a:r>
            <a:endParaRPr lang="en-GB" sz="4000" b="1" dirty="0">
              <a:solidFill>
                <a:srgbClr val="9BBB59">
                  <a:lumMod val="75000"/>
                </a:srgbClr>
              </a:solidFill>
              <a:cs typeface="Times New Roman" panose="02020603050405020304" pitchFamily="18" charset="0"/>
            </a:endParaRPr>
          </a:p>
        </p:txBody>
      </p:sp>
      <p:sp>
        <p:nvSpPr>
          <p:cNvPr id="78" name="Textfeld 77"/>
          <p:cNvSpPr txBox="1"/>
          <p:nvPr/>
        </p:nvSpPr>
        <p:spPr>
          <a:xfrm>
            <a:off x="637219" y="5517232"/>
            <a:ext cx="925253" cy="707886"/>
          </a:xfrm>
          <a:prstGeom prst="rect">
            <a:avLst/>
          </a:prstGeom>
          <a:noFill/>
        </p:spPr>
        <p:txBody>
          <a:bodyPr wrap="none" rtlCol="0">
            <a:spAutoFit/>
          </a:bodyPr>
          <a:lstStyle/>
          <a:p>
            <a:pPr defTabSz="914400" eaLnBrk="1" fontAlgn="auto" hangingPunct="1">
              <a:spcBef>
                <a:spcPts val="0"/>
              </a:spcBef>
              <a:spcAft>
                <a:spcPts val="0"/>
              </a:spcAft>
              <a:buClrTx/>
              <a:buSzTx/>
              <a:buFontTx/>
              <a:buNone/>
            </a:pPr>
            <a:r>
              <a:rPr lang="en-GB" sz="4000" b="1" dirty="0" smtClean="0">
                <a:solidFill>
                  <a:srgbClr val="C0504D">
                    <a:lumMod val="75000"/>
                  </a:srgbClr>
                </a:solidFill>
                <a:cs typeface="Times New Roman" panose="02020603050405020304" pitchFamily="18" charset="0"/>
              </a:rPr>
              <a:t>M1</a:t>
            </a:r>
            <a:endParaRPr lang="en-GB" sz="4000" b="1" dirty="0">
              <a:solidFill>
                <a:srgbClr val="C0504D">
                  <a:lumMod val="75000"/>
                </a:srgbClr>
              </a:solidFill>
              <a:cs typeface="Times New Roman" panose="02020603050405020304" pitchFamily="18" charset="0"/>
            </a:endParaRPr>
          </a:p>
        </p:txBody>
      </p:sp>
      <p:sp>
        <p:nvSpPr>
          <p:cNvPr id="79" name="Textfeld 78"/>
          <p:cNvSpPr txBox="1"/>
          <p:nvPr/>
        </p:nvSpPr>
        <p:spPr>
          <a:xfrm>
            <a:off x="7380312" y="6207695"/>
            <a:ext cx="1944216" cy="461665"/>
          </a:xfrm>
          <a:prstGeom prst="rect">
            <a:avLst/>
          </a:prstGeom>
          <a:noFill/>
        </p:spPr>
        <p:txBody>
          <a:bodyPr wrap="square" rtlCol="0">
            <a:spAutoFit/>
          </a:bodyPr>
          <a:lstStyle/>
          <a:p>
            <a:pPr algn="ctr" defTabSz="914400" eaLnBrk="1" fontAlgn="auto" hangingPunct="1">
              <a:spcBef>
                <a:spcPts val="0"/>
              </a:spcBef>
              <a:spcAft>
                <a:spcPts val="0"/>
              </a:spcAft>
              <a:buClrTx/>
              <a:buSzTx/>
              <a:buFontTx/>
              <a:buNone/>
            </a:pPr>
            <a:r>
              <a:rPr lang="en-GB" dirty="0" smtClean="0">
                <a:solidFill>
                  <a:prstClr val="black"/>
                </a:solidFill>
                <a:cs typeface="Times New Roman" panose="02020603050405020304" pitchFamily="18" charset="0"/>
              </a:rPr>
              <a:t>E</a:t>
            </a:r>
            <a:r>
              <a:rPr lang="en-GB" baseline="-25000" dirty="0" smtClean="0">
                <a:solidFill>
                  <a:prstClr val="black"/>
                </a:solidFill>
                <a:cs typeface="Times New Roman" panose="02020603050405020304" pitchFamily="18" charset="0"/>
              </a:rPr>
              <a:t>x</a:t>
            </a:r>
            <a:r>
              <a:rPr lang="en-GB" dirty="0" smtClean="0">
                <a:solidFill>
                  <a:prstClr val="black"/>
                </a:solidFill>
                <a:cs typeface="Times New Roman" panose="02020603050405020304" pitchFamily="18" charset="0"/>
              </a:rPr>
              <a:t> [MeV]</a:t>
            </a:r>
            <a:endParaRPr lang="en-GB" dirty="0">
              <a:solidFill>
                <a:prstClr val="black"/>
              </a:solidFill>
              <a:cs typeface="Times New Roman" panose="02020603050405020304" pitchFamily="18" charset="0"/>
            </a:endParaRPr>
          </a:p>
        </p:txBody>
      </p:sp>
      <p:sp>
        <p:nvSpPr>
          <p:cNvPr id="80" name="Textfeld 79"/>
          <p:cNvSpPr txBox="1"/>
          <p:nvPr/>
        </p:nvSpPr>
        <p:spPr>
          <a:xfrm>
            <a:off x="360040" y="6221186"/>
            <a:ext cx="3816424" cy="461665"/>
          </a:xfrm>
          <a:prstGeom prst="rect">
            <a:avLst/>
          </a:prstGeom>
          <a:noFill/>
        </p:spPr>
        <p:txBody>
          <a:bodyPr wrap="square" rtlCol="0">
            <a:spAutoFit/>
          </a:bodyPr>
          <a:lstStyle/>
          <a:p>
            <a:pPr algn="ctr" defTabSz="914400" eaLnBrk="1" fontAlgn="auto" hangingPunct="1">
              <a:spcBef>
                <a:spcPts val="0"/>
              </a:spcBef>
              <a:spcAft>
                <a:spcPts val="0"/>
              </a:spcAft>
              <a:buClrTx/>
              <a:buSzTx/>
              <a:buFontTx/>
              <a:buNone/>
            </a:pPr>
            <a:r>
              <a:rPr lang="en-GB" dirty="0" smtClean="0">
                <a:solidFill>
                  <a:prstClr val="black"/>
                </a:solidFill>
                <a:cs typeface="Times New Roman" panose="02020603050405020304" pitchFamily="18" charset="0"/>
              </a:rPr>
              <a:t>5</a:t>
            </a:r>
            <a:endParaRPr lang="en-GB" dirty="0">
              <a:solidFill>
                <a:prstClr val="black"/>
              </a:solidFill>
              <a:cs typeface="Times New Roman" panose="02020603050405020304" pitchFamily="18" charset="0"/>
            </a:endParaRPr>
          </a:p>
        </p:txBody>
      </p:sp>
      <p:sp>
        <p:nvSpPr>
          <p:cNvPr id="81" name="Textfeld 80"/>
          <p:cNvSpPr txBox="1"/>
          <p:nvPr/>
        </p:nvSpPr>
        <p:spPr>
          <a:xfrm>
            <a:off x="4218668" y="6221186"/>
            <a:ext cx="792088" cy="461665"/>
          </a:xfrm>
          <a:prstGeom prst="rect">
            <a:avLst/>
          </a:prstGeom>
          <a:noFill/>
        </p:spPr>
        <p:txBody>
          <a:bodyPr wrap="square" rtlCol="0">
            <a:spAutoFit/>
          </a:bodyPr>
          <a:lstStyle/>
          <a:p>
            <a:pPr algn="ctr" defTabSz="914400" eaLnBrk="1" fontAlgn="auto" hangingPunct="1">
              <a:spcBef>
                <a:spcPts val="0"/>
              </a:spcBef>
              <a:spcAft>
                <a:spcPts val="0"/>
              </a:spcAft>
              <a:buClrTx/>
              <a:buSzTx/>
              <a:buFontTx/>
              <a:buNone/>
            </a:pPr>
            <a:r>
              <a:rPr lang="en-GB" dirty="0" smtClean="0">
                <a:solidFill>
                  <a:prstClr val="black"/>
                </a:solidFill>
                <a:cs typeface="Times New Roman" panose="02020603050405020304" pitchFamily="18" charset="0"/>
              </a:rPr>
              <a:t>10</a:t>
            </a:r>
            <a:endParaRPr lang="en-GB" dirty="0">
              <a:solidFill>
                <a:prstClr val="black"/>
              </a:solidFill>
              <a:cs typeface="Times New Roman" panose="02020603050405020304" pitchFamily="18" charset="0"/>
            </a:endParaRPr>
          </a:p>
        </p:txBody>
      </p:sp>
      <p:sp>
        <p:nvSpPr>
          <p:cNvPr id="82" name="Textfeld 81"/>
          <p:cNvSpPr txBox="1"/>
          <p:nvPr/>
        </p:nvSpPr>
        <p:spPr>
          <a:xfrm>
            <a:off x="6566796" y="6221186"/>
            <a:ext cx="792088" cy="461665"/>
          </a:xfrm>
          <a:prstGeom prst="rect">
            <a:avLst/>
          </a:prstGeom>
          <a:noFill/>
        </p:spPr>
        <p:txBody>
          <a:bodyPr wrap="square" rtlCol="0">
            <a:spAutoFit/>
          </a:bodyPr>
          <a:lstStyle/>
          <a:p>
            <a:pPr algn="ctr" defTabSz="914400" eaLnBrk="1" fontAlgn="auto" hangingPunct="1">
              <a:spcBef>
                <a:spcPts val="0"/>
              </a:spcBef>
              <a:spcAft>
                <a:spcPts val="0"/>
              </a:spcAft>
              <a:buClrTx/>
              <a:buSzTx/>
              <a:buFontTx/>
              <a:buNone/>
            </a:pPr>
            <a:r>
              <a:rPr lang="en-GB" dirty="0" smtClean="0">
                <a:solidFill>
                  <a:prstClr val="black"/>
                </a:solidFill>
                <a:cs typeface="Times New Roman" panose="02020603050405020304" pitchFamily="18" charset="0"/>
              </a:rPr>
              <a:t>15</a:t>
            </a:r>
            <a:endParaRPr lang="en-GB" dirty="0">
              <a:solidFill>
                <a:prstClr val="black"/>
              </a:solidFill>
              <a:cs typeface="Times New Roman" panose="02020603050405020304" pitchFamily="18" charset="0"/>
            </a:endParaRPr>
          </a:p>
        </p:txBody>
      </p:sp>
      <p:sp>
        <p:nvSpPr>
          <p:cNvPr id="13" name="Textfeld 12"/>
          <p:cNvSpPr txBox="1"/>
          <p:nvPr/>
        </p:nvSpPr>
        <p:spPr>
          <a:xfrm>
            <a:off x="2552327" y="2132856"/>
            <a:ext cx="1090363" cy="461665"/>
          </a:xfrm>
          <a:prstGeom prst="rect">
            <a:avLst/>
          </a:prstGeom>
          <a:noFill/>
        </p:spPr>
        <p:txBody>
          <a:bodyPr wrap="none" rtlCol="0">
            <a:spAutoFit/>
          </a:bodyPr>
          <a:lstStyle/>
          <a:p>
            <a:pPr defTabSz="914400" eaLnBrk="1" fontAlgn="auto" hangingPunct="1">
              <a:spcBef>
                <a:spcPts val="0"/>
              </a:spcBef>
              <a:spcAft>
                <a:spcPts val="0"/>
              </a:spcAft>
              <a:buClrTx/>
              <a:buSzTx/>
              <a:buFontTx/>
              <a:buNone/>
            </a:pPr>
            <a:r>
              <a:rPr lang="en-GB" b="1" dirty="0" smtClean="0">
                <a:solidFill>
                  <a:prstClr val="black"/>
                </a:solidFill>
                <a:cs typeface="Times New Roman" panose="02020603050405020304" pitchFamily="18" charset="0"/>
              </a:rPr>
              <a:t>Pygmy</a:t>
            </a:r>
            <a:endParaRPr lang="en-GB" b="1" dirty="0">
              <a:solidFill>
                <a:prstClr val="black"/>
              </a:solidFill>
              <a:cs typeface="Times New Roman" panose="02020603050405020304" pitchFamily="18" charset="0"/>
            </a:endParaRPr>
          </a:p>
        </p:txBody>
      </p:sp>
      <p:sp>
        <p:nvSpPr>
          <p:cNvPr id="83" name="Textfeld 82"/>
          <p:cNvSpPr txBox="1"/>
          <p:nvPr/>
        </p:nvSpPr>
        <p:spPr>
          <a:xfrm>
            <a:off x="724292" y="2404622"/>
            <a:ext cx="1867819" cy="523220"/>
          </a:xfrm>
          <a:prstGeom prst="rect">
            <a:avLst/>
          </a:prstGeom>
          <a:noFill/>
        </p:spPr>
        <p:txBody>
          <a:bodyPr wrap="none" rtlCol="0">
            <a:spAutoFit/>
          </a:bodyPr>
          <a:lstStyle/>
          <a:p>
            <a:pPr algn="ctr" defTabSz="914400" eaLnBrk="1" fontAlgn="auto" hangingPunct="1">
              <a:spcBef>
                <a:spcPts val="0"/>
              </a:spcBef>
              <a:spcAft>
                <a:spcPts val="0"/>
              </a:spcAft>
              <a:buClrTx/>
              <a:buSzTx/>
              <a:buFontTx/>
              <a:buNone/>
            </a:pPr>
            <a:r>
              <a:rPr lang="en-GB" sz="1400" b="1" dirty="0" smtClean="0">
                <a:solidFill>
                  <a:prstClr val="black"/>
                </a:solidFill>
                <a:cs typeface="Times New Roman" panose="02020603050405020304" pitchFamily="18" charset="0"/>
              </a:rPr>
              <a:t>Quadrupole-Octupole</a:t>
            </a:r>
            <a:br>
              <a:rPr lang="en-GB" sz="1400" b="1" dirty="0" smtClean="0">
                <a:solidFill>
                  <a:prstClr val="black"/>
                </a:solidFill>
                <a:cs typeface="Times New Roman" panose="02020603050405020304" pitchFamily="18" charset="0"/>
              </a:rPr>
            </a:br>
            <a:r>
              <a:rPr lang="en-GB" sz="1400" b="1" dirty="0" smtClean="0">
                <a:solidFill>
                  <a:prstClr val="black"/>
                </a:solidFill>
                <a:cs typeface="Times New Roman" panose="02020603050405020304" pitchFamily="18" charset="0"/>
              </a:rPr>
              <a:t>Coupling</a:t>
            </a:r>
            <a:endParaRPr lang="en-GB" sz="1400" b="1" dirty="0">
              <a:solidFill>
                <a:prstClr val="black"/>
              </a:solidFill>
              <a:cs typeface="Times New Roman" panose="02020603050405020304" pitchFamily="18" charset="0"/>
            </a:endParaRPr>
          </a:p>
        </p:txBody>
      </p:sp>
      <p:sp>
        <p:nvSpPr>
          <p:cNvPr id="84" name="Textfeld 83"/>
          <p:cNvSpPr txBox="1"/>
          <p:nvPr/>
        </p:nvSpPr>
        <p:spPr>
          <a:xfrm>
            <a:off x="5153011" y="2164794"/>
            <a:ext cx="869149" cy="461665"/>
          </a:xfrm>
          <a:prstGeom prst="rect">
            <a:avLst/>
          </a:prstGeom>
          <a:noFill/>
        </p:spPr>
        <p:txBody>
          <a:bodyPr wrap="none" rtlCol="0">
            <a:spAutoFit/>
          </a:bodyPr>
          <a:lstStyle/>
          <a:p>
            <a:pPr defTabSz="914400" eaLnBrk="1" fontAlgn="auto" hangingPunct="1">
              <a:spcBef>
                <a:spcPts val="0"/>
              </a:spcBef>
              <a:spcAft>
                <a:spcPts val="0"/>
              </a:spcAft>
              <a:buClrTx/>
              <a:buSzTx/>
              <a:buFontTx/>
              <a:buNone/>
            </a:pPr>
            <a:r>
              <a:rPr lang="en-GB" b="1" dirty="0" smtClean="0">
                <a:solidFill>
                  <a:prstClr val="black"/>
                </a:solidFill>
                <a:cs typeface="Times New Roman" panose="02020603050405020304" pitchFamily="18" charset="0"/>
              </a:rPr>
              <a:t>GDR</a:t>
            </a:r>
            <a:endParaRPr lang="en-GB" b="1" dirty="0">
              <a:solidFill>
                <a:prstClr val="black"/>
              </a:solidFill>
              <a:cs typeface="Times New Roman" panose="02020603050405020304" pitchFamily="18" charset="0"/>
            </a:endParaRPr>
          </a:p>
        </p:txBody>
      </p:sp>
      <p:sp>
        <p:nvSpPr>
          <p:cNvPr id="85" name="Textfeld 84"/>
          <p:cNvSpPr txBox="1"/>
          <p:nvPr/>
        </p:nvSpPr>
        <p:spPr>
          <a:xfrm>
            <a:off x="3114045" y="5118283"/>
            <a:ext cx="1210588" cy="830997"/>
          </a:xfrm>
          <a:prstGeom prst="rect">
            <a:avLst/>
          </a:prstGeom>
          <a:noFill/>
        </p:spPr>
        <p:txBody>
          <a:bodyPr wrap="none" rtlCol="0">
            <a:spAutoFit/>
          </a:bodyPr>
          <a:lstStyle/>
          <a:p>
            <a:pPr algn="ctr" defTabSz="914400" eaLnBrk="1" fontAlgn="auto" hangingPunct="1">
              <a:spcBef>
                <a:spcPts val="0"/>
              </a:spcBef>
              <a:spcAft>
                <a:spcPts val="0"/>
              </a:spcAft>
              <a:buClrTx/>
              <a:buSzTx/>
              <a:buFontTx/>
              <a:buNone/>
            </a:pPr>
            <a:r>
              <a:rPr lang="en-GB" b="1" dirty="0" smtClean="0">
                <a:solidFill>
                  <a:prstClr val="black"/>
                </a:solidFill>
                <a:cs typeface="Times New Roman" panose="02020603050405020304" pitchFamily="18" charset="0"/>
              </a:rPr>
              <a:t>Gamow</a:t>
            </a:r>
            <a:br>
              <a:rPr lang="en-GB" b="1" dirty="0" smtClean="0">
                <a:solidFill>
                  <a:prstClr val="black"/>
                </a:solidFill>
                <a:cs typeface="Times New Roman" panose="02020603050405020304" pitchFamily="18" charset="0"/>
              </a:rPr>
            </a:br>
            <a:r>
              <a:rPr lang="en-GB" b="1" dirty="0" smtClean="0">
                <a:solidFill>
                  <a:prstClr val="black"/>
                </a:solidFill>
                <a:cs typeface="Times New Roman" panose="02020603050405020304" pitchFamily="18" charset="0"/>
              </a:rPr>
              <a:t>Teller</a:t>
            </a:r>
            <a:endParaRPr lang="en-GB" b="1" dirty="0">
              <a:solidFill>
                <a:prstClr val="black"/>
              </a:solidFill>
              <a:cs typeface="Times New Roman" panose="02020603050405020304" pitchFamily="18" charset="0"/>
            </a:endParaRPr>
          </a:p>
        </p:txBody>
      </p:sp>
      <p:sp>
        <p:nvSpPr>
          <p:cNvPr id="86" name="Textfeld 85"/>
          <p:cNvSpPr txBox="1"/>
          <p:nvPr/>
        </p:nvSpPr>
        <p:spPr>
          <a:xfrm>
            <a:off x="1081632" y="5085184"/>
            <a:ext cx="681597" cy="461665"/>
          </a:xfrm>
          <a:prstGeom prst="rect">
            <a:avLst/>
          </a:prstGeom>
          <a:noFill/>
        </p:spPr>
        <p:txBody>
          <a:bodyPr wrap="none" rtlCol="0">
            <a:spAutoFit/>
          </a:bodyPr>
          <a:lstStyle/>
          <a:p>
            <a:pPr defTabSz="914400" eaLnBrk="1" fontAlgn="auto" hangingPunct="1">
              <a:spcBef>
                <a:spcPts val="0"/>
              </a:spcBef>
              <a:spcAft>
                <a:spcPts val="0"/>
              </a:spcAft>
              <a:buClrTx/>
              <a:buSzTx/>
              <a:buFontTx/>
              <a:buNone/>
            </a:pPr>
            <a:r>
              <a:rPr lang="en-GB" b="1" dirty="0" smtClean="0">
                <a:solidFill>
                  <a:prstClr val="black"/>
                </a:solidFill>
                <a:cs typeface="Times New Roman" panose="02020603050405020304" pitchFamily="18" charset="0"/>
              </a:rPr>
              <a:t>2qp</a:t>
            </a:r>
            <a:endParaRPr lang="en-GB" b="1" dirty="0">
              <a:solidFill>
                <a:prstClr val="black"/>
              </a:solidFill>
              <a:cs typeface="Times New Roman" panose="02020603050405020304" pitchFamily="18" charset="0"/>
            </a:endParaRPr>
          </a:p>
        </p:txBody>
      </p:sp>
      <p:cxnSp>
        <p:nvCxnSpPr>
          <p:cNvPr id="17" name="Gerade Verbindung 16"/>
          <p:cNvCxnSpPr/>
          <p:nvPr/>
        </p:nvCxnSpPr>
        <p:spPr>
          <a:xfrm>
            <a:off x="3804046" y="1352962"/>
            <a:ext cx="47874" cy="4885144"/>
          </a:xfrm>
          <a:prstGeom prst="line">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27" name="Textfeld 26"/>
          <p:cNvSpPr txBox="1"/>
          <p:nvPr/>
        </p:nvSpPr>
        <p:spPr>
          <a:xfrm>
            <a:off x="3563888" y="755993"/>
            <a:ext cx="548548" cy="584775"/>
          </a:xfrm>
          <a:prstGeom prst="rect">
            <a:avLst/>
          </a:prstGeom>
          <a:noFill/>
        </p:spPr>
        <p:txBody>
          <a:bodyPr wrap="none" rtlCol="0">
            <a:spAutoFit/>
          </a:bodyPr>
          <a:lstStyle/>
          <a:p>
            <a:pPr defTabSz="914400" eaLnBrk="1" fontAlgn="auto" hangingPunct="1">
              <a:spcBef>
                <a:spcPts val="0"/>
              </a:spcBef>
              <a:spcAft>
                <a:spcPts val="0"/>
              </a:spcAft>
              <a:buClrTx/>
              <a:buSzTx/>
              <a:buFontTx/>
              <a:buNone/>
            </a:pPr>
            <a:r>
              <a:rPr lang="en-GB" sz="3200" dirty="0" smtClean="0">
                <a:solidFill>
                  <a:srgbClr val="002060"/>
                </a:solidFill>
                <a:cs typeface="Times New Roman" panose="02020603050405020304" pitchFamily="18" charset="0"/>
              </a:rPr>
              <a:t>S</a:t>
            </a:r>
            <a:r>
              <a:rPr lang="en-GB" sz="3200" baseline="-25000" dirty="0" smtClean="0">
                <a:solidFill>
                  <a:srgbClr val="002060"/>
                </a:solidFill>
                <a:cs typeface="Times New Roman" panose="02020603050405020304" pitchFamily="18" charset="0"/>
              </a:rPr>
              <a:t>n</a:t>
            </a:r>
            <a:endParaRPr lang="en-GB" sz="3200" baseline="-25000" dirty="0">
              <a:solidFill>
                <a:srgbClr val="002060"/>
              </a:solidFill>
              <a:cs typeface="Times New Roman" panose="02020603050405020304" pitchFamily="18" charset="0"/>
            </a:endParaRPr>
          </a:p>
        </p:txBody>
      </p:sp>
      <p:sp>
        <p:nvSpPr>
          <p:cNvPr id="2" name="Rechteck 1"/>
          <p:cNvSpPr/>
          <p:nvPr/>
        </p:nvSpPr>
        <p:spPr>
          <a:xfrm>
            <a:off x="3881416" y="1412773"/>
            <a:ext cx="4968552" cy="3705510"/>
          </a:xfrm>
          <a:prstGeom prst="rect">
            <a:avLst/>
          </a:prstGeom>
          <a:solidFill>
            <a:schemeClr val="bg1">
              <a:lumMod val="9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buClrTx/>
              <a:buSzTx/>
              <a:buFontTx/>
              <a:buNone/>
            </a:pPr>
            <a:endParaRPr lang="en-GB" sz="1800" dirty="0">
              <a:solidFill>
                <a:prstClr val="white"/>
              </a:solidFill>
              <a:latin typeface="Times New Roman" panose="02020603050405020304" pitchFamily="18" charset="0"/>
              <a:cs typeface="Times New Roman" panose="02020603050405020304" pitchFamily="18" charset="0"/>
            </a:endParaRPr>
          </a:p>
        </p:txBody>
      </p:sp>
      <p:sp>
        <p:nvSpPr>
          <p:cNvPr id="50" name="Rechteck 49"/>
          <p:cNvSpPr/>
          <p:nvPr/>
        </p:nvSpPr>
        <p:spPr>
          <a:xfrm>
            <a:off x="4352547" y="5113652"/>
            <a:ext cx="4497421" cy="994392"/>
          </a:xfrm>
          <a:prstGeom prst="rect">
            <a:avLst/>
          </a:prstGeom>
          <a:solidFill>
            <a:schemeClr val="bg1">
              <a:lumMod val="9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buClrTx/>
              <a:buSzTx/>
              <a:buFontTx/>
              <a:buNone/>
            </a:pPr>
            <a:endParaRPr lang="en-GB" sz="1800" dirty="0">
              <a:solidFill>
                <a:prstClr val="white"/>
              </a:solidFill>
              <a:latin typeface="Times New Roman" panose="02020603050405020304" pitchFamily="18" charset="0"/>
              <a:cs typeface="Times New Roman" panose="02020603050405020304" pitchFamily="18" charset="0"/>
            </a:endParaRPr>
          </a:p>
        </p:txBody>
      </p:sp>
      <p:sp>
        <p:nvSpPr>
          <p:cNvPr id="51" name="Textfeld 12"/>
          <p:cNvSpPr txBox="1"/>
          <p:nvPr/>
        </p:nvSpPr>
        <p:spPr>
          <a:xfrm>
            <a:off x="5158439" y="2160492"/>
            <a:ext cx="869149" cy="461665"/>
          </a:xfrm>
          <a:prstGeom prst="rect">
            <a:avLst/>
          </a:prstGeom>
          <a:noFill/>
        </p:spPr>
        <p:txBody>
          <a:bodyPr wrap="none" rtlCol="0">
            <a:spAutoFit/>
          </a:bodyPr>
          <a:lstStyle/>
          <a:p>
            <a:pPr defTabSz="914400" eaLnBrk="1" fontAlgn="auto" hangingPunct="1">
              <a:spcBef>
                <a:spcPts val="0"/>
              </a:spcBef>
              <a:spcAft>
                <a:spcPts val="0"/>
              </a:spcAft>
              <a:buClrTx/>
              <a:buSzTx/>
              <a:buFontTx/>
              <a:buNone/>
            </a:pPr>
            <a:r>
              <a:rPr lang="en-GB" b="1" dirty="0" smtClean="0">
                <a:solidFill>
                  <a:prstClr val="black"/>
                </a:solidFill>
                <a:cs typeface="Times New Roman" panose="02020603050405020304" pitchFamily="18" charset="0"/>
              </a:rPr>
              <a:t>GDR</a:t>
            </a:r>
            <a:endParaRPr lang="en-GB" b="1" dirty="0">
              <a:solidFill>
                <a:prstClr val="black"/>
              </a:solidFill>
              <a:cs typeface="Times New Roman" panose="02020603050405020304" pitchFamily="18" charset="0"/>
            </a:endParaRPr>
          </a:p>
        </p:txBody>
      </p:sp>
      <p:sp>
        <p:nvSpPr>
          <p:cNvPr id="5" name="Flèche vers le bas 4"/>
          <p:cNvSpPr/>
          <p:nvPr/>
        </p:nvSpPr>
        <p:spPr>
          <a:xfrm>
            <a:off x="1611071" y="2917543"/>
            <a:ext cx="94250" cy="327088"/>
          </a:xfrm>
          <a:prstGeom prst="down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5" name="Picture 4" descr="povnuc_pd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8488" y="1367331"/>
            <a:ext cx="1071603" cy="847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061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 grpId="0" animBg="1"/>
      <p:bldP spid="5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Inhaltsplatzhalter 3">
                <a:extLst>
                  <a:ext uri="{FF2B5EF4-FFF2-40B4-BE49-F238E27FC236}">
                    <a16:creationId xmlns="" xmlns:a16="http://schemas.microsoft.com/office/drawing/2014/main" id="{44713C8C-3B36-457C-A86D-54495EBAA028}"/>
                  </a:ext>
                </a:extLst>
              </p:cNvPr>
              <p:cNvSpPr>
                <a:spLocks noGrp="1"/>
              </p:cNvSpPr>
              <p:nvPr>
                <p:ph sz="quarter" idx="4294967295"/>
              </p:nvPr>
            </p:nvSpPr>
            <p:spPr>
              <a:xfrm>
                <a:off x="0" y="142875"/>
                <a:ext cx="7823200" cy="503238"/>
              </a:xfrm>
              <a:prstGeom prst="rect">
                <a:avLst/>
              </a:prstGeom>
            </p:spPr>
            <p:txBody>
              <a:bodyPr/>
              <a:lstStyle/>
              <a:p>
                <a:pPr marL="0" indent="0" algn="ctr">
                  <a:buNone/>
                </a:pPr>
                <a14:m>
                  <m:oMath xmlns:m="http://schemas.openxmlformats.org/officeDocument/2006/math">
                    <m:r>
                      <a:rPr lang="de-DE" sz="2800" b="1" i="1" baseline="30000" smtClean="0">
                        <a:solidFill>
                          <a:schemeClr val="tx1"/>
                        </a:solidFill>
                        <a:latin typeface="Cambria Math" panose="02040503050406030204" pitchFamily="18" charset="0"/>
                      </a:rPr>
                      <m:t>𝟔𝟒</m:t>
                    </m:r>
                    <m:r>
                      <a:rPr lang="de-DE" sz="2800" b="1" i="0" smtClean="0">
                        <a:solidFill>
                          <a:schemeClr val="tx1"/>
                        </a:solidFill>
                        <a:latin typeface="Cambria Math" panose="02040503050406030204" pitchFamily="18" charset="0"/>
                      </a:rPr>
                      <m:t>𝐍𝐢</m:t>
                    </m:r>
                    <m:d>
                      <m:dPr>
                        <m:ctrlPr>
                          <a:rPr lang="de-DE" sz="2800" b="1" i="1" smtClean="0">
                            <a:solidFill>
                              <a:schemeClr val="tx1"/>
                            </a:solidFill>
                            <a:latin typeface="Cambria Math" panose="02040503050406030204" pitchFamily="18" charset="0"/>
                          </a:rPr>
                        </m:ctrlPr>
                      </m:dPr>
                      <m:e>
                        <m:r>
                          <a:rPr lang="de-DE" sz="2800" b="1" i="1" smtClean="0">
                            <a:solidFill>
                              <a:schemeClr val="tx1"/>
                            </a:solidFill>
                            <a:latin typeface="Cambria Math" panose="02040503050406030204" pitchFamily="18" charset="0"/>
                          </a:rPr>
                          <m:t>𝜶</m:t>
                        </m:r>
                        <m:r>
                          <a:rPr lang="de-DE" sz="2800" b="1" i="1" smtClean="0">
                            <a:solidFill>
                              <a:schemeClr val="tx1"/>
                            </a:solidFill>
                            <a:latin typeface="Cambria Math" panose="02040503050406030204" pitchFamily="18" charset="0"/>
                          </a:rPr>
                          <m:t>,</m:t>
                        </m:r>
                        <m:sSup>
                          <m:sSupPr>
                            <m:ctrlPr>
                              <a:rPr lang="de-DE" sz="2800" b="1" i="1" smtClean="0">
                                <a:solidFill>
                                  <a:schemeClr val="tx1"/>
                                </a:solidFill>
                                <a:latin typeface="Cambria Math" panose="02040503050406030204" pitchFamily="18" charset="0"/>
                              </a:rPr>
                            </m:ctrlPr>
                          </m:sSupPr>
                          <m:e>
                            <m:r>
                              <a:rPr lang="de-DE" sz="2800" b="1" i="1" smtClean="0">
                                <a:solidFill>
                                  <a:schemeClr val="tx1"/>
                                </a:solidFill>
                                <a:latin typeface="Cambria Math" panose="02040503050406030204" pitchFamily="18" charset="0"/>
                              </a:rPr>
                              <m:t>𝜶</m:t>
                            </m:r>
                          </m:e>
                          <m:sup>
                            <m:r>
                              <a:rPr lang="de-DE" sz="2800" b="1" i="1" smtClean="0">
                                <a:solidFill>
                                  <a:schemeClr val="tx1"/>
                                </a:solidFill>
                                <a:latin typeface="Cambria Math" panose="02040503050406030204" pitchFamily="18" charset="0"/>
                              </a:rPr>
                              <m:t>′</m:t>
                            </m:r>
                          </m:sup>
                        </m:sSup>
                        <m:r>
                          <a:rPr lang="de-DE" sz="2800" b="1" i="1" smtClean="0">
                            <a:solidFill>
                              <a:schemeClr val="tx1"/>
                            </a:solidFill>
                            <a:latin typeface="Cambria Math" panose="02040503050406030204" pitchFamily="18" charset="0"/>
                          </a:rPr>
                          <m:t>𝜸</m:t>
                        </m:r>
                      </m:e>
                    </m:d>
                    <m:r>
                      <a:rPr lang="de-DE" sz="2800" b="1" i="1" smtClean="0">
                        <a:solidFill>
                          <a:schemeClr val="tx1"/>
                        </a:solidFill>
                        <a:latin typeface="Cambria Math" panose="02040503050406030204" pitchFamily="18" charset="0"/>
                      </a:rPr>
                      <m:t> </m:t>
                    </m:r>
                    <m:sSub>
                      <m:sSubPr>
                        <m:ctrlPr>
                          <a:rPr lang="de-DE" sz="2800" b="1" i="1" smtClean="0">
                            <a:solidFill>
                              <a:schemeClr val="tx1"/>
                            </a:solidFill>
                            <a:latin typeface="Cambria Math" panose="02040503050406030204" pitchFamily="18" charset="0"/>
                          </a:rPr>
                        </m:ctrlPr>
                      </m:sSubPr>
                      <m:e>
                        <m:r>
                          <a:rPr lang="de-DE" sz="2800" b="1" i="1" smtClean="0">
                            <a:solidFill>
                              <a:schemeClr val="tx1"/>
                            </a:solidFill>
                            <a:latin typeface="Cambria Math" panose="02040503050406030204" pitchFamily="18" charset="0"/>
                          </a:rPr>
                          <m:t>𝑬</m:t>
                        </m:r>
                      </m:e>
                      <m:sub>
                        <m:r>
                          <a:rPr lang="de-DE" sz="2800" b="1" i="1" smtClean="0">
                            <a:solidFill>
                              <a:schemeClr val="tx1"/>
                            </a:solidFill>
                            <a:latin typeface="Cambria Math" panose="02040503050406030204" pitchFamily="18" charset="0"/>
                          </a:rPr>
                          <m:t>𝜸</m:t>
                        </m:r>
                      </m:sub>
                    </m:sSub>
                  </m:oMath>
                </a14:m>
                <a:r>
                  <a:rPr lang="de-DE" sz="2800" b="1" dirty="0">
                    <a:solidFill>
                      <a:schemeClr val="tx1"/>
                    </a:solidFill>
                    <a:latin typeface="+mn-lt"/>
                  </a:rPr>
                  <a:t>-projection</a:t>
                </a:r>
              </a:p>
            </p:txBody>
          </p:sp>
        </mc:Choice>
        <mc:Fallback xmlns="">
          <p:sp>
            <p:nvSpPr>
              <p:cNvPr id="4" name="Inhaltsplatzhalter 3">
                <a:extLst>
                  <a:ext uri="{FF2B5EF4-FFF2-40B4-BE49-F238E27FC236}">
                    <a16:creationId xmlns:a16="http://schemas.microsoft.com/office/drawing/2014/main" xmlns:a14="http://schemas.microsoft.com/office/drawing/2010/main" xmlns="" id="{44713C8C-3B36-457C-A86D-54495EBAA028}"/>
                  </a:ext>
                </a:extLst>
              </p:cNvPr>
              <p:cNvSpPr>
                <a:spLocks noGrp="1" noRot="1" noChangeAspect="1" noMove="1" noResize="1" noEditPoints="1" noAdjustHandles="1" noChangeArrowheads="1" noChangeShapeType="1" noTextEdit="1"/>
              </p:cNvSpPr>
              <p:nvPr>
                <p:ph sz="quarter" idx="4294967295"/>
              </p:nvPr>
            </p:nvSpPr>
            <p:spPr>
              <a:xfrm>
                <a:off x="0" y="142875"/>
                <a:ext cx="7823200" cy="503238"/>
              </a:xfrm>
              <a:prstGeom prst="rect">
                <a:avLst/>
              </a:prstGeom>
              <a:blipFill rotWithShape="0">
                <a:blip r:embed="rId3"/>
                <a:stretch>
                  <a:fillRect t="-13253" b="-34940"/>
                </a:stretch>
              </a:blipFill>
            </p:spPr>
            <p:txBody>
              <a:bodyPr/>
              <a:lstStyle/>
              <a:p>
                <a:r>
                  <a:rPr lang="en-US">
                    <a:noFill/>
                  </a:rPr>
                  <a:t> </a:t>
                </a:r>
              </a:p>
            </p:txBody>
          </p:sp>
        </mc:Fallback>
      </mc:AlternateContent>
      <p:pic>
        <p:nvPicPr>
          <p:cNvPr id="7" name="Grafik 6">
            <a:extLst>
              <a:ext uri="{FF2B5EF4-FFF2-40B4-BE49-F238E27FC236}">
                <a16:creationId xmlns="" xmlns:a16="http://schemas.microsoft.com/office/drawing/2014/main" id="{08FF2C13-3AC1-46EE-A2D0-51AD3BF5F0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5851" y="697800"/>
            <a:ext cx="5655571" cy="5033607"/>
          </a:xfrm>
          <a:prstGeom prst="rect">
            <a:avLst/>
          </a:prstGeom>
        </p:spPr>
      </p:pic>
      <p:pic>
        <p:nvPicPr>
          <p:cNvPr id="3" name="Grafik 2">
            <a:extLst>
              <a:ext uri="{FF2B5EF4-FFF2-40B4-BE49-F238E27FC236}">
                <a16:creationId xmlns="" xmlns:a16="http://schemas.microsoft.com/office/drawing/2014/main" id="{96A10F26-141D-42EF-A2FB-99C1F18753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5851" y="724427"/>
            <a:ext cx="5655571" cy="5033607"/>
          </a:xfrm>
          <a:prstGeom prst="rect">
            <a:avLst/>
          </a:prstGeom>
        </p:spPr>
      </p:pic>
      <p:sp>
        <p:nvSpPr>
          <p:cNvPr id="11" name="Rechteck 10">
            <a:extLst>
              <a:ext uri="{FF2B5EF4-FFF2-40B4-BE49-F238E27FC236}">
                <a16:creationId xmlns="" xmlns:a16="http://schemas.microsoft.com/office/drawing/2014/main" id="{F2B5D618-9FA1-4BE6-9CC9-8A818642792F}"/>
              </a:ext>
            </a:extLst>
          </p:cNvPr>
          <p:cNvSpPr/>
          <p:nvPr/>
        </p:nvSpPr>
        <p:spPr>
          <a:xfrm>
            <a:off x="2753605" y="1008512"/>
            <a:ext cx="1750031" cy="461665"/>
          </a:xfrm>
          <a:prstGeom prst="rect">
            <a:avLst/>
          </a:prstGeom>
          <a:noFill/>
          <a:ln w="31750">
            <a:noFill/>
          </a:ln>
          <a:effectLst/>
        </p:spPr>
        <p:txBody>
          <a:bodyPr wrap="none">
            <a:spAutoFit/>
          </a:bodyPr>
          <a:lstStyle/>
          <a:p>
            <a:pPr algn="ctr" defTabSz="914400" eaLnBrk="1" hangingPunct="1">
              <a:buClrTx/>
              <a:buSzTx/>
              <a:buFont typeface="Wingdings" panose="05000000000000000000" pitchFamily="2" charset="2"/>
              <a:buNone/>
            </a:pPr>
            <a:r>
              <a:rPr lang="en-GB" b="1" dirty="0" smtClean="0">
                <a:solidFill>
                  <a:srgbClr val="FF0000"/>
                </a:solidFill>
                <a:latin typeface="Times New Roman"/>
                <a:ea typeface="MS PMincho" panose="02020600040205080304" pitchFamily="18" charset="-128"/>
                <a:cs typeface="Arabic Typesetting" panose="03020402040406030203" pitchFamily="66" charset="-78"/>
              </a:rPr>
              <a:t>preliminary</a:t>
            </a:r>
            <a:endParaRPr lang="en-GB" sz="1800" b="1" dirty="0">
              <a:solidFill>
                <a:srgbClr val="FF0000"/>
              </a:solidFill>
              <a:latin typeface="Times New Roman"/>
              <a:ea typeface="MS PMincho" panose="02020600040205080304" pitchFamily="18" charset="-128"/>
              <a:cs typeface="Arabic Typesetting" panose="03020402040406030203" pitchFamily="66" charset="-78"/>
            </a:endParaRPr>
          </a:p>
        </p:txBody>
      </p:sp>
      <p:sp>
        <p:nvSpPr>
          <p:cNvPr id="8" name="Ellipse 7">
            <a:extLst>
              <a:ext uri="{FF2B5EF4-FFF2-40B4-BE49-F238E27FC236}">
                <a16:creationId xmlns="" xmlns:a16="http://schemas.microsoft.com/office/drawing/2014/main" id="{D28091EC-05CE-466F-B48A-71A734C54496}"/>
              </a:ext>
            </a:extLst>
          </p:cNvPr>
          <p:cNvSpPr/>
          <p:nvPr/>
        </p:nvSpPr>
        <p:spPr>
          <a:xfrm>
            <a:off x="4071256" y="1510957"/>
            <a:ext cx="3462651" cy="1879115"/>
          </a:xfrm>
          <a:prstGeom prst="ellipse">
            <a:avLst/>
          </a:prstGeom>
          <a:solidFill>
            <a:srgbClr val="00B050">
              <a:alpha val="10000"/>
            </a:srgbClr>
          </a:solidFill>
          <a:ln w="412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hangingPunct="1">
              <a:buClrTx/>
              <a:buSzTx/>
              <a:buFont typeface="Wingdings" panose="05000000000000000000" pitchFamily="2" charset="2"/>
              <a:buNone/>
            </a:pPr>
            <a:endParaRPr lang="de-DE" sz="1800" dirty="0">
              <a:solidFill>
                <a:srgbClr val="FFFFFF"/>
              </a:solidFill>
            </a:endParaRPr>
          </a:p>
        </p:txBody>
      </p:sp>
      <p:sp>
        <p:nvSpPr>
          <p:cNvPr id="9" name="Inhaltsplatzhalter 3">
            <a:extLst>
              <a:ext uri="{FF2B5EF4-FFF2-40B4-BE49-F238E27FC236}">
                <a16:creationId xmlns="" xmlns:a16="http://schemas.microsoft.com/office/drawing/2014/main" id="{9948A188-8F48-4BAB-BF22-0626116D965F}"/>
              </a:ext>
            </a:extLst>
          </p:cNvPr>
          <p:cNvSpPr txBox="1">
            <a:spLocks/>
          </p:cNvSpPr>
          <p:nvPr/>
        </p:nvSpPr>
        <p:spPr>
          <a:xfrm>
            <a:off x="6012477" y="1284657"/>
            <a:ext cx="2190489" cy="422280"/>
          </a:xfrm>
          <a:prstGeom prst="rect">
            <a:avLst/>
          </a:prstGeom>
          <a:solidFill>
            <a:schemeClr val="bg1"/>
          </a:solidFill>
          <a:ln w="19050">
            <a:solidFill>
              <a:srgbClr val="00B050"/>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Tx/>
              <a:buSzTx/>
              <a:buFont typeface="Arial" panose="020B0604020202020204" pitchFamily="34" charset="0"/>
              <a:buNone/>
            </a:pPr>
            <a:r>
              <a:rPr lang="de-DE" sz="2400" b="1" dirty="0">
                <a:solidFill>
                  <a:srgbClr val="000AFE"/>
                </a:solidFill>
                <a:ea typeface="MS PMincho" panose="02020600040205080304" pitchFamily="18" charset="-128"/>
                <a:cs typeface="Arabic Typesetting" panose="03020402040406030203" pitchFamily="66" charset="-78"/>
              </a:rPr>
              <a:t>E1, M1 </a:t>
            </a:r>
            <a:r>
              <a:rPr lang="en-GB" sz="2400" b="1" dirty="0" smtClean="0">
                <a:solidFill>
                  <a:srgbClr val="000AFE"/>
                </a:solidFill>
                <a:ea typeface="MS PMincho" panose="02020600040205080304" pitchFamily="18" charset="-128"/>
                <a:cs typeface="Arabic Typesetting" panose="03020402040406030203" pitchFamily="66" charset="-78"/>
              </a:rPr>
              <a:t>or</a:t>
            </a:r>
            <a:r>
              <a:rPr lang="de-DE" sz="2400" b="1" dirty="0" smtClean="0">
                <a:solidFill>
                  <a:srgbClr val="000AFE"/>
                </a:solidFill>
                <a:ea typeface="MS PMincho" panose="02020600040205080304" pitchFamily="18" charset="-128"/>
                <a:cs typeface="Arabic Typesetting" panose="03020402040406030203" pitchFamily="66" charset="-78"/>
              </a:rPr>
              <a:t> </a:t>
            </a:r>
            <a:r>
              <a:rPr lang="de-DE" sz="2400" b="1" dirty="0">
                <a:solidFill>
                  <a:srgbClr val="000AFE"/>
                </a:solidFill>
                <a:ea typeface="MS PMincho" panose="02020600040205080304" pitchFamily="18" charset="-128"/>
                <a:cs typeface="Arabic Typesetting" panose="03020402040406030203" pitchFamily="66" charset="-78"/>
              </a:rPr>
              <a:t>E2 ?</a:t>
            </a:r>
            <a:endParaRPr lang="de-DE" sz="2400" b="1" baseline="-25000" dirty="0">
              <a:solidFill>
                <a:srgbClr val="000AFE"/>
              </a:solidFill>
              <a:ea typeface="MS PMincho" panose="02020600040205080304" pitchFamily="18" charset="-128"/>
              <a:cs typeface="Arabic Typesetting" panose="03020402040406030203" pitchFamily="66" charset="-78"/>
            </a:endParaRPr>
          </a:p>
        </p:txBody>
      </p:sp>
      <p:sp>
        <p:nvSpPr>
          <p:cNvPr id="12" name="正方形/長方形 11"/>
          <p:cNvSpPr/>
          <p:nvPr/>
        </p:nvSpPr>
        <p:spPr>
          <a:xfrm>
            <a:off x="6022142" y="5863681"/>
            <a:ext cx="2249335" cy="369332"/>
          </a:xfrm>
          <a:prstGeom prst="rect">
            <a:avLst/>
          </a:prstGeom>
          <a:solidFill>
            <a:schemeClr val="bg1"/>
          </a:solidFill>
        </p:spPr>
        <p:txBody>
          <a:bodyPr wrap="none">
            <a:spAutoFit/>
          </a:bodyPr>
          <a:lstStyle/>
          <a:p>
            <a:pPr algn="r" defTabSz="914400" eaLnBrk="1" hangingPunct="1">
              <a:buClrTx/>
              <a:buSzTx/>
              <a:buFont typeface="Wingdings" panose="05000000000000000000" pitchFamily="2" charset="2"/>
              <a:buNone/>
            </a:pPr>
            <a:r>
              <a:rPr lang="en-US" altLang="ja-JP" sz="1800" dirty="0" smtClean="0">
                <a:solidFill>
                  <a:srgbClr val="000000"/>
                </a:solidFill>
              </a:rPr>
              <a:t>Analysis Johann </a:t>
            </a:r>
            <a:r>
              <a:rPr lang="en-US" altLang="ja-JP" sz="1800" dirty="0">
                <a:solidFill>
                  <a:srgbClr val="000000"/>
                </a:solidFill>
              </a:rPr>
              <a:t>Isaak</a:t>
            </a:r>
            <a:endParaRPr lang="de-DE" altLang="ja-JP" sz="1800" dirty="0">
              <a:solidFill>
                <a:srgbClr val="000000"/>
              </a:solidFill>
            </a:endParaRPr>
          </a:p>
        </p:txBody>
      </p:sp>
    </p:spTree>
    <p:extLst>
      <p:ext uri="{BB962C8B-B14F-4D97-AF65-F5344CB8AC3E}">
        <p14:creationId xmlns:p14="http://schemas.microsoft.com/office/powerpoint/2010/main" val="88681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1651641" y="1008524"/>
            <a:ext cx="5655571" cy="5033607"/>
            <a:chOff x="1675851" y="1239344"/>
            <a:chExt cx="5655571" cy="5033607"/>
          </a:xfrm>
        </p:grpSpPr>
        <p:pic>
          <p:nvPicPr>
            <p:cNvPr id="40" name="Grafik 2">
              <a:extLst>
                <a:ext uri="{FF2B5EF4-FFF2-40B4-BE49-F238E27FC236}">
                  <a16:creationId xmlns="" xmlns:a16="http://schemas.microsoft.com/office/drawing/2014/main" id="{96A10F26-141D-42EF-A2FB-99C1F18753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5851" y="1239344"/>
              <a:ext cx="5655571" cy="5033607"/>
            </a:xfrm>
            <a:prstGeom prst="rect">
              <a:avLst/>
            </a:prstGeom>
          </p:spPr>
        </p:pic>
        <p:sp>
          <p:nvSpPr>
            <p:cNvPr id="41" name="Rechteck 10">
              <a:extLst>
                <a:ext uri="{FF2B5EF4-FFF2-40B4-BE49-F238E27FC236}">
                  <a16:creationId xmlns="" xmlns:a16="http://schemas.microsoft.com/office/drawing/2014/main" id="{F2B5D618-9FA1-4BE6-9CC9-8A818642792F}"/>
                </a:ext>
              </a:extLst>
            </p:cNvPr>
            <p:cNvSpPr/>
            <p:nvPr/>
          </p:nvSpPr>
          <p:spPr>
            <a:xfrm>
              <a:off x="3946593" y="1450472"/>
              <a:ext cx="1750031" cy="461665"/>
            </a:xfrm>
            <a:prstGeom prst="rect">
              <a:avLst/>
            </a:prstGeom>
            <a:noFill/>
            <a:ln w="31750">
              <a:noFill/>
            </a:ln>
            <a:effectLst/>
          </p:spPr>
          <p:txBody>
            <a:bodyPr wrap="none">
              <a:spAutoFit/>
            </a:bodyPr>
            <a:lstStyle/>
            <a:p>
              <a:pPr algn="ctr"/>
              <a:r>
                <a:rPr lang="en-GB" sz="2400" b="1" dirty="0" smtClean="0">
                  <a:solidFill>
                    <a:srgbClr val="FF0000"/>
                  </a:solidFill>
                  <a:ea typeface="MS PMincho" panose="02020600040205080304" pitchFamily="18" charset="-128"/>
                  <a:cs typeface="Times New Roman" panose="02020603050405020304" pitchFamily="18" charset="0"/>
                </a:rPr>
                <a:t>preliminary</a:t>
              </a:r>
              <a:endParaRPr lang="en-GB" b="1" dirty="0">
                <a:solidFill>
                  <a:srgbClr val="FF0000"/>
                </a:solidFill>
                <a:ea typeface="MS PMincho" panose="02020600040205080304" pitchFamily="18" charset="-128"/>
                <a:cs typeface="Times New Roman" panose="02020603050405020304" pitchFamily="18" charset="0"/>
              </a:endParaRPr>
            </a:p>
          </p:txBody>
        </p:sp>
      </p:grpSp>
      <p:sp>
        <p:nvSpPr>
          <p:cNvPr id="4" name="Inhaltsplatzhalter 3">
            <a:extLst>
              <a:ext uri="{FF2B5EF4-FFF2-40B4-BE49-F238E27FC236}">
                <a16:creationId xmlns="" xmlns:a16="http://schemas.microsoft.com/office/drawing/2014/main" id="{BE97CB34-ABAF-4161-B343-E924509257F5}"/>
              </a:ext>
            </a:extLst>
          </p:cNvPr>
          <p:cNvSpPr>
            <a:spLocks noGrp="1"/>
          </p:cNvSpPr>
          <p:nvPr>
            <p:ph sz="quarter" idx="4294967295"/>
          </p:nvPr>
        </p:nvSpPr>
        <p:spPr>
          <a:xfrm>
            <a:off x="651035" y="38689"/>
            <a:ext cx="7821930" cy="503127"/>
          </a:xfrm>
          <a:prstGeom prst="rect">
            <a:avLst/>
          </a:prstGeom>
        </p:spPr>
        <p:txBody>
          <a:bodyPr/>
          <a:lstStyle/>
          <a:p>
            <a:pPr algn="ctr"/>
            <a:r>
              <a:rPr lang="de-DE" sz="2800" b="1" dirty="0" smtClean="0">
                <a:solidFill>
                  <a:schemeClr val="tx1"/>
                </a:solidFill>
                <a:latin typeface="Times New Roman" panose="02020603050405020304" pitchFamily="18" charset="0"/>
                <a:cs typeface="Times New Roman" panose="02020603050405020304" pitchFamily="18" charset="0"/>
              </a:rPr>
              <a:t>(</a:t>
            </a:r>
            <a:r>
              <a:rPr lang="de-DE" sz="2800" b="1" dirty="0" smtClean="0">
                <a:solidFill>
                  <a:schemeClr val="tx1"/>
                </a:solidFill>
                <a:latin typeface="Symbol" panose="05050102010706020507" pitchFamily="18" charset="2"/>
                <a:cs typeface="Times New Roman" panose="02020603050405020304" pitchFamily="18" charset="0"/>
              </a:rPr>
              <a:t>a</a:t>
            </a:r>
            <a:r>
              <a:rPr lang="de-DE" sz="2800" b="1" dirty="0" smtClean="0">
                <a:solidFill>
                  <a:schemeClr val="tx1"/>
                </a:solidFill>
                <a:latin typeface="Times New Roman" panose="02020603050405020304" pitchFamily="18" charset="0"/>
                <a:cs typeface="Times New Roman" panose="02020603050405020304" pitchFamily="18" charset="0"/>
              </a:rPr>
              <a:t>,</a:t>
            </a:r>
            <a:r>
              <a:rPr lang="de-DE" sz="2800" b="1" dirty="0" smtClean="0">
                <a:solidFill>
                  <a:schemeClr val="tx1"/>
                </a:solidFill>
                <a:latin typeface="Symbol" panose="05050102010706020507" pitchFamily="18" charset="2"/>
                <a:cs typeface="Times New Roman" panose="02020603050405020304" pitchFamily="18" charset="0"/>
              </a:rPr>
              <a:t>a</a:t>
            </a:r>
            <a:r>
              <a:rPr lang="en-US" altLang="ja-JP" sz="2800" b="1" dirty="0" smtClean="0">
                <a:solidFill>
                  <a:schemeClr val="tx1"/>
                </a:solidFill>
                <a:latin typeface="Times New Roman" panose="02020603050405020304" pitchFamily="18" charset="0"/>
                <a:cs typeface="Times New Roman" panose="02020603050405020304" pitchFamily="18" charset="0"/>
              </a:rPr>
              <a:t>′</a:t>
            </a:r>
            <a:r>
              <a:rPr lang="de-DE" sz="2800" b="1" dirty="0" smtClean="0">
                <a:solidFill>
                  <a:schemeClr val="tx1"/>
                </a:solidFill>
                <a:latin typeface="Times New Roman" panose="02020603050405020304" pitchFamily="18" charset="0"/>
                <a:cs typeface="Times New Roman" panose="02020603050405020304" pitchFamily="18" charset="0"/>
              </a:rPr>
              <a:t>) and </a:t>
            </a:r>
            <a:r>
              <a:rPr lang="en-US" altLang="ja-JP" sz="2800" b="1" dirty="0">
                <a:solidFill>
                  <a:schemeClr val="tx1"/>
                </a:solidFill>
                <a:latin typeface="Times New Roman" panose="02020603050405020304" pitchFamily="18" charset="0"/>
                <a:cs typeface="Times New Roman" panose="02020603050405020304" pitchFamily="18" charset="0"/>
              </a:rPr>
              <a:t>(</a:t>
            </a:r>
            <a:r>
              <a:rPr lang="en-US" altLang="ja-JP" sz="2800" b="1" i="1" dirty="0" smtClean="0">
                <a:solidFill>
                  <a:schemeClr val="tx1"/>
                </a:solidFill>
                <a:latin typeface="Times New Roman" panose="02020603050405020304" pitchFamily="18" charset="0"/>
                <a:cs typeface="Times New Roman" panose="02020603050405020304" pitchFamily="18" charset="0"/>
              </a:rPr>
              <a:t>p</a:t>
            </a:r>
            <a:r>
              <a:rPr lang="en-US" altLang="ja-JP" sz="2800" b="1" dirty="0" smtClean="0">
                <a:solidFill>
                  <a:schemeClr val="tx1"/>
                </a:solidFill>
                <a:latin typeface="Times New Roman" panose="02020603050405020304" pitchFamily="18" charset="0"/>
                <a:cs typeface="Times New Roman" panose="02020603050405020304" pitchFamily="18" charset="0"/>
              </a:rPr>
              <a:t>,</a:t>
            </a:r>
            <a:r>
              <a:rPr lang="en-US" altLang="ja-JP" sz="2800" b="1" i="1" dirty="0" smtClean="0">
                <a:solidFill>
                  <a:schemeClr val="tx1"/>
                </a:solidFill>
                <a:latin typeface="Times New Roman" panose="02020603050405020304" pitchFamily="18" charset="0"/>
                <a:cs typeface="Times New Roman" panose="02020603050405020304" pitchFamily="18" charset="0"/>
              </a:rPr>
              <a:t>p</a:t>
            </a:r>
            <a:r>
              <a:rPr lang="en-US" altLang="ja-JP" sz="2800" b="1" dirty="0" smtClean="0">
                <a:solidFill>
                  <a:schemeClr val="tx1"/>
                </a:solidFill>
                <a:latin typeface="Times New Roman" panose="02020603050405020304" pitchFamily="18" charset="0"/>
                <a:cs typeface="Times New Roman" panose="02020603050405020304" pitchFamily="18" charset="0"/>
              </a:rPr>
              <a:t>′) off </a:t>
            </a:r>
            <a:r>
              <a:rPr lang="en-US" altLang="ja-JP" sz="2800" b="1" baseline="30000" dirty="0" smtClean="0">
                <a:solidFill>
                  <a:schemeClr val="tx1"/>
                </a:solidFill>
                <a:latin typeface="Times New Roman" panose="02020603050405020304" pitchFamily="18" charset="0"/>
                <a:cs typeface="Times New Roman" panose="02020603050405020304" pitchFamily="18" charset="0"/>
              </a:rPr>
              <a:t>64</a:t>
            </a:r>
            <a:r>
              <a:rPr lang="en-US" altLang="ja-JP" sz="2800" b="1" dirty="0" smtClean="0">
                <a:solidFill>
                  <a:schemeClr val="tx1"/>
                </a:solidFill>
                <a:latin typeface="Times New Roman" panose="02020603050405020304" pitchFamily="18" charset="0"/>
                <a:cs typeface="Times New Roman" panose="02020603050405020304" pitchFamily="18" charset="0"/>
              </a:rPr>
              <a:t>Ni</a:t>
            </a:r>
            <a:endParaRPr lang="en-US" altLang="ja-JP" sz="2800" b="1" dirty="0">
              <a:solidFill>
                <a:schemeClr val="tx1"/>
              </a:solidFill>
              <a:latin typeface="Times New Roman" panose="02020603050405020304" pitchFamily="18" charset="0"/>
              <a:cs typeface="Times New Roman" panose="02020603050405020304" pitchFamily="18" charset="0"/>
            </a:endParaRPr>
          </a:p>
          <a:p>
            <a:pPr algn="ctr"/>
            <a:r>
              <a:rPr lang="en-US" altLang="ja-JP" sz="2800" b="1" dirty="0" smtClean="0">
                <a:solidFill>
                  <a:schemeClr val="tx1"/>
                </a:solidFill>
                <a:latin typeface="Times New Roman" panose="02020603050405020304" pitchFamily="18" charset="0"/>
                <a:cs typeface="Times New Roman" panose="02020603050405020304" pitchFamily="18" charset="0"/>
              </a:rPr>
              <a:t>Isoscalar and </a:t>
            </a:r>
            <a:r>
              <a:rPr lang="en-US" altLang="ja-JP" sz="2800" b="1" dirty="0">
                <a:solidFill>
                  <a:schemeClr val="tx1"/>
                </a:solidFill>
                <a:latin typeface="Times New Roman" panose="02020603050405020304" pitchFamily="18" charset="0"/>
                <a:cs typeface="Times New Roman" panose="02020603050405020304" pitchFamily="18" charset="0"/>
              </a:rPr>
              <a:t>i</a:t>
            </a:r>
            <a:r>
              <a:rPr lang="en-US" altLang="ja-JP" sz="2800" b="1" dirty="0" smtClean="0">
                <a:solidFill>
                  <a:schemeClr val="tx1"/>
                </a:solidFill>
                <a:latin typeface="Times New Roman" panose="02020603050405020304" pitchFamily="18" charset="0"/>
                <a:cs typeface="Times New Roman" panose="02020603050405020304" pitchFamily="18" charset="0"/>
              </a:rPr>
              <a:t>sovector probes</a:t>
            </a:r>
            <a:endParaRPr lang="de-DE" sz="2800" b="1" dirty="0">
              <a:solidFill>
                <a:schemeClr val="tx1"/>
              </a:solidFill>
              <a:latin typeface="Times New Roman" panose="02020603050405020304" pitchFamily="18" charset="0"/>
              <a:cs typeface="Times New Roman" panose="02020603050405020304" pitchFamily="18" charset="0"/>
            </a:endParaRPr>
          </a:p>
        </p:txBody>
      </p:sp>
      <p:grpSp>
        <p:nvGrpSpPr>
          <p:cNvPr id="27" name="Gruppieren 26">
            <a:extLst>
              <a:ext uri="{FF2B5EF4-FFF2-40B4-BE49-F238E27FC236}">
                <a16:creationId xmlns="" xmlns:a16="http://schemas.microsoft.com/office/drawing/2014/main" id="{E5DABC32-F66A-4E38-BDD5-AF7B96AF32F6}"/>
              </a:ext>
            </a:extLst>
          </p:cNvPr>
          <p:cNvGrpSpPr/>
          <p:nvPr/>
        </p:nvGrpSpPr>
        <p:grpSpPr>
          <a:xfrm>
            <a:off x="2561986" y="2170969"/>
            <a:ext cx="4483344" cy="566520"/>
            <a:chOff x="4952940" y="4204134"/>
            <a:chExt cx="5237706" cy="2944089"/>
          </a:xfrm>
        </p:grpSpPr>
        <p:grpSp>
          <p:nvGrpSpPr>
            <p:cNvPr id="28" name="Gruppieren 27">
              <a:extLst>
                <a:ext uri="{FF2B5EF4-FFF2-40B4-BE49-F238E27FC236}">
                  <a16:creationId xmlns="" xmlns:a16="http://schemas.microsoft.com/office/drawing/2014/main" id="{B5935593-B999-4CC4-B687-638C79301793}"/>
                </a:ext>
              </a:extLst>
            </p:cNvPr>
            <p:cNvGrpSpPr/>
            <p:nvPr/>
          </p:nvGrpSpPr>
          <p:grpSpPr>
            <a:xfrm>
              <a:off x="4952940" y="4204134"/>
              <a:ext cx="5237706" cy="2807689"/>
              <a:chOff x="10922039" y="4637895"/>
              <a:chExt cx="5237706" cy="2125459"/>
            </a:xfrm>
          </p:grpSpPr>
          <p:sp>
            <p:nvSpPr>
              <p:cNvPr id="30" name="Rechteck: abgerundete Ecken 29">
                <a:extLst>
                  <a:ext uri="{FF2B5EF4-FFF2-40B4-BE49-F238E27FC236}">
                    <a16:creationId xmlns="" xmlns:a16="http://schemas.microsoft.com/office/drawing/2014/main" id="{A92D70C7-0B7F-42D7-8340-A90294AAA1CC}"/>
                  </a:ext>
                </a:extLst>
              </p:cNvPr>
              <p:cNvSpPr/>
              <p:nvPr/>
            </p:nvSpPr>
            <p:spPr>
              <a:xfrm>
                <a:off x="10922039" y="4637895"/>
                <a:ext cx="5180325" cy="2125459"/>
              </a:xfrm>
              <a:prstGeom prst="roundRect">
                <a:avLst>
                  <a:gd name="adj" fmla="val 31914"/>
                </a:avLst>
              </a:prstGeom>
              <a:solidFill>
                <a:schemeClr val="bg1"/>
              </a:solidFill>
              <a:ln w="31750">
                <a:solidFill>
                  <a:srgbClr val="0070C0"/>
                </a:solidFill>
              </a:ln>
              <a:effectLst>
                <a:outerShdw blurRad="63500" sx="102000" sy="102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0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1" name="Rechteck 30">
                    <a:extLst>
                      <a:ext uri="{FF2B5EF4-FFF2-40B4-BE49-F238E27FC236}">
                        <a16:creationId xmlns="" xmlns:a16="http://schemas.microsoft.com/office/drawing/2014/main" id="{8E3821CC-172A-4013-8DDB-6662B28AC833}"/>
                      </a:ext>
                    </a:extLst>
                  </p:cNvPr>
                  <p:cNvSpPr/>
                  <p:nvPr/>
                </p:nvSpPr>
                <p:spPr>
                  <a:xfrm>
                    <a:off x="10943613" y="4729605"/>
                    <a:ext cx="5216132" cy="1574051"/>
                  </a:xfrm>
                  <a:prstGeom prst="rect">
                    <a:avLst/>
                  </a:prstGeom>
                  <a:noFill/>
                </p:spPr>
                <p:txBody>
                  <a:bodyPr wrap="none">
                    <a:spAutoFit/>
                  </a:bodyPr>
                  <a:lstStyle/>
                  <a:p>
                    <a:pPr algn="ctr"/>
                    <a:r>
                      <a:rPr lang="de-DE" sz="2000" b="1" dirty="0">
                        <a:solidFill>
                          <a:srgbClr val="0070C0"/>
                        </a:solidFill>
                        <a:cs typeface="Times New Roman" panose="02020603050405020304" pitchFamily="18" charset="0"/>
                      </a:rPr>
                      <a:t>comparison of </a:t>
                    </a:r>
                    <a:r>
                      <a:rPr lang="de-DE" sz="2000" b="1" dirty="0" smtClean="0">
                        <a:solidFill>
                          <a:srgbClr val="0070C0"/>
                        </a:solidFill>
                        <a:cs typeface="Times New Roman" panose="02020603050405020304" pitchFamily="18" charset="0"/>
                      </a:rPr>
                      <a:t>proton </a:t>
                    </a:r>
                    <a:r>
                      <a:rPr lang="de-DE" sz="2000" b="1" dirty="0">
                        <a:solidFill>
                          <a:srgbClr val="0070C0"/>
                        </a:solidFill>
                        <a:cs typeface="Times New Roman" panose="02020603050405020304" pitchFamily="18" charset="0"/>
                      </a:rPr>
                      <a:t>and </a:t>
                    </a:r>
                    <a14:m>
                      <m:oMath xmlns:m="http://schemas.openxmlformats.org/officeDocument/2006/math">
                        <m:r>
                          <a:rPr lang="de-DE" sz="2000" b="1" i="1" smtClean="0">
                            <a:solidFill>
                              <a:srgbClr val="0070C0"/>
                            </a:solidFill>
                            <a:latin typeface="Cambria Math" panose="02040503050406030204" pitchFamily="18" charset="0"/>
                            <a:cs typeface="Arabic Typesetting" panose="03020402040406030203" pitchFamily="66" charset="-78"/>
                          </a:rPr>
                          <m:t>𝜶</m:t>
                        </m:r>
                      </m:oMath>
                    </a14:m>
                    <a:r>
                      <a:rPr lang="de-DE" sz="2000" b="1" dirty="0">
                        <a:solidFill>
                          <a:srgbClr val="0070C0"/>
                        </a:solidFill>
                        <a:cs typeface="Times New Roman" panose="02020603050405020304" pitchFamily="18" charset="0"/>
                      </a:rPr>
                      <a:t> </a:t>
                    </a:r>
                    <a:r>
                      <a:rPr lang="en-GB" sz="2000" b="1" dirty="0" smtClean="0">
                        <a:solidFill>
                          <a:srgbClr val="0070C0"/>
                        </a:solidFill>
                        <a:cs typeface="Times New Roman" panose="02020603050405020304" pitchFamily="18" charset="0"/>
                      </a:rPr>
                      <a:t>scattering</a:t>
                    </a:r>
                    <a:r>
                      <a:rPr lang="de-DE" sz="2000" b="1" dirty="0" smtClean="0">
                        <a:solidFill>
                          <a:srgbClr val="0070C0"/>
                        </a:solidFill>
                        <a:cs typeface="Times New Roman" panose="02020603050405020304" pitchFamily="18" charset="0"/>
                      </a:rPr>
                      <a:t> </a:t>
                    </a:r>
                    <a:endParaRPr lang="de-DE" sz="2000" b="1" dirty="0">
                      <a:solidFill>
                        <a:srgbClr val="0070C0"/>
                      </a:solidFill>
                      <a:cs typeface="Times New Roman" panose="02020603050405020304" pitchFamily="18" charset="0"/>
                    </a:endParaRPr>
                  </a:p>
                </p:txBody>
              </p:sp>
            </mc:Choice>
            <mc:Fallback xmlns="">
              <p:sp>
                <p:nvSpPr>
                  <p:cNvPr id="31" name="Rechteck 30">
                    <a:extLst>
                      <a:ext uri="{FF2B5EF4-FFF2-40B4-BE49-F238E27FC236}">
                        <a16:creationId xmlns:a16="http://schemas.microsoft.com/office/drawing/2014/main" xmlns:a14="http://schemas.microsoft.com/office/drawing/2010/main" xmlns="" id="{8E3821CC-172A-4013-8DDB-6662B28AC833}"/>
                      </a:ext>
                    </a:extLst>
                  </p:cNvPr>
                  <p:cNvSpPr>
                    <a:spLocks noRot="1" noChangeAspect="1" noMove="1" noResize="1" noEditPoints="1" noAdjustHandles="1" noChangeArrowheads="1" noChangeShapeType="1" noTextEdit="1"/>
                  </p:cNvSpPr>
                  <p:nvPr/>
                </p:nvSpPr>
                <p:spPr>
                  <a:xfrm>
                    <a:off x="10943613" y="4729605"/>
                    <a:ext cx="5216132" cy="1574051"/>
                  </a:xfrm>
                  <a:prstGeom prst="rect">
                    <a:avLst/>
                  </a:prstGeom>
                  <a:blipFill rotWithShape="0">
                    <a:blip r:embed="rId3"/>
                    <a:stretch>
                      <a:fillRect l="-955" t="-9091" b="-25758"/>
                    </a:stretch>
                  </a:blipFill>
                </p:spPr>
                <p:txBody>
                  <a:bodyPr/>
                  <a:lstStyle/>
                  <a:p>
                    <a:r>
                      <a:rPr lang="en-US">
                        <a:noFill/>
                      </a:rPr>
                      <a:t> </a:t>
                    </a:r>
                  </a:p>
                </p:txBody>
              </p:sp>
            </mc:Fallback>
          </mc:AlternateContent>
        </p:grpSp>
        <p:sp>
          <p:nvSpPr>
            <p:cNvPr id="29" name="Rechteck 28">
              <a:extLst>
                <a:ext uri="{FF2B5EF4-FFF2-40B4-BE49-F238E27FC236}">
                  <a16:creationId xmlns="" xmlns:a16="http://schemas.microsoft.com/office/drawing/2014/main" id="{BD41FA6F-54AA-41DE-A6C2-3C009F56317C}"/>
                </a:ext>
              </a:extLst>
            </p:cNvPr>
            <p:cNvSpPr/>
            <p:nvPr/>
          </p:nvSpPr>
          <p:spPr>
            <a:xfrm flipH="1">
              <a:off x="6629594" y="5068933"/>
              <a:ext cx="1905962" cy="2079290"/>
            </a:xfrm>
            <a:prstGeom prst="rect">
              <a:avLst/>
            </a:prstGeom>
            <a:noFill/>
            <a:ln w="25400">
              <a:noFill/>
            </a:ln>
          </p:spPr>
          <p:txBody>
            <a:bodyPr wrap="square">
              <a:spAutoFit/>
            </a:bodyPr>
            <a:lstStyle/>
            <a:p>
              <a:pPr algn="ctr"/>
              <a:endParaRPr lang="de-DE" sz="2000" b="1" dirty="0">
                <a:solidFill>
                  <a:srgbClr val="FF0000"/>
                </a:solidFill>
                <a:cs typeface="Times New Roman" panose="02020603050405020304" pitchFamily="18" charset="0"/>
              </a:endParaRPr>
            </a:p>
          </p:txBody>
        </p:sp>
      </p:grpSp>
      <p:grpSp>
        <p:nvGrpSpPr>
          <p:cNvPr id="32" name="Gruppieren 31">
            <a:extLst>
              <a:ext uri="{FF2B5EF4-FFF2-40B4-BE49-F238E27FC236}">
                <a16:creationId xmlns="" xmlns:a16="http://schemas.microsoft.com/office/drawing/2014/main" id="{AB4F18C3-4701-4229-BA6E-B24AA1891A7A}"/>
              </a:ext>
            </a:extLst>
          </p:cNvPr>
          <p:cNvGrpSpPr/>
          <p:nvPr/>
        </p:nvGrpSpPr>
        <p:grpSpPr>
          <a:xfrm>
            <a:off x="2368517" y="4570042"/>
            <a:ext cx="4851585" cy="624362"/>
            <a:chOff x="5171526" y="4204134"/>
            <a:chExt cx="4822106" cy="3318727"/>
          </a:xfrm>
        </p:grpSpPr>
        <p:grpSp>
          <p:nvGrpSpPr>
            <p:cNvPr id="33" name="Gruppieren 32">
              <a:extLst>
                <a:ext uri="{FF2B5EF4-FFF2-40B4-BE49-F238E27FC236}">
                  <a16:creationId xmlns="" xmlns:a16="http://schemas.microsoft.com/office/drawing/2014/main" id="{C0FAB517-92EC-43BF-83AD-94BBD68E7CD7}"/>
                </a:ext>
              </a:extLst>
            </p:cNvPr>
            <p:cNvGrpSpPr/>
            <p:nvPr/>
          </p:nvGrpSpPr>
          <p:grpSpPr>
            <a:xfrm>
              <a:off x="5171526" y="4204134"/>
              <a:ext cx="4822106" cy="2807689"/>
              <a:chOff x="11140625" y="4637895"/>
              <a:chExt cx="4822106" cy="2125459"/>
            </a:xfrm>
          </p:grpSpPr>
          <p:sp>
            <p:nvSpPr>
              <p:cNvPr id="35" name="Rechteck: abgerundete Ecken 34">
                <a:extLst>
                  <a:ext uri="{FF2B5EF4-FFF2-40B4-BE49-F238E27FC236}">
                    <a16:creationId xmlns="" xmlns:a16="http://schemas.microsoft.com/office/drawing/2014/main" id="{2F066856-E98B-4939-AF13-90EA79E416F4}"/>
                  </a:ext>
                </a:extLst>
              </p:cNvPr>
              <p:cNvSpPr/>
              <p:nvPr/>
            </p:nvSpPr>
            <p:spPr>
              <a:xfrm>
                <a:off x="11245513" y="4637895"/>
                <a:ext cx="4612332" cy="2125459"/>
              </a:xfrm>
              <a:prstGeom prst="roundRect">
                <a:avLst>
                  <a:gd name="adj" fmla="val 31914"/>
                </a:avLst>
              </a:prstGeom>
              <a:solidFill>
                <a:schemeClr val="bg1"/>
              </a:solidFill>
              <a:ln w="31750">
                <a:solidFill>
                  <a:srgbClr val="0070C0"/>
                </a:solidFill>
              </a:ln>
              <a:effectLst>
                <a:outerShdw blurRad="63500" sx="102000" sy="102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36" name="Rechteck 35">
                <a:extLst>
                  <a:ext uri="{FF2B5EF4-FFF2-40B4-BE49-F238E27FC236}">
                    <a16:creationId xmlns="" xmlns:a16="http://schemas.microsoft.com/office/drawing/2014/main" id="{6A3E27E9-385F-4F94-B1C2-30BECD429BA8}"/>
                  </a:ext>
                </a:extLst>
              </p:cNvPr>
              <p:cNvSpPr/>
              <p:nvPr/>
            </p:nvSpPr>
            <p:spPr>
              <a:xfrm>
                <a:off x="11140625" y="4729606"/>
                <a:ext cx="4822106" cy="1609971"/>
              </a:xfrm>
              <a:prstGeom prst="rect">
                <a:avLst/>
              </a:prstGeom>
              <a:noFill/>
            </p:spPr>
            <p:txBody>
              <a:bodyPr wrap="none">
                <a:spAutoFit/>
              </a:bodyPr>
              <a:lstStyle/>
              <a:p>
                <a:pPr algn="ctr"/>
                <a:r>
                  <a:rPr lang="en-GB" sz="2000" b="1" dirty="0" smtClean="0">
                    <a:solidFill>
                      <a:srgbClr val="0070C0"/>
                    </a:solidFill>
                    <a:cs typeface="Times New Roman" panose="02020603050405020304" pitchFamily="18" charset="0"/>
                  </a:rPr>
                  <a:t>evidence for different underlying structure</a:t>
                </a:r>
                <a:endParaRPr lang="en-GB" sz="2000" b="1" dirty="0">
                  <a:solidFill>
                    <a:srgbClr val="0070C0"/>
                  </a:solidFill>
                  <a:cs typeface="Times New Roman" panose="02020603050405020304" pitchFamily="18" charset="0"/>
                </a:endParaRPr>
              </a:p>
            </p:txBody>
          </p:sp>
        </p:grpSp>
        <p:sp>
          <p:nvSpPr>
            <p:cNvPr id="34" name="Rechteck 33">
              <a:extLst>
                <a:ext uri="{FF2B5EF4-FFF2-40B4-BE49-F238E27FC236}">
                  <a16:creationId xmlns="" xmlns:a16="http://schemas.microsoft.com/office/drawing/2014/main" id="{FED0D95D-D546-4F8D-B641-7B5AFD1C433D}"/>
                </a:ext>
              </a:extLst>
            </p:cNvPr>
            <p:cNvSpPr/>
            <p:nvPr/>
          </p:nvSpPr>
          <p:spPr>
            <a:xfrm flipH="1">
              <a:off x="6629594" y="5068932"/>
              <a:ext cx="1905961" cy="2453929"/>
            </a:xfrm>
            <a:prstGeom prst="rect">
              <a:avLst/>
            </a:prstGeom>
            <a:noFill/>
            <a:ln w="25400">
              <a:noFill/>
            </a:ln>
          </p:spPr>
          <p:txBody>
            <a:bodyPr wrap="square">
              <a:spAutoFit/>
            </a:bodyPr>
            <a:lstStyle/>
            <a:p>
              <a:pPr algn="ctr"/>
              <a:endParaRPr lang="en-GB" sz="2400" b="1" dirty="0">
                <a:solidFill>
                  <a:srgbClr val="FF0000"/>
                </a:solidFill>
                <a:cs typeface="Times New Roman" panose="02020603050405020304" pitchFamily="18" charset="0"/>
              </a:endParaRPr>
            </a:p>
          </p:txBody>
        </p:sp>
      </p:grpSp>
      <p:pic>
        <p:nvPicPr>
          <p:cNvPr id="37" name="Grafik 36" descr="Pfeil: Kurve im Uhrzeigersinn">
            <a:extLst>
              <a:ext uri="{FF2B5EF4-FFF2-40B4-BE49-F238E27FC236}">
                <a16:creationId xmlns="" xmlns:a16="http://schemas.microsoft.com/office/drawing/2014/main" id="{74EDC60C-3DA3-4898-AF7A-628F5E5D484B}"/>
              </a:ext>
            </a:extLst>
          </p:cNvPr>
          <p:cNvPicPr>
            <a:picLocks noChangeAspect="1"/>
          </p:cNvPicPr>
          <p:nvPr/>
        </p:nvPicPr>
        <p:blipFill>
          <a:blip r:embed="rId4">
            <a:extLst>
              <a:ext uri="{96DAC541-7B7A-43D3-8B79-37D633B846F1}">
                <asvg:svgBlip xmlns:asvg="http://schemas.microsoft.com/office/drawing/2016/SVG/main" xmlns="" r:embed="rId8"/>
              </a:ext>
            </a:extLst>
          </a:blip>
          <a:stretch>
            <a:fillRect/>
          </a:stretch>
        </p:blipFill>
        <p:spPr>
          <a:xfrm flipV="1">
            <a:off x="4108995" y="3269111"/>
            <a:ext cx="740864" cy="740864"/>
          </a:xfrm>
          <a:prstGeom prst="rect">
            <a:avLst/>
          </a:prstGeom>
        </p:spPr>
      </p:pic>
      <p:sp>
        <p:nvSpPr>
          <p:cNvPr id="38" name="Fußzeilenplatzhalter 37">
            <a:extLst>
              <a:ext uri="{FF2B5EF4-FFF2-40B4-BE49-F238E27FC236}">
                <a16:creationId xmlns="" xmlns:a16="http://schemas.microsoft.com/office/drawing/2014/main" id="{4D3CF952-6ECF-418F-A71F-DA1D4D537B99}"/>
              </a:ext>
            </a:extLst>
          </p:cNvPr>
          <p:cNvSpPr>
            <a:spLocks noGrp="1"/>
          </p:cNvSpPr>
          <p:nvPr>
            <p:ph type="ftr" sz="quarter" idx="4294967295"/>
          </p:nvPr>
        </p:nvSpPr>
        <p:spPr>
          <a:xfrm>
            <a:off x="91723" y="5902228"/>
            <a:ext cx="4114800" cy="519376"/>
          </a:xfrm>
        </p:spPr>
        <p:txBody>
          <a:bodyPr/>
          <a:lstStyle/>
          <a:p>
            <a:pPr algn="ctr"/>
            <a:r>
              <a:rPr lang="en-US" sz="1800" dirty="0" smtClean="0">
                <a:solidFill>
                  <a:schemeClr val="tx1"/>
                </a:solidFill>
                <a:latin typeface="Times New Roman" panose="02020603050405020304" pitchFamily="18" charset="0"/>
                <a:cs typeface="Times New Roman" panose="02020603050405020304" pitchFamily="18" charset="0"/>
              </a:rPr>
              <a:t>Johann Isaak &amp; Nobu Kobayashi</a:t>
            </a:r>
          </a:p>
        </p:txBody>
      </p:sp>
    </p:spTree>
    <p:extLst>
      <p:ext uri="{BB962C8B-B14F-4D97-AF65-F5344CB8AC3E}">
        <p14:creationId xmlns:p14="http://schemas.microsoft.com/office/powerpoint/2010/main" val="76103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2"/>
          <p:cNvPicPr>
            <a:picLocks noChangeAspect="1"/>
          </p:cNvPicPr>
          <p:nvPr/>
        </p:nvPicPr>
        <p:blipFill>
          <a:blip r:embed="rId2"/>
          <a:stretch>
            <a:fillRect/>
          </a:stretch>
        </p:blipFill>
        <p:spPr>
          <a:xfrm>
            <a:off x="0" y="886121"/>
            <a:ext cx="9144000" cy="4280687"/>
          </a:xfrm>
          <a:prstGeom prst="rect">
            <a:avLst/>
          </a:prstGeom>
        </p:spPr>
      </p:pic>
      <p:sp>
        <p:nvSpPr>
          <p:cNvPr id="3" name="正方形/長方形 11"/>
          <p:cNvSpPr/>
          <p:nvPr/>
        </p:nvSpPr>
        <p:spPr>
          <a:xfrm>
            <a:off x="3744528" y="5402054"/>
            <a:ext cx="2236511" cy="369332"/>
          </a:xfrm>
          <a:prstGeom prst="rect">
            <a:avLst/>
          </a:prstGeom>
          <a:solidFill>
            <a:srgbClr val="FFFFFF"/>
          </a:solidFill>
        </p:spPr>
        <p:txBody>
          <a:bodyPr wrap="none">
            <a:spAutoFit/>
          </a:bodyPr>
          <a:lstStyle/>
          <a:p>
            <a:pPr marL="0" marR="0" lvl="0" indent="0" algn="r" defTabSz="91440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altLang="ja-JP" sz="1800" b="0" i="0" u="none" strike="noStrike" kern="0" cap="none" spc="0" normalizeH="0" baseline="0" noProof="0" dirty="0" smtClean="0">
                <a:ln>
                  <a:noFill/>
                </a:ln>
                <a:solidFill>
                  <a:srgbClr val="000000"/>
                </a:solidFill>
                <a:effectLst/>
                <a:uLnTx/>
                <a:uFillTx/>
              </a:rPr>
              <a:t>Analysis Fabio</a:t>
            </a:r>
            <a:r>
              <a:rPr kumimoji="0" lang="en-US" altLang="ja-JP" sz="1800" b="0" i="0" u="none" strike="noStrike" kern="0" cap="none" spc="0" normalizeH="0" noProof="0" dirty="0" smtClean="0">
                <a:ln>
                  <a:noFill/>
                </a:ln>
                <a:solidFill>
                  <a:srgbClr val="000000"/>
                </a:solidFill>
                <a:effectLst/>
                <a:uLnTx/>
                <a:uFillTx/>
              </a:rPr>
              <a:t> Crespi</a:t>
            </a:r>
            <a:endParaRPr kumimoji="0" lang="de-DE" altLang="ja-JP" sz="1800" b="0" i="0" u="none" strike="noStrike" kern="0" cap="none" spc="0" normalizeH="0" baseline="0" noProof="0" dirty="0" smtClean="0">
              <a:ln>
                <a:noFill/>
              </a:ln>
              <a:solidFill>
                <a:srgbClr val="000000"/>
              </a:solidFill>
              <a:effectLst/>
              <a:uLnTx/>
              <a:uFillTx/>
            </a:endParaRPr>
          </a:p>
        </p:txBody>
      </p:sp>
    </p:spTree>
    <p:extLst>
      <p:ext uri="{BB962C8B-B14F-4D97-AF65-F5344CB8AC3E}">
        <p14:creationId xmlns:p14="http://schemas.microsoft.com/office/powerpoint/2010/main" val="38156676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a:extLst>
              <a:ext uri="{FF2B5EF4-FFF2-40B4-BE49-F238E27FC236}">
                <a16:creationId xmlns="" xmlns:a16="http://schemas.microsoft.com/office/drawing/2014/main" id="{C136F6E3-022A-734F-8E58-BE49083DB744}"/>
              </a:ext>
            </a:extLst>
          </p:cNvPr>
          <p:cNvSpPr/>
          <p:nvPr/>
        </p:nvSpPr>
        <p:spPr>
          <a:xfrm>
            <a:off x="583865" y="1368464"/>
            <a:ext cx="7710395" cy="1815882"/>
          </a:xfrm>
          <a:prstGeom prst="rect">
            <a:avLst/>
          </a:prstGeom>
        </p:spPr>
        <p:txBody>
          <a:bodyPr wrap="square">
            <a:spAutoFit/>
          </a:bodyPr>
          <a:lstStyle/>
          <a:p>
            <a:pPr algn="ctr"/>
            <a:r>
              <a:rPr lang="pl-PL" sz="2800" b="1" dirty="0" err="1">
                <a:solidFill>
                  <a:schemeClr val="accent2"/>
                </a:solidFill>
                <a:cs typeface="Times New Roman" panose="02020603050405020304" pitchFamily="18" charset="0"/>
              </a:rPr>
              <a:t>Study</a:t>
            </a:r>
            <a:r>
              <a:rPr lang="pl-PL" sz="2800" b="1" dirty="0">
                <a:solidFill>
                  <a:schemeClr val="accent2"/>
                </a:solidFill>
                <a:cs typeface="Times New Roman" panose="02020603050405020304" pitchFamily="18" charset="0"/>
              </a:rPr>
              <a:t> of </a:t>
            </a:r>
            <a:r>
              <a:rPr lang="pl-PL" sz="2800" b="1" dirty="0" err="1">
                <a:solidFill>
                  <a:schemeClr val="accent2"/>
                </a:solidFill>
                <a:cs typeface="Times New Roman" panose="02020603050405020304" pitchFamily="18" charset="0"/>
              </a:rPr>
              <a:t>collective</a:t>
            </a:r>
            <a:r>
              <a:rPr lang="pl-PL" sz="2800" b="1" dirty="0">
                <a:solidFill>
                  <a:schemeClr val="accent2"/>
                </a:solidFill>
                <a:cs typeface="Times New Roman" panose="02020603050405020304" pitchFamily="18" charset="0"/>
              </a:rPr>
              <a:t> </a:t>
            </a:r>
            <a:r>
              <a:rPr lang="pl-PL" sz="2800" b="1" dirty="0" err="1">
                <a:solidFill>
                  <a:schemeClr val="accent2"/>
                </a:solidFill>
                <a:cs typeface="Times New Roman" panose="02020603050405020304" pitchFamily="18" charset="0"/>
              </a:rPr>
              <a:t>modes</a:t>
            </a:r>
            <a:r>
              <a:rPr lang="pl-PL" sz="2800" b="1" dirty="0">
                <a:solidFill>
                  <a:schemeClr val="accent2"/>
                </a:solidFill>
                <a:cs typeface="Times New Roman" panose="02020603050405020304" pitchFamily="18" charset="0"/>
              </a:rPr>
              <a:t> </a:t>
            </a:r>
            <a:r>
              <a:rPr lang="pl-PL" sz="2800" b="1" dirty="0" err="1">
                <a:solidFill>
                  <a:schemeClr val="accent2"/>
                </a:solidFill>
                <a:cs typeface="Times New Roman" panose="02020603050405020304" pitchFamily="18" charset="0"/>
              </a:rPr>
              <a:t>excited</a:t>
            </a:r>
            <a:r>
              <a:rPr lang="pl-PL" sz="2800" b="1" dirty="0">
                <a:solidFill>
                  <a:schemeClr val="accent2"/>
                </a:solidFill>
                <a:cs typeface="Times New Roman" panose="02020603050405020304" pitchFamily="18" charset="0"/>
              </a:rPr>
              <a:t> in </a:t>
            </a:r>
            <a:r>
              <a:rPr lang="pl-PL" sz="2800" b="1" dirty="0" err="1">
                <a:solidFill>
                  <a:schemeClr val="accent2"/>
                </a:solidFill>
                <a:cs typeface="Times New Roman" panose="02020603050405020304" pitchFamily="18" charset="0"/>
              </a:rPr>
              <a:t>inelastic</a:t>
            </a:r>
            <a:r>
              <a:rPr lang="pl-PL" sz="2800" b="1" dirty="0">
                <a:solidFill>
                  <a:schemeClr val="accent2"/>
                </a:solidFill>
                <a:cs typeface="Times New Roman" panose="02020603050405020304" pitchFamily="18" charset="0"/>
              </a:rPr>
              <a:t> proton </a:t>
            </a:r>
            <a:r>
              <a:rPr lang="pl-PL" sz="2800" b="1" dirty="0" err="1">
                <a:solidFill>
                  <a:schemeClr val="accent2"/>
                </a:solidFill>
                <a:cs typeface="Times New Roman" panose="02020603050405020304" pitchFamily="18" charset="0"/>
              </a:rPr>
              <a:t>scattering</a:t>
            </a:r>
            <a:r>
              <a:rPr lang="pl-PL" sz="2800" b="1" dirty="0">
                <a:solidFill>
                  <a:schemeClr val="accent2"/>
                </a:solidFill>
                <a:cs typeface="Times New Roman" panose="02020603050405020304" pitchFamily="18" charset="0"/>
              </a:rPr>
              <a:t> </a:t>
            </a:r>
            <a:br>
              <a:rPr lang="pl-PL" sz="2800" b="1" dirty="0">
                <a:solidFill>
                  <a:schemeClr val="accent2"/>
                </a:solidFill>
                <a:cs typeface="Times New Roman" panose="02020603050405020304" pitchFamily="18" charset="0"/>
              </a:rPr>
            </a:br>
            <a:r>
              <a:rPr lang="pl-PL" sz="2800" b="1" dirty="0" err="1">
                <a:solidFill>
                  <a:schemeClr val="accent2"/>
                </a:solidFill>
                <a:cs typeface="Times New Roman" panose="02020603050405020304" pitchFamily="18" charset="0"/>
              </a:rPr>
              <a:t>at</a:t>
            </a:r>
            <a:r>
              <a:rPr lang="pl-PL" sz="2800" b="1" dirty="0">
                <a:solidFill>
                  <a:schemeClr val="accent2"/>
                </a:solidFill>
                <a:cs typeface="Times New Roman" panose="02020603050405020304" pitchFamily="18" charset="0"/>
              </a:rPr>
              <a:t> </a:t>
            </a:r>
            <a:r>
              <a:rPr lang="pl-PL" sz="2800" b="1" dirty="0" err="1">
                <a:solidFill>
                  <a:schemeClr val="accent2"/>
                </a:solidFill>
                <a:cs typeface="Times New Roman" panose="02020603050405020304" pitchFamily="18" charset="0"/>
              </a:rPr>
              <a:t>Cyclotron</a:t>
            </a:r>
            <a:r>
              <a:rPr lang="pl-PL" sz="2800" b="1" dirty="0">
                <a:solidFill>
                  <a:schemeClr val="accent2"/>
                </a:solidFill>
                <a:cs typeface="Times New Roman" panose="02020603050405020304" pitchFamily="18" charset="0"/>
              </a:rPr>
              <a:t> Center Bronowice </a:t>
            </a:r>
            <a:br>
              <a:rPr lang="pl-PL" sz="2800" b="1" dirty="0">
                <a:solidFill>
                  <a:schemeClr val="accent2"/>
                </a:solidFill>
                <a:cs typeface="Times New Roman" panose="02020603050405020304" pitchFamily="18" charset="0"/>
              </a:rPr>
            </a:br>
            <a:r>
              <a:rPr lang="pl-PL" sz="2800" b="1" dirty="0">
                <a:solidFill>
                  <a:schemeClr val="accent2"/>
                </a:solidFill>
                <a:cs typeface="Times New Roman" panose="02020603050405020304" pitchFamily="18" charset="0"/>
              </a:rPr>
              <a:t>in </a:t>
            </a:r>
            <a:r>
              <a:rPr lang="pl-PL" sz="2800" b="1" dirty="0" err="1">
                <a:solidFill>
                  <a:schemeClr val="accent2"/>
                </a:solidFill>
                <a:cs typeface="Times New Roman" panose="02020603050405020304" pitchFamily="18" charset="0"/>
              </a:rPr>
              <a:t>Krakow</a:t>
            </a:r>
            <a:endParaRPr lang="pl-PL" sz="2800" dirty="0">
              <a:solidFill>
                <a:schemeClr val="accent2"/>
              </a:solidFill>
              <a:cs typeface="Times New Roman" panose="02020603050405020304" pitchFamily="18" charset="0"/>
            </a:endParaRPr>
          </a:p>
        </p:txBody>
      </p:sp>
      <p:sp>
        <p:nvSpPr>
          <p:cNvPr id="6" name="Prostokąt 5">
            <a:extLst>
              <a:ext uri="{FF2B5EF4-FFF2-40B4-BE49-F238E27FC236}">
                <a16:creationId xmlns="" xmlns:a16="http://schemas.microsoft.com/office/drawing/2014/main" id="{76F539DA-276A-0A4D-9547-AD353075942F}"/>
              </a:ext>
            </a:extLst>
          </p:cNvPr>
          <p:cNvSpPr/>
          <p:nvPr/>
        </p:nvSpPr>
        <p:spPr>
          <a:xfrm>
            <a:off x="2153062" y="3495469"/>
            <a:ext cx="4572000" cy="707886"/>
          </a:xfrm>
          <a:prstGeom prst="rect">
            <a:avLst/>
          </a:prstGeom>
        </p:spPr>
        <p:txBody>
          <a:bodyPr>
            <a:spAutoFit/>
          </a:bodyPr>
          <a:lstStyle/>
          <a:p>
            <a:pPr algn="ctr"/>
            <a:r>
              <a:rPr lang="pl-PL" sz="2000" dirty="0">
                <a:solidFill>
                  <a:schemeClr val="tx1"/>
                </a:solidFill>
                <a:cs typeface="Times New Roman" panose="02020603050405020304" pitchFamily="18" charset="0"/>
              </a:rPr>
              <a:t>M. Kmiecik, B. Wasilewska, A. Maj et al.</a:t>
            </a:r>
          </a:p>
          <a:p>
            <a:pPr algn="ctr"/>
            <a:r>
              <a:rPr lang="pl-PL" sz="2000" i="1" dirty="0">
                <a:solidFill>
                  <a:schemeClr val="tx1"/>
                </a:solidFill>
                <a:cs typeface="Times New Roman" panose="02020603050405020304" pitchFamily="18" charset="0"/>
              </a:rPr>
              <a:t>IFJ PAN </a:t>
            </a:r>
            <a:r>
              <a:rPr lang="pl-PL" sz="2000" i="1" dirty="0" err="1">
                <a:solidFill>
                  <a:schemeClr val="tx1"/>
                </a:solidFill>
                <a:cs typeface="Times New Roman" panose="02020603050405020304" pitchFamily="18" charset="0"/>
              </a:rPr>
              <a:t>Krakow</a:t>
            </a:r>
            <a:endParaRPr lang="pl-PL" sz="2000" i="1" dirty="0">
              <a:solidFill>
                <a:schemeClr val="tx1"/>
              </a:solidFill>
              <a:cs typeface="Times New Roman" panose="02020603050405020304" pitchFamily="18" charset="0"/>
            </a:endParaRPr>
          </a:p>
        </p:txBody>
      </p:sp>
    </p:spTree>
    <p:extLst>
      <p:ext uri="{BB962C8B-B14F-4D97-AF65-F5344CB8AC3E}">
        <p14:creationId xmlns:p14="http://schemas.microsoft.com/office/powerpoint/2010/main" val="328006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a:xfrm>
            <a:off x="1028022" y="166623"/>
            <a:ext cx="7056438" cy="431800"/>
          </a:xfrm>
        </p:spPr>
        <p:txBody>
          <a:bodyPr rtlCol="0">
            <a:noAutofit/>
          </a:bodyPr>
          <a:lstStyle/>
          <a:p>
            <a:pPr algn="ctr" eaLnBrk="1" fontAlgn="auto" hangingPunct="1">
              <a:spcAft>
                <a:spcPts val="0"/>
              </a:spcAft>
              <a:defRPr/>
            </a:pPr>
            <a:r>
              <a:rPr kumimoji="0" lang="en-GB" sz="2400" dirty="0" smtClean="0">
                <a:latin typeface="Times New Roman" panose="02020603050405020304" pitchFamily="18" charset="0"/>
                <a:cs typeface="Times New Roman" panose="02020603050405020304" pitchFamily="18" charset="0"/>
              </a:rPr>
              <a:t>Physics Motivation</a:t>
            </a:r>
            <a:endParaRPr kumimoji="0" lang="en-GB" sz="2400" dirty="0">
              <a:latin typeface="Times New Roman" panose="02020603050405020304" pitchFamily="18" charset="0"/>
              <a:cs typeface="Times New Roman" panose="02020603050405020304" pitchFamily="18" charset="0"/>
            </a:endParaRPr>
          </a:p>
        </p:txBody>
      </p:sp>
      <p:sp>
        <p:nvSpPr>
          <p:cNvPr id="5" name="Text Box 2"/>
          <p:cNvSpPr txBox="1">
            <a:spLocks noChangeArrowheads="1"/>
          </p:cNvSpPr>
          <p:nvPr/>
        </p:nvSpPr>
        <p:spPr bwMode="auto">
          <a:xfrm>
            <a:off x="514905" y="752059"/>
            <a:ext cx="8089345" cy="338554"/>
          </a:xfrm>
          <a:prstGeom prst="rect">
            <a:avLst/>
          </a:prstGeom>
          <a:noFill/>
          <a:ln w="9525">
            <a:noFill/>
            <a:miter lim="800000"/>
            <a:headEnd/>
            <a:tailEnd/>
          </a:ln>
          <a:effectLst/>
        </p:spPr>
        <p:txBody>
          <a:bodyPr wrap="square">
            <a:spAutoFit/>
          </a:bodyPr>
          <a:lstStyle/>
          <a:p>
            <a:pPr algn="ctr" eaLnBrk="1" fontAlgn="auto" hangingPunct="1">
              <a:lnSpc>
                <a:spcPct val="80000"/>
              </a:lnSpc>
              <a:spcBef>
                <a:spcPts val="0"/>
              </a:spcBef>
              <a:spcAft>
                <a:spcPts val="0"/>
              </a:spcAft>
              <a:defRPr/>
            </a:pPr>
            <a:r>
              <a:rPr lang="en-GB" sz="2000" b="1" dirty="0" smtClean="0">
                <a:solidFill>
                  <a:schemeClr val="tx2">
                    <a:lumMod val="90000"/>
                  </a:schemeClr>
                </a:solidFill>
                <a:cs typeface="Times New Roman" panose="02020603050405020304" pitchFamily="18" charset="0"/>
              </a:rPr>
              <a:t>Study of gamma-decay of highly excited states in STABLE nuclei</a:t>
            </a:r>
            <a:endParaRPr lang="en-GB" sz="2000" b="1" dirty="0">
              <a:solidFill>
                <a:schemeClr val="tx2">
                  <a:lumMod val="90000"/>
                </a:schemeClr>
              </a:solidFill>
              <a:cs typeface="Times New Roman" panose="02020603050405020304" pitchFamily="18" charset="0"/>
            </a:endParaRPr>
          </a:p>
        </p:txBody>
      </p:sp>
      <p:grpSp>
        <p:nvGrpSpPr>
          <p:cNvPr id="13316" name="Group 17"/>
          <p:cNvGrpSpPr>
            <a:grpSpLocks/>
          </p:cNvGrpSpPr>
          <p:nvPr/>
        </p:nvGrpSpPr>
        <p:grpSpPr bwMode="auto">
          <a:xfrm rot="5400000" flipH="1">
            <a:off x="3532188" y="-1260475"/>
            <a:ext cx="1150938" cy="7786687"/>
            <a:chOff x="394" y="618"/>
            <a:chExt cx="310" cy="2172"/>
          </a:xfrm>
        </p:grpSpPr>
        <p:sp>
          <p:nvSpPr>
            <p:cNvPr id="13328" name="Freeform 18"/>
            <p:cNvSpPr>
              <a:spLocks/>
            </p:cNvSpPr>
            <p:nvPr/>
          </p:nvSpPr>
          <p:spPr bwMode="auto">
            <a:xfrm>
              <a:off x="394" y="618"/>
              <a:ext cx="310" cy="2172"/>
            </a:xfrm>
            <a:custGeom>
              <a:avLst/>
              <a:gdLst>
                <a:gd name="T0" fmla="*/ 49 w 310"/>
                <a:gd name="T1" fmla="*/ 2006 h 2172"/>
                <a:gd name="T2" fmla="*/ 91 w 310"/>
                <a:gd name="T3" fmla="*/ 1311 h 2172"/>
                <a:gd name="T4" fmla="*/ 217 w 310"/>
                <a:gd name="T5" fmla="*/ 881 h 2172"/>
                <a:gd name="T6" fmla="*/ 306 w 310"/>
                <a:gd name="T7" fmla="*/ 638 h 2172"/>
                <a:gd name="T8" fmla="*/ 243 w 310"/>
                <a:gd name="T9" fmla="*/ 461 h 2172"/>
                <a:gd name="T10" fmla="*/ 136 w 310"/>
                <a:gd name="T11" fmla="*/ 324 h 2172"/>
                <a:gd name="T12" fmla="*/ 17 w 310"/>
                <a:gd name="T13" fmla="*/ 113 h 2172"/>
                <a:gd name="T14" fmla="*/ 36 w 310"/>
                <a:gd name="T15" fmla="*/ 315 h 2172"/>
                <a:gd name="T16" fmla="*/ 49 w 310"/>
                <a:gd name="T17" fmla="*/ 2006 h 21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0"/>
                <a:gd name="T28" fmla="*/ 0 h 2172"/>
                <a:gd name="T29" fmla="*/ 310 w 310"/>
                <a:gd name="T30" fmla="*/ 2172 h 21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0" h="2172">
                  <a:moveTo>
                    <a:pt x="49" y="2006"/>
                  </a:moveTo>
                  <a:cubicBezTo>
                    <a:pt x="58" y="2172"/>
                    <a:pt x="63" y="1498"/>
                    <a:pt x="91" y="1311"/>
                  </a:cubicBezTo>
                  <a:cubicBezTo>
                    <a:pt x="119" y="1124"/>
                    <a:pt x="181" y="993"/>
                    <a:pt x="217" y="881"/>
                  </a:cubicBezTo>
                  <a:cubicBezTo>
                    <a:pt x="253" y="769"/>
                    <a:pt x="301" y="708"/>
                    <a:pt x="306" y="638"/>
                  </a:cubicBezTo>
                  <a:cubicBezTo>
                    <a:pt x="310" y="568"/>
                    <a:pt x="271" y="513"/>
                    <a:pt x="243" y="461"/>
                  </a:cubicBezTo>
                  <a:cubicBezTo>
                    <a:pt x="215" y="409"/>
                    <a:pt x="174" y="382"/>
                    <a:pt x="136" y="324"/>
                  </a:cubicBezTo>
                  <a:cubicBezTo>
                    <a:pt x="98" y="266"/>
                    <a:pt x="34" y="114"/>
                    <a:pt x="17" y="113"/>
                  </a:cubicBezTo>
                  <a:cubicBezTo>
                    <a:pt x="0" y="112"/>
                    <a:pt x="31" y="0"/>
                    <a:pt x="36" y="315"/>
                  </a:cubicBezTo>
                  <a:cubicBezTo>
                    <a:pt x="41" y="630"/>
                    <a:pt x="46" y="1654"/>
                    <a:pt x="49" y="2006"/>
                  </a:cubicBezTo>
                  <a:close/>
                </a:path>
              </a:pathLst>
            </a:custGeom>
            <a:solidFill>
              <a:srgbClr val="FF0000">
                <a:alpha val="23921"/>
              </a:srgbClr>
            </a:solidFill>
            <a:ln w="19050">
              <a:solidFill>
                <a:srgbClr val="FF0000"/>
              </a:solidFill>
              <a:round/>
              <a:headEnd/>
              <a:tailEnd/>
            </a:ln>
          </p:spPr>
          <p:txBody>
            <a:bodyPr/>
            <a:lstStyle/>
            <a:p>
              <a:endParaRPr lang="en-GB" dirty="0"/>
            </a:p>
          </p:txBody>
        </p:sp>
        <p:sp>
          <p:nvSpPr>
            <p:cNvPr id="13329" name="Line 19"/>
            <p:cNvSpPr>
              <a:spLocks noChangeShapeType="1"/>
            </p:cNvSpPr>
            <p:nvPr/>
          </p:nvSpPr>
          <p:spPr bwMode="auto">
            <a:xfrm>
              <a:off x="431" y="1797"/>
              <a:ext cx="136"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13330" name="Line 20"/>
            <p:cNvSpPr>
              <a:spLocks noChangeShapeType="1"/>
            </p:cNvSpPr>
            <p:nvPr/>
          </p:nvSpPr>
          <p:spPr bwMode="auto">
            <a:xfrm>
              <a:off x="431" y="1888"/>
              <a:ext cx="226"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13331" name="Line 21"/>
            <p:cNvSpPr>
              <a:spLocks noChangeShapeType="1"/>
            </p:cNvSpPr>
            <p:nvPr/>
          </p:nvSpPr>
          <p:spPr bwMode="auto">
            <a:xfrm>
              <a:off x="431" y="1979"/>
              <a:ext cx="136"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13332" name="Line 22"/>
            <p:cNvSpPr>
              <a:spLocks noChangeShapeType="1"/>
            </p:cNvSpPr>
            <p:nvPr/>
          </p:nvSpPr>
          <p:spPr bwMode="auto">
            <a:xfrm>
              <a:off x="431" y="2024"/>
              <a:ext cx="9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13333" name="Line 23"/>
            <p:cNvSpPr>
              <a:spLocks noChangeShapeType="1"/>
            </p:cNvSpPr>
            <p:nvPr/>
          </p:nvSpPr>
          <p:spPr bwMode="auto">
            <a:xfrm>
              <a:off x="431" y="2069"/>
              <a:ext cx="136"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GB" dirty="0"/>
            </a:p>
          </p:txBody>
        </p:sp>
        <p:sp>
          <p:nvSpPr>
            <p:cNvPr id="13334" name="Line 24"/>
            <p:cNvSpPr>
              <a:spLocks noChangeShapeType="1"/>
            </p:cNvSpPr>
            <p:nvPr/>
          </p:nvSpPr>
          <p:spPr bwMode="auto">
            <a:xfrm>
              <a:off x="431" y="1842"/>
              <a:ext cx="136"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GB" dirty="0"/>
            </a:p>
          </p:txBody>
        </p:sp>
      </p:grpSp>
      <p:grpSp>
        <p:nvGrpSpPr>
          <p:cNvPr id="13317" name="Group 46"/>
          <p:cNvGrpSpPr>
            <a:grpSpLocks/>
          </p:cNvGrpSpPr>
          <p:nvPr/>
        </p:nvGrpSpPr>
        <p:grpSpPr bwMode="auto">
          <a:xfrm>
            <a:off x="1187450" y="1489075"/>
            <a:ext cx="1571625" cy="1152525"/>
            <a:chOff x="2880" y="1162"/>
            <a:chExt cx="990" cy="726"/>
          </a:xfrm>
        </p:grpSpPr>
        <p:pic>
          <p:nvPicPr>
            <p:cNvPr id="13326" name="Picture 4" descr="povnuc_pd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5" y="1207"/>
              <a:ext cx="945" cy="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7" name="Text Box 42"/>
            <p:cNvSpPr txBox="1">
              <a:spLocks noChangeArrowheads="1"/>
            </p:cNvSpPr>
            <p:nvPr/>
          </p:nvSpPr>
          <p:spPr bwMode="auto">
            <a:xfrm>
              <a:off x="2880" y="1162"/>
              <a:ext cx="53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cs typeface="Arial" panose="020B0604020202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cs typeface="Arial" panose="020B0604020202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cs typeface="Arial" panose="020B0604020202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cs typeface="Arial" panose="020B0604020202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cs typeface="Arial" panose="020B0604020202020204" pitchFamily="34" charset="0"/>
                </a:defRPr>
              </a:lvl9pPr>
            </a:lstStyle>
            <a:p>
              <a:pPr eaLnBrk="1" hangingPunct="1">
                <a:spcBef>
                  <a:spcPct val="0"/>
                </a:spcBef>
                <a:buFontTx/>
                <a:buNone/>
              </a:pPr>
              <a:r>
                <a:rPr lang="en-GB" altLang="pl-PL" sz="1600" b="1" i="0" dirty="0" smtClean="0">
                  <a:solidFill>
                    <a:schemeClr val="bg1"/>
                  </a:solidFill>
                  <a:latin typeface="Arial" panose="020B0604020202020204" pitchFamily="34" charset="0"/>
                </a:rPr>
                <a:t>Pygmy</a:t>
              </a:r>
              <a:endParaRPr lang="en-GB" altLang="pl-PL" sz="1600" b="1" i="0" dirty="0">
                <a:solidFill>
                  <a:schemeClr val="bg1"/>
                </a:solidFill>
                <a:latin typeface="Arial" panose="020B0604020202020204" pitchFamily="34" charset="0"/>
              </a:endParaRPr>
            </a:p>
          </p:txBody>
        </p:sp>
      </p:grpSp>
      <p:grpSp>
        <p:nvGrpSpPr>
          <p:cNvPr id="13318" name="Group 47"/>
          <p:cNvGrpSpPr>
            <a:grpSpLocks/>
          </p:cNvGrpSpPr>
          <p:nvPr/>
        </p:nvGrpSpPr>
        <p:grpSpPr bwMode="auto">
          <a:xfrm>
            <a:off x="7104063" y="1514475"/>
            <a:ext cx="1500187" cy="1270000"/>
            <a:chOff x="5130" y="1365"/>
            <a:chExt cx="945" cy="710"/>
          </a:xfrm>
        </p:grpSpPr>
        <p:pic>
          <p:nvPicPr>
            <p:cNvPr id="13324" name="Picture 6" descr="quad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5" y="1395"/>
              <a:ext cx="900"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5" name="Text Box 44"/>
            <p:cNvSpPr txBox="1">
              <a:spLocks noChangeArrowheads="1"/>
            </p:cNvSpPr>
            <p:nvPr/>
          </p:nvSpPr>
          <p:spPr bwMode="auto">
            <a:xfrm>
              <a:off x="5130" y="1365"/>
              <a:ext cx="411"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cs typeface="Arial" panose="020B0604020202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cs typeface="Arial" panose="020B0604020202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cs typeface="Arial" panose="020B0604020202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cs typeface="Arial" panose="020B0604020202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cs typeface="Arial" panose="020B0604020202020204" pitchFamily="34" charset="0"/>
                </a:defRPr>
              </a:lvl9pPr>
            </a:lstStyle>
            <a:p>
              <a:pPr eaLnBrk="1" hangingPunct="1">
                <a:spcBef>
                  <a:spcPct val="0"/>
                </a:spcBef>
                <a:buFontTx/>
                <a:buNone/>
              </a:pPr>
              <a:r>
                <a:rPr lang="en-GB" altLang="pl-PL" sz="1600" b="1" i="0" dirty="0" smtClean="0">
                  <a:solidFill>
                    <a:schemeClr val="bg1"/>
                  </a:solidFill>
                  <a:latin typeface="Arial" panose="020B0604020202020204" pitchFamily="34" charset="0"/>
                </a:rPr>
                <a:t>GQR</a:t>
              </a:r>
              <a:endParaRPr lang="en-GB" altLang="pl-PL" sz="1600" b="1" i="0" dirty="0">
                <a:solidFill>
                  <a:schemeClr val="bg1"/>
                </a:solidFill>
                <a:latin typeface="Arial" panose="020B0604020202020204" pitchFamily="34" charset="0"/>
              </a:endParaRPr>
            </a:p>
          </p:txBody>
        </p:sp>
      </p:grpSp>
      <p:sp>
        <p:nvSpPr>
          <p:cNvPr id="13319" name="Text Box 6"/>
          <p:cNvSpPr txBox="1">
            <a:spLocks noChangeArrowheads="1"/>
          </p:cNvSpPr>
          <p:nvPr/>
        </p:nvSpPr>
        <p:spPr bwMode="auto">
          <a:xfrm>
            <a:off x="3786188" y="1854200"/>
            <a:ext cx="4411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type="none" w="lg" len="lg"/>
                <a:tailEnd/>
              </a14:hiddenLine>
            </a:ext>
          </a:extLst>
        </p:spPr>
        <p:txBody>
          <a:bodyPr wrap="none">
            <a:spAutoFit/>
          </a:bodyPr>
          <a:lstStyle>
            <a:lvl1pPr>
              <a:spcBef>
                <a:spcPct val="20000"/>
              </a:spcBef>
              <a:buFont typeface="Arial" panose="020B0604020202020204" pitchFamily="34" charset="0"/>
              <a:buChar char="•"/>
              <a:defRPr i="1">
                <a:solidFill>
                  <a:schemeClr val="tx1"/>
                </a:solidFill>
                <a:latin typeface="Candara" panose="020E0502030303020204" pitchFamily="34" charset="0"/>
                <a:cs typeface="Arial" panose="020B0604020202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cs typeface="Arial" panose="020B0604020202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cs typeface="Arial" panose="020B0604020202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cs typeface="Arial" panose="020B0604020202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cs typeface="Arial" panose="020B0604020202020204" pitchFamily="34" charset="0"/>
              </a:defRPr>
            </a:lvl9pPr>
          </a:lstStyle>
          <a:p>
            <a:pPr eaLnBrk="1" hangingPunct="1">
              <a:spcBef>
                <a:spcPct val="0"/>
              </a:spcBef>
              <a:buFontTx/>
              <a:buNone/>
            </a:pPr>
            <a:r>
              <a:rPr lang="en-GB" altLang="pl-PL" sz="2000" i="0" dirty="0" smtClean="0">
                <a:latin typeface="Times New Roman" panose="02020603050405020304" pitchFamily="18" charset="0"/>
                <a:cs typeface="Times New Roman" panose="02020603050405020304" pitchFamily="18" charset="0"/>
              </a:rPr>
              <a:t>B</a:t>
            </a:r>
            <a:r>
              <a:rPr lang="en-GB" altLang="pl-PL" sz="2000" i="0" baseline="-25000" dirty="0" smtClean="0">
                <a:latin typeface="Times New Roman" panose="02020603050405020304" pitchFamily="18" charset="0"/>
                <a:cs typeface="Times New Roman" panose="02020603050405020304" pitchFamily="18" charset="0"/>
              </a:rPr>
              <a:t>n</a:t>
            </a:r>
            <a:endParaRPr lang="en-GB" altLang="pl-PL" sz="2000" i="0" baseline="-25000" dirty="0">
              <a:latin typeface="Times New Roman" panose="02020603050405020304" pitchFamily="18" charset="0"/>
              <a:cs typeface="Times New Roman" panose="02020603050405020304" pitchFamily="18" charset="0"/>
            </a:endParaRPr>
          </a:p>
        </p:txBody>
      </p:sp>
      <p:cxnSp>
        <p:nvCxnSpPr>
          <p:cNvPr id="33" name="Straight Connector 47"/>
          <p:cNvCxnSpPr/>
          <p:nvPr/>
        </p:nvCxnSpPr>
        <p:spPr>
          <a:xfrm rot="5400000">
            <a:off x="3500437" y="2782888"/>
            <a:ext cx="1000125" cy="0"/>
          </a:xfrm>
          <a:prstGeom prst="line">
            <a:avLst/>
          </a:prstGeom>
          <a:ln>
            <a:prstDash val="dash"/>
            <a:tailEnd type="none"/>
          </a:ln>
        </p:spPr>
        <p:style>
          <a:lnRef idx="1">
            <a:schemeClr val="dk1"/>
          </a:lnRef>
          <a:fillRef idx="0">
            <a:schemeClr val="dk1"/>
          </a:fillRef>
          <a:effectRef idx="0">
            <a:schemeClr val="dk1"/>
          </a:effectRef>
          <a:fontRef idx="minor">
            <a:schemeClr val="tx1"/>
          </a:fontRef>
        </p:style>
      </p:cxnSp>
      <p:cxnSp>
        <p:nvCxnSpPr>
          <p:cNvPr id="36" name="Straight Arrow Connector 34"/>
          <p:cNvCxnSpPr/>
          <p:nvPr/>
        </p:nvCxnSpPr>
        <p:spPr>
          <a:xfrm rot="16200000" flipH="1">
            <a:off x="4314031" y="-507206"/>
            <a:ext cx="111125" cy="711993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3322" name="Prostokąt 3"/>
          <p:cNvSpPr>
            <a:spLocks noChangeArrowheads="1"/>
          </p:cNvSpPr>
          <p:nvPr/>
        </p:nvSpPr>
        <p:spPr bwMode="auto">
          <a:xfrm>
            <a:off x="4222526" y="3691233"/>
            <a:ext cx="4811712" cy="224676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285750" indent="-285750">
              <a:spcBef>
                <a:spcPct val="20000"/>
              </a:spcBef>
              <a:buFont typeface="Arial" panose="020B0604020202020204" pitchFamily="34" charset="0"/>
              <a:buChar char="•"/>
              <a:defRPr i="1">
                <a:solidFill>
                  <a:schemeClr val="tx1"/>
                </a:solidFill>
                <a:latin typeface="Candara" panose="020E0502030303020204" pitchFamily="34" charset="0"/>
                <a:cs typeface="Arial" panose="020B0604020202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cs typeface="Arial" panose="020B0604020202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cs typeface="Arial" panose="020B0604020202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cs typeface="Arial" panose="020B0604020202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cs typeface="Arial" panose="020B0604020202020204" pitchFamily="34" charset="0"/>
              </a:defRPr>
            </a:lvl9pPr>
          </a:lstStyle>
          <a:p>
            <a:pPr eaLnBrk="1" hangingPunct="1">
              <a:spcBef>
                <a:spcPct val="0"/>
              </a:spcBef>
              <a:buFont typeface="Wingdings" panose="05000000000000000000" pitchFamily="2" charset="2"/>
              <a:buChar char="q"/>
            </a:pPr>
            <a:r>
              <a:rPr lang="en-GB" altLang="pl-PL" sz="2000" b="1" i="0" dirty="0" smtClean="0">
                <a:solidFill>
                  <a:srgbClr val="FF0000"/>
                </a:solidFill>
                <a:latin typeface="Times New Roman" panose="02020603050405020304" pitchFamily="18" charset="0"/>
                <a:cs typeface="Times New Roman" panose="02020603050405020304" pitchFamily="18" charset="0"/>
              </a:rPr>
              <a:t>Gamma decay from giant resonances (ISGQR)</a:t>
            </a:r>
            <a:endParaRPr lang="en-GB" altLang="pl-PL" sz="2000" i="0" dirty="0" smtClean="0">
              <a:solidFill>
                <a:srgbClr val="FF0000"/>
              </a:solidFill>
              <a:latin typeface="Times New Roman" panose="02020603050405020304" pitchFamily="18" charset="0"/>
              <a:cs typeface="Times New Roman" panose="02020603050405020304" pitchFamily="18" charset="0"/>
            </a:endParaRPr>
          </a:p>
          <a:p>
            <a:pPr eaLnBrk="1" hangingPunct="1">
              <a:spcBef>
                <a:spcPct val="0"/>
              </a:spcBef>
              <a:buFont typeface="Wingdings" panose="05000000000000000000" pitchFamily="2" charset="2"/>
              <a:buChar char="q"/>
            </a:pPr>
            <a:r>
              <a:rPr lang="en-GB" altLang="pl-PL" sz="2000" i="0" dirty="0" smtClean="0">
                <a:latin typeface="Times New Roman" panose="02020603050405020304" pitchFamily="18" charset="0"/>
                <a:cs typeface="Times New Roman" panose="02020603050405020304" pitchFamily="18" charset="0"/>
              </a:rPr>
              <a:t>(</a:t>
            </a:r>
            <a:r>
              <a:rPr lang="en-GB" altLang="pl-PL" sz="2000" dirty="0">
                <a:latin typeface="Times New Roman" panose="02020603050405020304" pitchFamily="18" charset="0"/>
                <a:cs typeface="Times New Roman" panose="02020603050405020304" pitchFamily="18" charset="0"/>
              </a:rPr>
              <a:t>p</a:t>
            </a:r>
            <a:r>
              <a:rPr lang="en-GB" altLang="pl-PL" sz="2000" i="0" dirty="0">
                <a:latin typeface="Times New Roman" panose="02020603050405020304" pitchFamily="18" charset="0"/>
                <a:cs typeface="Times New Roman" panose="02020603050405020304" pitchFamily="18" charset="0"/>
              </a:rPr>
              <a:t>,</a:t>
            </a:r>
            <a:r>
              <a:rPr lang="en-GB" altLang="pl-PL" sz="2000" dirty="0">
                <a:latin typeface="Times New Roman" panose="02020603050405020304" pitchFamily="18" charset="0"/>
                <a:cs typeface="Times New Roman" panose="02020603050405020304" pitchFamily="18" charset="0"/>
              </a:rPr>
              <a:t>p</a:t>
            </a:r>
            <a:r>
              <a:rPr lang="en-GB" altLang="pl-PL" sz="2000" i="0" dirty="0">
                <a:latin typeface="Times New Roman" panose="02020603050405020304" pitchFamily="18" charset="0"/>
                <a:cs typeface="Times New Roman" panose="02020603050405020304" pitchFamily="18" charset="0"/>
              </a:rPr>
              <a:t>′</a:t>
            </a:r>
            <a:r>
              <a:rPr lang="en-GB" altLang="pl-PL" sz="2000" i="0" dirty="0" smtClean="0">
                <a:latin typeface="Times New Roman" panose="02020603050405020304" pitchFamily="18" charset="0"/>
                <a:cs typeface="Times New Roman" panose="02020603050405020304" pitchFamily="18" charset="0"/>
              </a:rPr>
              <a:t>γ) reaction at E</a:t>
            </a:r>
            <a:r>
              <a:rPr lang="en-GB" altLang="pl-PL" sz="2000" i="0" baseline="-25000" dirty="0" smtClean="0">
                <a:latin typeface="Times New Roman" panose="02020603050405020304" pitchFamily="18" charset="0"/>
                <a:cs typeface="Times New Roman" panose="02020603050405020304" pitchFamily="18" charset="0"/>
              </a:rPr>
              <a:t>beam</a:t>
            </a:r>
            <a:r>
              <a:rPr lang="en-GB" altLang="pl-PL" sz="2000" i="0" dirty="0" smtClean="0">
                <a:latin typeface="Times New Roman" panose="02020603050405020304" pitchFamily="18" charset="0"/>
                <a:cs typeface="Times New Roman" panose="02020603050405020304" pitchFamily="18" charset="0"/>
              </a:rPr>
              <a:t>=70-200MeV </a:t>
            </a:r>
            <a:br>
              <a:rPr lang="en-GB" altLang="pl-PL" sz="2000" i="0" dirty="0" smtClean="0">
                <a:latin typeface="Times New Roman" panose="02020603050405020304" pitchFamily="18" charset="0"/>
                <a:cs typeface="Times New Roman" panose="02020603050405020304" pitchFamily="18" charset="0"/>
              </a:rPr>
            </a:br>
            <a:r>
              <a:rPr lang="en-GB" altLang="pl-PL" sz="2000" i="0" baseline="30000" dirty="0" smtClean="0">
                <a:latin typeface="Times New Roman" panose="02020603050405020304" pitchFamily="18" charset="0"/>
                <a:cs typeface="Times New Roman" panose="02020603050405020304" pitchFamily="18" charset="0"/>
              </a:rPr>
              <a:t>208</a:t>
            </a:r>
            <a:r>
              <a:rPr lang="en-GB" altLang="pl-PL" sz="2000" i="0" dirty="0" smtClean="0">
                <a:latin typeface="Times New Roman" panose="02020603050405020304" pitchFamily="18" charset="0"/>
                <a:cs typeface="Times New Roman" panose="02020603050405020304" pitchFamily="18" charset="0"/>
              </a:rPr>
              <a:t>Pb, </a:t>
            </a:r>
            <a:r>
              <a:rPr lang="en-GB" altLang="pl-PL" sz="2000" i="0" baseline="30000" dirty="0" smtClean="0">
                <a:latin typeface="Times New Roman" panose="02020603050405020304" pitchFamily="18" charset="0"/>
                <a:cs typeface="Times New Roman" panose="02020603050405020304" pitchFamily="18" charset="0"/>
              </a:rPr>
              <a:t>90</a:t>
            </a:r>
            <a:r>
              <a:rPr lang="en-GB" altLang="pl-PL" sz="2000" i="0" dirty="0" smtClean="0">
                <a:latin typeface="Times New Roman" panose="02020603050405020304" pitchFamily="18" charset="0"/>
                <a:cs typeface="Times New Roman" panose="02020603050405020304" pitchFamily="18" charset="0"/>
              </a:rPr>
              <a:t>Zr, </a:t>
            </a:r>
            <a:r>
              <a:rPr lang="en-GB" altLang="pl-PL" sz="2000" i="0" baseline="30000" dirty="0" smtClean="0">
                <a:latin typeface="Times New Roman" panose="02020603050405020304" pitchFamily="18" charset="0"/>
                <a:cs typeface="Times New Roman" panose="02020603050405020304" pitchFamily="18" charset="0"/>
              </a:rPr>
              <a:t>120</a:t>
            </a:r>
            <a:r>
              <a:rPr lang="en-GB" altLang="pl-PL" sz="2000" i="0" dirty="0" smtClean="0">
                <a:latin typeface="Times New Roman" panose="02020603050405020304" pitchFamily="18" charset="0"/>
                <a:cs typeface="Times New Roman" panose="02020603050405020304" pitchFamily="18" charset="0"/>
              </a:rPr>
              <a:t>Sn,…. </a:t>
            </a:r>
          </a:p>
          <a:p>
            <a:pPr eaLnBrk="1" hangingPunct="1">
              <a:spcBef>
                <a:spcPct val="0"/>
              </a:spcBef>
              <a:buFont typeface="Wingdings" panose="05000000000000000000" pitchFamily="2" charset="2"/>
              <a:buChar char="q"/>
            </a:pPr>
            <a:r>
              <a:rPr lang="en-GB" altLang="pl-PL" sz="2000" i="0" dirty="0" smtClean="0">
                <a:latin typeface="Times New Roman" panose="02020603050405020304" pitchFamily="18" charset="0"/>
                <a:cs typeface="Times New Roman" panose="02020603050405020304" pitchFamily="18" charset="0"/>
              </a:rPr>
              <a:t>Measurements of the gamma-branching ratio to test the microscopic structure of ISGQR </a:t>
            </a:r>
            <a:endParaRPr lang="en-GB" altLang="pl-PL" sz="2000" i="0" dirty="0">
              <a:latin typeface="Times New Roman" panose="02020603050405020304" pitchFamily="18" charset="0"/>
              <a:cs typeface="Times New Roman" panose="02020603050405020304" pitchFamily="18" charset="0"/>
            </a:endParaRPr>
          </a:p>
        </p:txBody>
      </p:sp>
      <p:sp>
        <p:nvSpPr>
          <p:cNvPr id="13323" name="Prostokąt 5"/>
          <p:cNvSpPr>
            <a:spLocks noChangeArrowheads="1"/>
          </p:cNvSpPr>
          <p:nvPr/>
        </p:nvSpPr>
        <p:spPr bwMode="auto">
          <a:xfrm>
            <a:off x="253207" y="3691234"/>
            <a:ext cx="3854450" cy="224676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285750" indent="-285750">
              <a:spcBef>
                <a:spcPct val="20000"/>
              </a:spcBef>
              <a:buFont typeface="Arial" panose="020B0604020202020204" pitchFamily="34" charset="0"/>
              <a:buChar char="•"/>
              <a:defRPr i="1">
                <a:solidFill>
                  <a:schemeClr val="tx1"/>
                </a:solidFill>
                <a:latin typeface="Candara" panose="020E0502030303020204" pitchFamily="34" charset="0"/>
                <a:cs typeface="Arial" panose="020B0604020202020204" pitchFamily="34" charset="0"/>
              </a:defRPr>
            </a:lvl1pPr>
            <a:lvl2pPr marL="742950" indent="-285750">
              <a:spcBef>
                <a:spcPct val="20000"/>
              </a:spcBef>
              <a:buFont typeface="Arial" panose="020B0604020202020204" pitchFamily="34" charset="0"/>
              <a:buChar char="–"/>
              <a:defRPr i="1">
                <a:solidFill>
                  <a:schemeClr val="tx1"/>
                </a:solidFill>
                <a:latin typeface="Candara" panose="020E0502030303020204" pitchFamily="34" charset="0"/>
                <a:cs typeface="Arial" panose="020B0604020202020204" pitchFamily="34" charset="0"/>
              </a:defRPr>
            </a:lvl2pPr>
            <a:lvl3pPr marL="1143000" indent="-228600">
              <a:spcBef>
                <a:spcPct val="20000"/>
              </a:spcBef>
              <a:buFont typeface="Arial" panose="020B0604020202020204" pitchFamily="34" charset="0"/>
              <a:buChar char="•"/>
              <a:defRPr i="1">
                <a:solidFill>
                  <a:schemeClr val="tx1"/>
                </a:solidFill>
                <a:latin typeface="Candara" panose="020E0502030303020204" pitchFamily="34" charset="0"/>
                <a:cs typeface="Arial" panose="020B0604020202020204" pitchFamily="34" charset="0"/>
              </a:defRPr>
            </a:lvl3pPr>
            <a:lvl4pPr marL="1600200" indent="-228600">
              <a:spcBef>
                <a:spcPct val="20000"/>
              </a:spcBef>
              <a:buFont typeface="Arial" panose="020B0604020202020204" pitchFamily="34" charset="0"/>
              <a:buChar char="–"/>
              <a:defRPr i="1">
                <a:solidFill>
                  <a:schemeClr val="tx1"/>
                </a:solidFill>
                <a:latin typeface="Candara" panose="020E0502030303020204" pitchFamily="34" charset="0"/>
                <a:cs typeface="Arial" panose="020B0604020202020204" pitchFamily="34" charset="0"/>
              </a:defRPr>
            </a:lvl4pPr>
            <a:lvl5pPr marL="2057400" indent="-228600">
              <a:spcBef>
                <a:spcPct val="20000"/>
              </a:spcBef>
              <a:buFont typeface="Arial" panose="020B0604020202020204" pitchFamily="34" charset="0"/>
              <a:buChar char="»"/>
              <a:defRPr i="1">
                <a:solidFill>
                  <a:schemeClr val="tx1"/>
                </a:solidFill>
                <a:latin typeface="Candara" panose="020E0502030303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i="1">
                <a:solidFill>
                  <a:schemeClr val="tx1"/>
                </a:solidFill>
                <a:latin typeface="Candara" panose="020E0502030303020204" pitchFamily="34" charset="0"/>
                <a:cs typeface="Arial" panose="020B0604020202020204" pitchFamily="34" charset="0"/>
              </a:defRPr>
            </a:lvl9pPr>
          </a:lstStyle>
          <a:p>
            <a:pPr eaLnBrk="1" hangingPunct="1">
              <a:spcBef>
                <a:spcPct val="0"/>
              </a:spcBef>
              <a:buFont typeface="Wingdings" panose="05000000000000000000" pitchFamily="2" charset="2"/>
              <a:buChar char="q"/>
            </a:pPr>
            <a:r>
              <a:rPr lang="en-GB" altLang="pl-PL" sz="2000" b="1" i="0" dirty="0" smtClean="0">
                <a:solidFill>
                  <a:srgbClr val="FF0000"/>
                </a:solidFill>
                <a:latin typeface="Times New Roman" panose="02020603050405020304" pitchFamily="18" charset="0"/>
                <a:cs typeface="Times New Roman" panose="02020603050405020304" pitchFamily="18" charset="0"/>
              </a:rPr>
              <a:t>Pygmy dipole states</a:t>
            </a:r>
            <a:endParaRPr lang="en-GB" altLang="pl-PL" sz="2000" i="0" dirty="0" smtClean="0">
              <a:latin typeface="Times New Roman" panose="02020603050405020304" pitchFamily="18" charset="0"/>
              <a:cs typeface="Times New Roman" panose="02020603050405020304" pitchFamily="18" charset="0"/>
            </a:endParaRPr>
          </a:p>
          <a:p>
            <a:pPr eaLnBrk="1" hangingPunct="1">
              <a:spcBef>
                <a:spcPct val="0"/>
              </a:spcBef>
              <a:buFont typeface="Wingdings" panose="05000000000000000000" pitchFamily="2" charset="2"/>
              <a:buChar char="q"/>
            </a:pPr>
            <a:r>
              <a:rPr lang="en-GB" altLang="pl-PL" sz="2000" i="0" dirty="0" smtClean="0">
                <a:latin typeface="Times New Roman" panose="02020603050405020304" pitchFamily="18" charset="0"/>
                <a:cs typeface="Times New Roman" panose="02020603050405020304" pitchFamily="18" charset="0"/>
              </a:rPr>
              <a:t>(</a:t>
            </a:r>
            <a:r>
              <a:rPr lang="en-GB" altLang="pl-PL" sz="2000" dirty="0" smtClean="0">
                <a:latin typeface="Times New Roman" panose="02020603050405020304" pitchFamily="18" charset="0"/>
                <a:cs typeface="Times New Roman" panose="02020603050405020304" pitchFamily="18" charset="0"/>
              </a:rPr>
              <a:t>p</a:t>
            </a:r>
            <a:r>
              <a:rPr lang="en-GB" altLang="pl-PL" sz="2000" i="0" dirty="0" smtClean="0">
                <a:latin typeface="Times New Roman" panose="02020603050405020304" pitchFamily="18" charset="0"/>
                <a:cs typeface="Times New Roman" panose="02020603050405020304" pitchFamily="18" charset="0"/>
              </a:rPr>
              <a:t>,</a:t>
            </a:r>
            <a:r>
              <a:rPr lang="en-GB" altLang="pl-PL" sz="2000" dirty="0" smtClean="0">
                <a:latin typeface="Times New Roman" panose="02020603050405020304" pitchFamily="18" charset="0"/>
                <a:cs typeface="Times New Roman" panose="02020603050405020304" pitchFamily="18" charset="0"/>
              </a:rPr>
              <a:t>p</a:t>
            </a:r>
            <a:r>
              <a:rPr lang="en-GB" altLang="pl-PL" sz="2000" i="0" dirty="0" smtClean="0">
                <a:latin typeface="Times New Roman" panose="02020603050405020304" pitchFamily="18" charset="0"/>
                <a:cs typeface="Times New Roman" panose="02020603050405020304" pitchFamily="18" charset="0"/>
              </a:rPr>
              <a:t>′</a:t>
            </a:r>
            <a:r>
              <a:rPr lang="en-GB" altLang="ja-JP" sz="2000" i="0" dirty="0" smtClean="0">
                <a:latin typeface="Times New Roman" panose="02020603050405020304" pitchFamily="18" charset="0"/>
                <a:cs typeface="Times New Roman" panose="02020603050405020304" pitchFamily="18" charset="0"/>
              </a:rPr>
              <a:t>γ) reaction at E</a:t>
            </a:r>
            <a:r>
              <a:rPr lang="en-GB" altLang="ja-JP" sz="2000" i="0" baseline="-25000" dirty="0" smtClean="0">
                <a:latin typeface="Times New Roman" panose="02020603050405020304" pitchFamily="18" charset="0"/>
                <a:cs typeface="Times New Roman" panose="02020603050405020304" pitchFamily="18" charset="0"/>
              </a:rPr>
              <a:t>beam</a:t>
            </a:r>
            <a:r>
              <a:rPr lang="en-GB" altLang="ja-JP" sz="2000" i="0" dirty="0" smtClean="0">
                <a:latin typeface="Times New Roman" panose="02020603050405020304" pitchFamily="18" charset="0"/>
                <a:cs typeface="Times New Roman" panose="02020603050405020304" pitchFamily="18" charset="0"/>
              </a:rPr>
              <a:t>=70-120MeV</a:t>
            </a:r>
            <a:endParaRPr lang="en-GB" altLang="pl-PL" sz="2000" i="0" dirty="0" smtClean="0">
              <a:latin typeface="Times New Roman" panose="02020603050405020304" pitchFamily="18" charset="0"/>
              <a:ea typeface="MS PGothic" panose="020B0600070205080204" pitchFamily="34" charset="-128"/>
              <a:cs typeface="Times New Roman" panose="02020603050405020304" pitchFamily="18" charset="0"/>
            </a:endParaRPr>
          </a:p>
          <a:p>
            <a:pPr eaLnBrk="1" hangingPunct="1">
              <a:spcBef>
                <a:spcPct val="0"/>
              </a:spcBef>
              <a:buFont typeface="Wingdings" panose="05000000000000000000" pitchFamily="2" charset="2"/>
              <a:buChar char="q"/>
            </a:pPr>
            <a:r>
              <a:rPr lang="en-GB" altLang="pl-PL" sz="2000" i="0" dirty="0" smtClean="0">
                <a:latin typeface="Times New Roman" panose="02020603050405020304" pitchFamily="18" charset="0"/>
                <a:ea typeface="MS PGothic" panose="020B0600070205080204" pitchFamily="34" charset="-128"/>
                <a:cs typeface="Times New Roman" panose="02020603050405020304" pitchFamily="18" charset="0"/>
              </a:rPr>
              <a:t>Comparison to  the high resolution measurements at other laboratories (RNCP, iThemba, KVI, HIGS, ELI-NP )</a:t>
            </a:r>
            <a:endParaRPr lang="en-GB" altLang="pl-PL" sz="2000" i="0" dirty="0">
              <a:latin typeface="Times New Roman" panose="02020603050405020304" pitchFamily="18"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37672377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Obraz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68" y="26630"/>
            <a:ext cx="9075538" cy="6298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upa 32"/>
          <p:cNvGrpSpPr>
            <a:grpSpLocks/>
          </p:cNvGrpSpPr>
          <p:nvPr/>
        </p:nvGrpSpPr>
        <p:grpSpPr bwMode="auto">
          <a:xfrm>
            <a:off x="1697039" y="798513"/>
            <a:ext cx="5172309" cy="358775"/>
            <a:chOff x="2342382" y="1449660"/>
            <a:chExt cx="6895676" cy="479279"/>
          </a:xfrm>
        </p:grpSpPr>
        <p:sp>
          <p:nvSpPr>
            <p:cNvPr id="8209" name="PoleTekstowe 8"/>
            <p:cNvSpPr txBox="1">
              <a:spLocks noChangeArrowheads="1"/>
            </p:cNvSpPr>
            <p:nvPr/>
          </p:nvSpPr>
          <p:spPr bwMode="auto">
            <a:xfrm>
              <a:off x="5430327" y="1449660"/>
              <a:ext cx="3807731" cy="431708"/>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l-PL" altLang="pl-PL" sz="1500" b="1">
                  <a:solidFill>
                    <a:srgbClr val="FF0000"/>
                  </a:solidFill>
                  <a:latin typeface="Times New Roman" panose="02020603050405020304" pitchFamily="18" charset="0"/>
                  <a:cs typeface="Times New Roman" panose="02020603050405020304" pitchFamily="18" charset="0"/>
                </a:rPr>
                <a:t>230 MeV proton cyclotron (IBA)</a:t>
              </a:r>
            </a:p>
          </p:txBody>
        </p:sp>
        <p:cxnSp>
          <p:nvCxnSpPr>
            <p:cNvPr id="17" name="Łącznik zakrzywiony 16">
              <a:extLst>
                <a:ext uri="{FF2B5EF4-FFF2-40B4-BE49-F238E27FC236}"/>
              </a:extLst>
            </p:cNvPr>
            <p:cNvCxnSpPr>
              <a:stCxn id="8209" idx="1"/>
            </p:cNvCxnSpPr>
            <p:nvPr/>
          </p:nvCxnSpPr>
          <p:spPr>
            <a:xfrm rot="10800000" flipV="1">
              <a:off x="2342382" y="1665515"/>
              <a:ext cx="3087946" cy="263424"/>
            </a:xfrm>
            <a:prstGeom prst="curvedConnector3">
              <a:avLst/>
            </a:prstGeom>
            <a:ln w="28575"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grpSp>
        <p:nvGrpSpPr>
          <p:cNvPr id="34" name="Grupa 33"/>
          <p:cNvGrpSpPr>
            <a:grpSpLocks/>
          </p:cNvGrpSpPr>
          <p:nvPr/>
        </p:nvGrpSpPr>
        <p:grpSpPr bwMode="auto">
          <a:xfrm>
            <a:off x="611191" y="1281113"/>
            <a:ext cx="6460128" cy="742949"/>
            <a:chOff x="437954" y="1928941"/>
            <a:chExt cx="6373604" cy="991846"/>
          </a:xfrm>
        </p:grpSpPr>
        <p:sp>
          <p:nvSpPr>
            <p:cNvPr id="8207" name="PoleTekstowe 13"/>
            <p:cNvSpPr txBox="1">
              <a:spLocks noChangeArrowheads="1"/>
            </p:cNvSpPr>
            <p:nvPr/>
          </p:nvSpPr>
          <p:spPr bwMode="auto">
            <a:xfrm>
              <a:off x="4510871" y="1928941"/>
              <a:ext cx="2300687" cy="739594"/>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l-PL" altLang="pl-PL" sz="1500" b="1" dirty="0">
                  <a:solidFill>
                    <a:srgbClr val="FF0000"/>
                  </a:solidFill>
                  <a:latin typeface="Times New Roman" panose="02020603050405020304" pitchFamily="18" charset="0"/>
                  <a:cs typeface="Times New Roman" panose="02020603050405020304" pitchFamily="18" charset="0"/>
                </a:rPr>
                <a:t>Energy selector </a:t>
              </a:r>
            </a:p>
            <a:p>
              <a:pPr eaLnBrk="1" hangingPunct="1">
                <a:spcBef>
                  <a:spcPct val="0"/>
                </a:spcBef>
                <a:buFontTx/>
                <a:buNone/>
              </a:pPr>
              <a:r>
                <a:rPr lang="pl-PL" altLang="pl-PL" sz="1500" b="1" dirty="0">
                  <a:solidFill>
                    <a:srgbClr val="FF0000"/>
                  </a:solidFill>
                  <a:latin typeface="Times New Roman" panose="02020603050405020304" pitchFamily="18" charset="0"/>
                  <a:cs typeface="Times New Roman" panose="02020603050405020304" pitchFamily="18" charset="0"/>
                </a:rPr>
                <a:t>(70-230 MeV</a:t>
              </a:r>
              <a:r>
                <a:rPr lang="pl-PL" altLang="pl-PL" sz="1500" b="1" dirty="0" smtClean="0">
                  <a:solidFill>
                    <a:srgbClr val="FF0000"/>
                  </a:solidFill>
                  <a:latin typeface="Times New Roman" panose="02020603050405020304" pitchFamily="18" charset="0"/>
                  <a:cs typeface="Times New Roman" panose="02020603050405020304" pitchFamily="18" charset="0"/>
                </a:rPr>
                <a:t>,</a:t>
              </a:r>
              <a:r>
                <a:rPr lang="en-US" altLang="pl-PL" sz="1500" b="1" dirty="0" smtClean="0">
                  <a:solidFill>
                    <a:srgbClr val="FF0000"/>
                  </a:solidFill>
                  <a:latin typeface="Times New Roman" panose="02020603050405020304" pitchFamily="18" charset="0"/>
                  <a:cs typeface="Times New Roman" panose="02020603050405020304" pitchFamily="18" charset="0"/>
                </a:rPr>
                <a:t> </a:t>
              </a:r>
              <a:r>
                <a:rPr lang="pl-PL" altLang="pl-PL" sz="1500" b="1" dirty="0" smtClean="0">
                  <a:solidFill>
                    <a:srgbClr val="FF0000"/>
                  </a:solidFill>
                  <a:latin typeface="Symbol" panose="05050102010706020507" pitchFamily="18" charset="2"/>
                  <a:ea typeface="Symbol" panose="05050102010706020507" pitchFamily="18" charset="2"/>
                  <a:cs typeface="Times New Roman" panose="02020603050405020304" pitchFamily="18" charset="0"/>
                </a:rPr>
                <a:t>D</a:t>
              </a:r>
              <a:r>
                <a:rPr lang="pl-PL" altLang="pl-PL" sz="1500" b="1" dirty="0" smtClean="0">
                  <a:solidFill>
                    <a:srgbClr val="FF0000"/>
                  </a:solidFill>
                  <a:latin typeface="Times New Roman" panose="02020603050405020304" pitchFamily="18" charset="0"/>
                  <a:cs typeface="Times New Roman" panose="02020603050405020304" pitchFamily="18" charset="0"/>
                </a:rPr>
                <a:t>p/p&lt;0.7</a:t>
              </a:r>
              <a:r>
                <a:rPr lang="pl-PL" altLang="pl-PL" sz="1500" b="1" dirty="0">
                  <a:solidFill>
                    <a:srgbClr val="FF0000"/>
                  </a:solidFill>
                  <a:latin typeface="Times New Roman" panose="02020603050405020304" pitchFamily="18" charset="0"/>
                  <a:cs typeface="Times New Roman" panose="02020603050405020304" pitchFamily="18" charset="0"/>
                </a:rPr>
                <a:t>%)</a:t>
              </a:r>
            </a:p>
          </p:txBody>
        </p:sp>
        <p:cxnSp>
          <p:nvCxnSpPr>
            <p:cNvPr id="18" name="Łącznik zakrzywiony 17">
              <a:extLst>
                <a:ext uri="{FF2B5EF4-FFF2-40B4-BE49-F238E27FC236}"/>
              </a:extLst>
            </p:cNvPr>
            <p:cNvCxnSpPr>
              <a:stCxn id="8207" idx="1"/>
            </p:cNvCxnSpPr>
            <p:nvPr/>
          </p:nvCxnSpPr>
          <p:spPr>
            <a:xfrm rot="10800000" flipV="1">
              <a:off x="437954" y="2298738"/>
              <a:ext cx="4072918" cy="622049"/>
            </a:xfrm>
            <a:prstGeom prst="curvedConnector3">
              <a:avLst/>
            </a:prstGeom>
            <a:ln w="28575"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grpSp>
        <p:nvGrpSpPr>
          <p:cNvPr id="35" name="Grupa 34"/>
          <p:cNvGrpSpPr>
            <a:grpSpLocks/>
          </p:cNvGrpSpPr>
          <p:nvPr/>
        </p:nvGrpSpPr>
        <p:grpSpPr bwMode="auto">
          <a:xfrm>
            <a:off x="4237038" y="2062163"/>
            <a:ext cx="3763962" cy="860425"/>
            <a:chOff x="4017563" y="2515687"/>
            <a:chExt cx="5018935" cy="1148724"/>
          </a:xfrm>
        </p:grpSpPr>
        <p:sp>
          <p:nvSpPr>
            <p:cNvPr id="8205" name="PoleTekstowe 10"/>
            <p:cNvSpPr txBox="1">
              <a:spLocks noChangeArrowheads="1"/>
            </p:cNvSpPr>
            <p:nvPr/>
          </p:nvSpPr>
          <p:spPr bwMode="auto">
            <a:xfrm>
              <a:off x="7017927" y="2515687"/>
              <a:ext cx="2018571" cy="738664"/>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l-PL" altLang="pl-PL" sz="1500" b="1" dirty="0">
                  <a:solidFill>
                    <a:srgbClr val="FF0000"/>
                  </a:solidFill>
                  <a:latin typeface="Times New Roman" panose="02020603050405020304" pitchFamily="18" charset="0"/>
                  <a:cs typeface="Times New Roman" panose="02020603050405020304" pitchFamily="18" charset="0"/>
                </a:rPr>
                <a:t>Eye-therapy room</a:t>
              </a:r>
            </a:p>
          </p:txBody>
        </p:sp>
        <p:cxnSp>
          <p:nvCxnSpPr>
            <p:cNvPr id="20" name="Łącznik zakrzywiony 19">
              <a:extLst>
                <a:ext uri="{FF2B5EF4-FFF2-40B4-BE49-F238E27FC236}"/>
              </a:extLst>
            </p:cNvPr>
            <p:cNvCxnSpPr>
              <a:stCxn id="8205" idx="1"/>
            </p:cNvCxnSpPr>
            <p:nvPr/>
          </p:nvCxnSpPr>
          <p:spPr>
            <a:xfrm rot="10800000" flipV="1">
              <a:off x="4017563" y="2884466"/>
              <a:ext cx="2999507" cy="779945"/>
            </a:xfrm>
            <a:prstGeom prst="curvedConnector3">
              <a:avLst/>
            </a:prstGeom>
            <a:ln w="28575"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grpSp>
        <p:nvGrpSpPr>
          <p:cNvPr id="36" name="Grupa 35"/>
          <p:cNvGrpSpPr>
            <a:grpSpLocks/>
          </p:cNvGrpSpPr>
          <p:nvPr/>
        </p:nvGrpSpPr>
        <p:grpSpPr bwMode="auto">
          <a:xfrm>
            <a:off x="2706688" y="3597275"/>
            <a:ext cx="4537075" cy="1458913"/>
            <a:chOff x="6798077" y="2237269"/>
            <a:chExt cx="6048741" cy="1946212"/>
          </a:xfrm>
        </p:grpSpPr>
        <p:sp>
          <p:nvSpPr>
            <p:cNvPr id="8202" name="PoleTekstowe 11"/>
            <p:cNvSpPr txBox="1">
              <a:spLocks noChangeArrowheads="1"/>
            </p:cNvSpPr>
            <p:nvPr/>
          </p:nvSpPr>
          <p:spPr bwMode="auto">
            <a:xfrm>
              <a:off x="6798077" y="3137041"/>
              <a:ext cx="2324862" cy="104644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l-PL" altLang="pl-PL" sz="1500" b="1" dirty="0">
                  <a:solidFill>
                    <a:srgbClr val="FF0000"/>
                  </a:solidFill>
                  <a:latin typeface="Times New Roman" panose="02020603050405020304" pitchFamily="18" charset="0"/>
                  <a:cs typeface="Times New Roman" panose="02020603050405020304" pitchFamily="18" charset="0"/>
                </a:rPr>
                <a:t>2 gantries for whole body theraphy</a:t>
              </a:r>
            </a:p>
          </p:txBody>
        </p:sp>
        <p:cxnSp>
          <p:nvCxnSpPr>
            <p:cNvPr id="22" name="Łącznik zakrzywiony 21">
              <a:extLst>
                <a:ext uri="{FF2B5EF4-FFF2-40B4-BE49-F238E27FC236}"/>
              </a:extLst>
            </p:cNvPr>
            <p:cNvCxnSpPr>
              <a:cxnSpLocks/>
            </p:cNvCxnSpPr>
            <p:nvPr/>
          </p:nvCxnSpPr>
          <p:spPr>
            <a:xfrm flipV="1">
              <a:off x="8997041" y="2237269"/>
              <a:ext cx="1068795" cy="900044"/>
            </a:xfrm>
            <a:prstGeom prst="curvedConnector3">
              <a:avLst/>
            </a:prstGeom>
            <a:ln w="28575"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25" name="Łącznik zakrzywiony 24">
              <a:extLst>
                <a:ext uri="{FF2B5EF4-FFF2-40B4-BE49-F238E27FC236}"/>
              </a:extLst>
            </p:cNvPr>
            <p:cNvCxnSpPr>
              <a:cxnSpLocks/>
            </p:cNvCxnSpPr>
            <p:nvPr/>
          </p:nvCxnSpPr>
          <p:spPr>
            <a:xfrm flipV="1">
              <a:off x="9121911" y="3393560"/>
              <a:ext cx="3724907" cy="703093"/>
            </a:xfrm>
            <a:prstGeom prst="curvedConnector3">
              <a:avLst/>
            </a:prstGeom>
            <a:ln w="28575"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grpSp>
        <p:nvGrpSpPr>
          <p:cNvPr id="37" name="Grupa 36"/>
          <p:cNvGrpSpPr>
            <a:grpSpLocks/>
          </p:cNvGrpSpPr>
          <p:nvPr/>
        </p:nvGrpSpPr>
        <p:grpSpPr bwMode="auto">
          <a:xfrm>
            <a:off x="630238" y="2146298"/>
            <a:ext cx="3221038" cy="1885529"/>
            <a:chOff x="437950" y="2954747"/>
            <a:chExt cx="3086998" cy="1842034"/>
          </a:xfrm>
        </p:grpSpPr>
        <p:sp>
          <p:nvSpPr>
            <p:cNvPr id="8200" name="PoleTekstowe 12"/>
            <p:cNvSpPr txBox="1">
              <a:spLocks noChangeArrowheads="1"/>
            </p:cNvSpPr>
            <p:nvPr/>
          </p:nvSpPr>
          <p:spPr bwMode="auto">
            <a:xfrm>
              <a:off x="437950" y="4481071"/>
              <a:ext cx="1593446" cy="31571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pl-PL" altLang="pl-PL" sz="1500" b="1">
                  <a:solidFill>
                    <a:srgbClr val="FF0000"/>
                  </a:solidFill>
                  <a:latin typeface="Times New Roman" panose="02020603050405020304" pitchFamily="18" charset="0"/>
                  <a:cs typeface="Times New Roman" panose="02020603050405020304" pitchFamily="18" charset="0"/>
                </a:rPr>
                <a:t>Experimental hall</a:t>
              </a:r>
            </a:p>
          </p:txBody>
        </p:sp>
        <p:cxnSp>
          <p:nvCxnSpPr>
            <p:cNvPr id="27" name="Łącznik zakrzywiony 26">
              <a:extLst>
                <a:ext uri="{FF2B5EF4-FFF2-40B4-BE49-F238E27FC236}"/>
              </a:extLst>
            </p:cNvPr>
            <p:cNvCxnSpPr>
              <a:cxnSpLocks/>
            </p:cNvCxnSpPr>
            <p:nvPr/>
          </p:nvCxnSpPr>
          <p:spPr>
            <a:xfrm rot="5400000" flipH="1" flipV="1">
              <a:off x="2213437" y="3169302"/>
              <a:ext cx="1526065" cy="1096956"/>
            </a:xfrm>
            <a:prstGeom prst="curvedConnector3">
              <a:avLst/>
            </a:prstGeom>
            <a:ln w="28575"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234484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1000"/>
                                        <p:tgtEl>
                                          <p:spTgt spid="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right)">
                                      <p:cBhvr>
                                        <p:cTn id="12" dur="1000"/>
                                        <p:tgtEl>
                                          <p:spTgt spid="3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right)">
                                      <p:cBhvr>
                                        <p:cTn id="17" dur="100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up)">
                                      <p:cBhvr>
                                        <p:cTn id="22" dur="1000"/>
                                        <p:tgtEl>
                                          <p:spTgt spid="3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down)">
                                      <p:cBhvr>
                                        <p:cTn id="27"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ytuł 1"/>
          <p:cNvSpPr>
            <a:spLocks noGrp="1" noChangeArrowheads="1"/>
          </p:cNvSpPr>
          <p:nvPr>
            <p:ph type="title"/>
          </p:nvPr>
        </p:nvSpPr>
        <p:spPr>
          <a:xfrm>
            <a:off x="144462" y="65593"/>
            <a:ext cx="8885238" cy="646113"/>
          </a:xfrm>
        </p:spPr>
        <p:txBody>
          <a:bodyPr lIns="68580" tIns="34290" rIns="68580" bIns="34290"/>
          <a:lstStyle/>
          <a:p>
            <a:pPr algn="ctr"/>
            <a:r>
              <a:rPr lang="en-US" altLang="pl-PL" sz="2000" b="1" dirty="0" smtClean="0">
                <a:solidFill>
                  <a:srgbClr val="04028F"/>
                </a:solidFill>
                <a:latin typeface="Times New Roman" panose="02020603050405020304" pitchFamily="18" charset="0"/>
                <a:cs typeface="Times New Roman" panose="02020603050405020304" pitchFamily="18" charset="0"/>
              </a:rPr>
              <a:t>The gamma decay from high-lying states and giant resonances excited in </a:t>
            </a:r>
            <a:r>
              <a:rPr lang="en-US" altLang="pl-PL" sz="2000" b="1" baseline="30000" dirty="0" smtClean="0">
                <a:solidFill>
                  <a:srgbClr val="04028F"/>
                </a:solidFill>
                <a:latin typeface="Times New Roman" panose="02020603050405020304" pitchFamily="18" charset="0"/>
                <a:cs typeface="Times New Roman" panose="02020603050405020304" pitchFamily="18" charset="0"/>
              </a:rPr>
              <a:t>208</a:t>
            </a:r>
            <a:r>
              <a:rPr lang="en-US" altLang="pl-PL" sz="2000" b="1" dirty="0" smtClean="0">
                <a:solidFill>
                  <a:srgbClr val="04028F"/>
                </a:solidFill>
                <a:latin typeface="Times New Roman" panose="02020603050405020304" pitchFamily="18" charset="0"/>
                <a:cs typeface="Times New Roman" panose="02020603050405020304" pitchFamily="18" charset="0"/>
              </a:rPr>
              <a:t>Pb via (</a:t>
            </a:r>
            <a:r>
              <a:rPr lang="en-US" altLang="pl-PL" sz="2000" b="1" i="1" dirty="0" smtClean="0">
                <a:solidFill>
                  <a:srgbClr val="04028F"/>
                </a:solidFill>
                <a:latin typeface="Times New Roman" panose="02020603050405020304" pitchFamily="18" charset="0"/>
                <a:cs typeface="Times New Roman" panose="02020603050405020304" pitchFamily="18" charset="0"/>
              </a:rPr>
              <a:t>p</a:t>
            </a:r>
            <a:r>
              <a:rPr lang="en-US" altLang="pl-PL" sz="2000" b="1" dirty="0" smtClean="0">
                <a:solidFill>
                  <a:srgbClr val="04028F"/>
                </a:solidFill>
                <a:latin typeface="Times New Roman" panose="02020603050405020304" pitchFamily="18" charset="0"/>
                <a:cs typeface="Times New Roman" panose="02020603050405020304" pitchFamily="18" charset="0"/>
              </a:rPr>
              <a:t>,</a:t>
            </a:r>
            <a:r>
              <a:rPr lang="en-US" altLang="pl-PL" sz="2000" b="1" i="1" dirty="0" smtClean="0">
                <a:solidFill>
                  <a:srgbClr val="04028F"/>
                </a:solidFill>
                <a:latin typeface="Times New Roman" panose="02020603050405020304" pitchFamily="18" charset="0"/>
                <a:cs typeface="Times New Roman" panose="02020603050405020304" pitchFamily="18" charset="0"/>
              </a:rPr>
              <a:t>p</a:t>
            </a:r>
            <a:r>
              <a:rPr lang="en-US" altLang="pl-PL" sz="2000" b="1" dirty="0" smtClean="0">
                <a:solidFill>
                  <a:srgbClr val="04028F"/>
                </a:solidFill>
                <a:latin typeface="Times New Roman" panose="02020603050405020304" pitchFamily="18" charset="0"/>
                <a:cs typeface="Times New Roman" panose="02020603050405020304" pitchFamily="18" charset="0"/>
              </a:rPr>
              <a:t>′</a:t>
            </a:r>
            <a:r>
              <a:rPr lang="pl-PL" altLang="pl-PL" sz="2000" b="1" dirty="0" smtClean="0">
                <a:solidFill>
                  <a:srgbClr val="04028F"/>
                </a:solidFill>
                <a:latin typeface="Times New Roman" panose="02020603050405020304" pitchFamily="18" charset="0"/>
                <a:cs typeface="Times New Roman" panose="02020603050405020304" pitchFamily="18" charset="0"/>
              </a:rPr>
              <a:t>γ</a:t>
            </a:r>
            <a:r>
              <a:rPr lang="en-US" altLang="pl-PL" sz="2000" b="1" dirty="0" smtClean="0">
                <a:solidFill>
                  <a:srgbClr val="04028F"/>
                </a:solidFill>
                <a:latin typeface="Times New Roman" panose="02020603050405020304" pitchFamily="18" charset="0"/>
                <a:cs typeface="Times New Roman" panose="02020603050405020304" pitchFamily="18" charset="0"/>
              </a:rPr>
              <a:t>) reaction at E</a:t>
            </a:r>
            <a:r>
              <a:rPr lang="en-US" altLang="pl-PL" sz="2000" b="1" baseline="-25000" dirty="0" smtClean="0">
                <a:solidFill>
                  <a:srgbClr val="04028F"/>
                </a:solidFill>
                <a:latin typeface="Times New Roman" panose="02020603050405020304" pitchFamily="18" charset="0"/>
                <a:cs typeface="Times New Roman" panose="02020603050405020304" pitchFamily="18" charset="0"/>
              </a:rPr>
              <a:t>p</a:t>
            </a:r>
            <a:r>
              <a:rPr lang="en-US" altLang="pl-PL" sz="2000" b="1" dirty="0" smtClean="0">
                <a:solidFill>
                  <a:srgbClr val="04028F"/>
                </a:solidFill>
                <a:latin typeface="Times New Roman" panose="02020603050405020304" pitchFamily="18" charset="0"/>
                <a:cs typeface="Times New Roman" panose="02020603050405020304" pitchFamily="18" charset="0"/>
              </a:rPr>
              <a:t> = 85 MeV</a:t>
            </a:r>
            <a:br>
              <a:rPr lang="en-US" altLang="pl-PL" sz="2000" b="1" dirty="0" smtClean="0">
                <a:solidFill>
                  <a:srgbClr val="04028F"/>
                </a:solidFill>
                <a:latin typeface="Times New Roman" panose="02020603050405020304" pitchFamily="18" charset="0"/>
                <a:cs typeface="Times New Roman" panose="02020603050405020304" pitchFamily="18" charset="0"/>
              </a:rPr>
            </a:br>
            <a:r>
              <a:rPr lang="en-US" altLang="pl-PL" sz="2000" b="1" dirty="0" smtClean="0">
                <a:solidFill>
                  <a:srgbClr val="04028F"/>
                </a:solidFill>
                <a:latin typeface="Times New Roman" panose="02020603050405020304" pitchFamily="18" charset="0"/>
                <a:cs typeface="Times New Roman" panose="02020603050405020304" pitchFamily="18" charset="0"/>
              </a:rPr>
              <a:t>M. Kmiecik, F. Crespi </a:t>
            </a:r>
            <a:r>
              <a:rPr lang="en-US" altLang="pl-PL" sz="2000" b="1" i="1" dirty="0" smtClean="0">
                <a:solidFill>
                  <a:srgbClr val="04028F"/>
                </a:solidFill>
                <a:latin typeface="Times New Roman" panose="02020603050405020304" pitchFamily="18" charset="0"/>
                <a:cs typeface="Times New Roman" panose="02020603050405020304" pitchFamily="18" charset="0"/>
              </a:rPr>
              <a:t>et al</a:t>
            </a:r>
            <a:r>
              <a:rPr lang="en-US" altLang="pl-PL" sz="2000" b="1" dirty="0" smtClean="0">
                <a:solidFill>
                  <a:srgbClr val="04028F"/>
                </a:solidFill>
                <a:latin typeface="Times New Roman" panose="02020603050405020304" pitchFamily="18" charset="0"/>
                <a:cs typeface="Times New Roman" panose="02020603050405020304" pitchFamily="18" charset="0"/>
              </a:rPr>
              <a:t>.</a:t>
            </a:r>
            <a:endParaRPr lang="pl-PL" altLang="pl-PL" sz="2000" b="1" dirty="0" smtClean="0">
              <a:solidFill>
                <a:srgbClr val="04028F"/>
              </a:solidFill>
              <a:latin typeface="Times New Roman" panose="02020603050405020304" pitchFamily="18" charset="0"/>
              <a:cs typeface="Times New Roman" panose="02020603050405020304" pitchFamily="18" charset="0"/>
            </a:endParaRPr>
          </a:p>
        </p:txBody>
      </p:sp>
      <p:pic>
        <p:nvPicPr>
          <p:cNvPr id="12293" name="Obraz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4" y="1012237"/>
            <a:ext cx="9144000" cy="564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49637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7775" y="2827338"/>
            <a:ext cx="5761038" cy="403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Prostokąt 2"/>
          <p:cNvSpPr>
            <a:spLocks noChangeArrowheads="1"/>
          </p:cNvSpPr>
          <p:nvPr/>
        </p:nvSpPr>
        <p:spPr bwMode="auto">
          <a:xfrm>
            <a:off x="153988" y="112713"/>
            <a:ext cx="8882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pl-PL" altLang="pl-PL" sz="1800" b="1" dirty="0">
                <a:solidFill>
                  <a:srgbClr val="04028F"/>
                </a:solidFill>
                <a:latin typeface="Times New Roman" panose="02020603050405020304" pitchFamily="18" charset="0"/>
                <a:cs typeface="Times New Roman" panose="02020603050405020304" pitchFamily="18" charset="0"/>
              </a:rPr>
              <a:t>Observation of gamma decay from GDR, GQR and </a:t>
            </a:r>
            <a:r>
              <a:rPr lang="pl-PL" altLang="pl-PL" sz="1800" b="1" dirty="0" smtClean="0">
                <a:solidFill>
                  <a:srgbClr val="04028F"/>
                </a:solidFill>
                <a:latin typeface="Times New Roman" panose="02020603050405020304" pitchFamily="18" charset="0"/>
                <a:cs typeface="Times New Roman" panose="02020603050405020304" pitchFamily="18" charset="0"/>
              </a:rPr>
              <a:t>P</a:t>
            </a:r>
            <a:r>
              <a:rPr lang="en-US" altLang="pl-PL" sz="1800" b="1" dirty="0" smtClean="0">
                <a:solidFill>
                  <a:srgbClr val="04028F"/>
                </a:solidFill>
                <a:latin typeface="Times New Roman" panose="02020603050405020304" pitchFamily="18" charset="0"/>
                <a:cs typeface="Times New Roman" panose="02020603050405020304" pitchFamily="18" charset="0"/>
              </a:rPr>
              <a:t>D</a:t>
            </a:r>
            <a:r>
              <a:rPr lang="pl-PL" altLang="pl-PL" sz="1800" b="1" dirty="0" smtClean="0">
                <a:solidFill>
                  <a:srgbClr val="04028F"/>
                </a:solidFill>
                <a:latin typeface="Times New Roman" panose="02020603050405020304" pitchFamily="18" charset="0"/>
                <a:cs typeface="Times New Roman" panose="02020603050405020304" pitchFamily="18" charset="0"/>
              </a:rPr>
              <a:t>R  </a:t>
            </a:r>
            <a:r>
              <a:rPr lang="pl-PL" altLang="pl-PL" sz="1800" b="1" dirty="0">
                <a:solidFill>
                  <a:srgbClr val="04028F"/>
                </a:solidFill>
                <a:latin typeface="Times New Roman" panose="02020603050405020304" pitchFamily="18" charset="0"/>
                <a:cs typeface="Times New Roman" panose="02020603050405020304" pitchFamily="18" charset="0"/>
              </a:rPr>
              <a:t>built on different states</a:t>
            </a:r>
          </a:p>
        </p:txBody>
      </p:sp>
      <p:grpSp>
        <p:nvGrpSpPr>
          <p:cNvPr id="13316" name="Grupa 2"/>
          <p:cNvGrpSpPr>
            <a:grpSpLocks/>
          </p:cNvGrpSpPr>
          <p:nvPr/>
        </p:nvGrpSpPr>
        <p:grpSpPr bwMode="auto">
          <a:xfrm>
            <a:off x="-21949" y="620713"/>
            <a:ext cx="4120874" cy="3956268"/>
            <a:chOff x="274544" y="1190625"/>
            <a:chExt cx="6740619" cy="5796295"/>
          </a:xfrm>
        </p:grpSpPr>
        <p:grpSp>
          <p:nvGrpSpPr>
            <p:cNvPr id="13318" name="Grupa 23"/>
            <p:cNvGrpSpPr>
              <a:grpSpLocks/>
            </p:cNvGrpSpPr>
            <p:nvPr/>
          </p:nvGrpSpPr>
          <p:grpSpPr bwMode="auto">
            <a:xfrm>
              <a:off x="274544" y="1190625"/>
              <a:ext cx="6740619" cy="5338532"/>
              <a:chOff x="481454" y="970981"/>
              <a:chExt cx="4738618" cy="3754563"/>
            </a:xfrm>
          </p:grpSpPr>
          <p:sp>
            <p:nvSpPr>
              <p:cNvPr id="11" name="Prostokąt 10">
                <a:extLst>
                  <a:ext uri="{FF2B5EF4-FFF2-40B4-BE49-F238E27FC236}"/>
                </a:extLst>
              </p:cNvPr>
              <p:cNvSpPr/>
              <p:nvPr/>
            </p:nvSpPr>
            <p:spPr>
              <a:xfrm>
                <a:off x="539552" y="970981"/>
                <a:ext cx="4680520" cy="36820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a:defRPr/>
                </a:pPr>
                <a:endParaRPr lang="en-US" altLang="pl-PL" sz="1800" b="1" dirty="0">
                  <a:solidFill>
                    <a:srgbClr val="04028F"/>
                  </a:solidFill>
                  <a:latin typeface="Times New Roman" panose="02020603050405020304" pitchFamily="18" charset="0"/>
                  <a:cs typeface="Times New Roman" panose="02020603050405020304" pitchFamily="18" charset="0"/>
                </a:endParaRPr>
              </a:p>
            </p:txBody>
          </p:sp>
          <p:grpSp>
            <p:nvGrpSpPr>
              <p:cNvPr id="13329" name="Grupa 5"/>
              <p:cNvGrpSpPr>
                <a:grpSpLocks/>
              </p:cNvGrpSpPr>
              <p:nvPr/>
            </p:nvGrpSpPr>
            <p:grpSpPr bwMode="auto">
              <a:xfrm>
                <a:off x="481454" y="1023876"/>
                <a:ext cx="4666610" cy="3701668"/>
                <a:chOff x="481454" y="1023876"/>
                <a:chExt cx="4666610" cy="3701668"/>
              </a:xfrm>
            </p:grpSpPr>
            <p:pic>
              <p:nvPicPr>
                <p:cNvPr id="13330" name="Obraz 4"/>
                <p:cNvPicPr>
                  <a:picLocks noChangeAspect="1" noChangeArrowheads="1"/>
                </p:cNvPicPr>
                <p:nvPr/>
              </p:nvPicPr>
              <p:blipFill>
                <a:blip r:embed="rId3">
                  <a:extLst>
                    <a:ext uri="{28A0092B-C50C-407E-A947-70E740481C1C}">
                      <a14:useLocalDpi xmlns:a14="http://schemas.microsoft.com/office/drawing/2010/main" val="0"/>
                    </a:ext>
                  </a:extLst>
                </a:blip>
                <a:srcRect l="25844" t="10007" r="22722" b="16225"/>
                <a:stretch>
                  <a:fillRect/>
                </a:stretch>
              </p:blipFill>
              <p:spPr bwMode="auto">
                <a:xfrm>
                  <a:off x="683568" y="1023876"/>
                  <a:ext cx="4464496" cy="360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ole tekstowe 1">
                  <a:extLst>
                    <a:ext uri="{FF2B5EF4-FFF2-40B4-BE49-F238E27FC236}"/>
                  </a:extLst>
                </p:cNvPr>
                <p:cNvSpPr txBox="1">
                  <a:spLocks noChangeArrowheads="1"/>
                </p:cNvSpPr>
                <p:nvPr/>
              </p:nvSpPr>
              <p:spPr bwMode="auto">
                <a:xfrm rot="16200000">
                  <a:off x="99844" y="2665914"/>
                  <a:ext cx="1187918" cy="424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pl-PL" altLang="en-US" sz="1800" b="1" dirty="0">
                      <a:solidFill>
                        <a:srgbClr val="04028F"/>
                      </a:solidFill>
                      <a:latin typeface="Times New Roman" panose="02020603050405020304" pitchFamily="18" charset="0"/>
                      <a:cs typeface="Times New Roman" panose="02020603050405020304" pitchFamily="18" charset="0"/>
                      <a:sym typeface="Helvetica Light" charset="0"/>
                    </a:rPr>
                    <a:t>E</a:t>
                  </a:r>
                  <a:r>
                    <a:rPr lang="pl-PL" altLang="en-US" sz="1800" b="1" dirty="0">
                      <a:solidFill>
                        <a:srgbClr val="04028F"/>
                      </a:solidFill>
                      <a:latin typeface="Symbol" panose="05050102010706020507" pitchFamily="18" charset="2"/>
                      <a:cs typeface="Times New Roman" panose="02020603050405020304" pitchFamily="18" charset="0"/>
                      <a:sym typeface="Helvetica Light" charset="0"/>
                    </a:rPr>
                    <a:t>g</a:t>
                  </a:r>
                  <a:r>
                    <a:rPr lang="pl-PL" altLang="en-US" sz="1800" b="1" dirty="0">
                      <a:solidFill>
                        <a:srgbClr val="04028F"/>
                      </a:solidFill>
                      <a:latin typeface="Times New Roman" panose="02020603050405020304" pitchFamily="18" charset="0"/>
                      <a:cs typeface="Times New Roman" panose="02020603050405020304" pitchFamily="18" charset="0"/>
                      <a:sym typeface="Helvetica Light" charset="0"/>
                    </a:rPr>
                    <a:t> [MeV]</a:t>
                  </a:r>
                  <a:endParaRPr lang="en-US" altLang="en-US" sz="1800" b="1" dirty="0">
                    <a:solidFill>
                      <a:srgbClr val="04028F"/>
                    </a:solidFill>
                    <a:latin typeface="Times New Roman" panose="02020603050405020304" pitchFamily="18" charset="0"/>
                    <a:cs typeface="Times New Roman" panose="02020603050405020304" pitchFamily="18" charset="0"/>
                    <a:sym typeface="Helvetica Light" charset="0"/>
                  </a:endParaRPr>
                </a:p>
              </p:txBody>
            </p:sp>
            <p:sp>
              <p:nvSpPr>
                <p:cNvPr id="13332" name="pole tekstowe 4"/>
                <p:cNvSpPr txBox="1">
                  <a:spLocks noChangeArrowheads="1"/>
                </p:cNvSpPr>
                <p:nvPr/>
              </p:nvSpPr>
              <p:spPr bwMode="auto">
                <a:xfrm>
                  <a:off x="3727471" y="4344987"/>
                  <a:ext cx="1325704" cy="380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a:spcBef>
                      <a:spcPct val="0"/>
                    </a:spcBef>
                    <a:buFontTx/>
                    <a:buNone/>
                  </a:pPr>
                  <a:r>
                    <a:rPr lang="pl-PL" altLang="pl-PL" sz="1800" b="1" dirty="0">
                      <a:solidFill>
                        <a:srgbClr val="04028F"/>
                      </a:solidFill>
                      <a:latin typeface="Times New Roman" panose="02020603050405020304" pitchFamily="18" charset="0"/>
                      <a:cs typeface="Times New Roman" panose="02020603050405020304" pitchFamily="18" charset="0"/>
                    </a:rPr>
                    <a:t>E* [MeV]</a:t>
                  </a:r>
                  <a:endParaRPr lang="en-US" altLang="pl-PL" sz="1800" b="1" dirty="0">
                    <a:solidFill>
                      <a:srgbClr val="04028F"/>
                    </a:solidFill>
                    <a:latin typeface="Times New Roman" panose="02020603050405020304" pitchFamily="18" charset="0"/>
                    <a:cs typeface="Times New Roman" panose="02020603050405020304" pitchFamily="18" charset="0"/>
                  </a:endParaRPr>
                </a:p>
              </p:txBody>
            </p:sp>
          </p:grpSp>
        </p:grpSp>
        <p:sp>
          <p:nvSpPr>
            <p:cNvPr id="16" name="pole tekstowe 20">
              <a:extLst>
                <a:ext uri="{FF2B5EF4-FFF2-40B4-BE49-F238E27FC236}"/>
              </a:extLst>
            </p:cNvPr>
            <p:cNvSpPr txBox="1">
              <a:spLocks noChangeArrowheads="1"/>
            </p:cNvSpPr>
            <p:nvPr/>
          </p:nvSpPr>
          <p:spPr bwMode="auto">
            <a:xfrm>
              <a:off x="1177685" y="6039986"/>
              <a:ext cx="4674212" cy="946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endParaRPr lang="en-US" altLang="en-US" sz="1800" b="1" dirty="0" smtClean="0">
                <a:solidFill>
                  <a:srgbClr val="04028F"/>
                </a:solidFill>
                <a:latin typeface="Times New Roman" panose="02020603050405020304" pitchFamily="18" charset="0"/>
                <a:cs typeface="Times New Roman" panose="02020603050405020304" pitchFamily="18" charset="0"/>
                <a:sym typeface="Helvetica Light" charset="0"/>
              </a:endParaRPr>
            </a:p>
            <a:p>
              <a:pPr algn="ctr" eaLnBrk="1" hangingPunct="1">
                <a:defRPr/>
              </a:pPr>
              <a:r>
                <a:rPr lang="pl-PL" altLang="en-US" sz="1800" b="1" dirty="0" smtClean="0">
                  <a:solidFill>
                    <a:srgbClr val="04028F"/>
                  </a:solidFill>
                  <a:latin typeface="Times New Roman" panose="02020603050405020304" pitchFamily="18" charset="0"/>
                  <a:cs typeface="Times New Roman" panose="02020603050405020304" pitchFamily="18" charset="0"/>
                  <a:sym typeface="Helvetica Light" charset="0"/>
                </a:rPr>
                <a:t>S</a:t>
              </a:r>
              <a:r>
                <a:rPr lang="pl-PL" altLang="en-US" sz="1800" b="1" baseline="-25000" dirty="0" smtClean="0">
                  <a:solidFill>
                    <a:srgbClr val="04028F"/>
                  </a:solidFill>
                  <a:latin typeface="Times New Roman" panose="02020603050405020304" pitchFamily="18" charset="0"/>
                  <a:cs typeface="Times New Roman" panose="02020603050405020304" pitchFamily="18" charset="0"/>
                  <a:sym typeface="Helvetica Light" charset="0"/>
                </a:rPr>
                <a:t>n</a:t>
              </a:r>
              <a:r>
                <a:rPr lang="pl-PL" altLang="en-US" sz="1800" b="1" dirty="0" smtClean="0">
                  <a:solidFill>
                    <a:srgbClr val="04028F"/>
                  </a:solidFill>
                  <a:latin typeface="Times New Roman" panose="02020603050405020304" pitchFamily="18" charset="0"/>
                  <a:cs typeface="Times New Roman" panose="02020603050405020304" pitchFamily="18" charset="0"/>
                  <a:sym typeface="Helvetica Light" charset="0"/>
                </a:rPr>
                <a:t> </a:t>
              </a:r>
              <a:r>
                <a:rPr lang="pl-PL" altLang="en-US" sz="1800" b="1" dirty="0">
                  <a:solidFill>
                    <a:srgbClr val="04028F"/>
                  </a:solidFill>
                  <a:latin typeface="Times New Roman" panose="02020603050405020304" pitchFamily="18" charset="0"/>
                  <a:cs typeface="Times New Roman" panose="02020603050405020304" pitchFamily="18" charset="0"/>
                  <a:sym typeface="Helvetica Light" charset="0"/>
                </a:rPr>
                <a:t>= 7.4 MeV, S</a:t>
              </a:r>
              <a:r>
                <a:rPr lang="pl-PL" altLang="en-US" sz="1800" b="1" baseline="-25000" dirty="0">
                  <a:solidFill>
                    <a:srgbClr val="04028F"/>
                  </a:solidFill>
                  <a:latin typeface="Times New Roman" panose="02020603050405020304" pitchFamily="18" charset="0"/>
                  <a:cs typeface="Times New Roman" panose="02020603050405020304" pitchFamily="18" charset="0"/>
                  <a:sym typeface="Helvetica Light" charset="0"/>
                </a:rPr>
                <a:t>p</a:t>
              </a:r>
              <a:r>
                <a:rPr lang="pl-PL" altLang="en-US" sz="1800" b="1" dirty="0">
                  <a:solidFill>
                    <a:srgbClr val="04028F"/>
                  </a:solidFill>
                  <a:latin typeface="Times New Roman" panose="02020603050405020304" pitchFamily="18" charset="0"/>
                  <a:cs typeface="Times New Roman" panose="02020603050405020304" pitchFamily="18" charset="0"/>
                  <a:sym typeface="Helvetica Light" charset="0"/>
                </a:rPr>
                <a:t> = 8.0 MeV</a:t>
              </a:r>
              <a:endParaRPr lang="en-US" altLang="en-US" sz="1800" b="1" dirty="0">
                <a:solidFill>
                  <a:srgbClr val="04028F"/>
                </a:solidFill>
                <a:latin typeface="Times New Roman" panose="02020603050405020304" pitchFamily="18" charset="0"/>
                <a:cs typeface="Times New Roman" panose="02020603050405020304" pitchFamily="18" charset="0"/>
                <a:sym typeface="Helvetica Light" charset="0"/>
              </a:endParaRPr>
            </a:p>
          </p:txBody>
        </p:sp>
        <p:sp>
          <p:nvSpPr>
            <p:cNvPr id="17" name="pole tekstowe 22">
              <a:extLst>
                <a:ext uri="{FF2B5EF4-FFF2-40B4-BE49-F238E27FC236}"/>
              </a:extLst>
            </p:cNvPr>
            <p:cNvSpPr txBox="1">
              <a:spLocks noChangeArrowheads="1"/>
            </p:cNvSpPr>
            <p:nvPr/>
          </p:nvSpPr>
          <p:spPr bwMode="auto">
            <a:xfrm>
              <a:off x="3997307" y="1190625"/>
              <a:ext cx="302169" cy="5411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endParaRPr lang="en-US" altLang="en-US" sz="1800" b="1" dirty="0">
                <a:solidFill>
                  <a:srgbClr val="04028F"/>
                </a:solidFill>
                <a:latin typeface="Times New Roman" panose="02020603050405020304" pitchFamily="18" charset="0"/>
                <a:cs typeface="Times New Roman" panose="02020603050405020304" pitchFamily="18" charset="0"/>
                <a:sym typeface="Helvetica Light" charset="0"/>
              </a:endParaRPr>
            </a:p>
          </p:txBody>
        </p:sp>
        <p:grpSp>
          <p:nvGrpSpPr>
            <p:cNvPr id="13321" name="Grupa 6"/>
            <p:cNvGrpSpPr>
              <a:grpSpLocks/>
            </p:cNvGrpSpPr>
            <p:nvPr/>
          </p:nvGrpSpPr>
          <p:grpSpPr bwMode="auto">
            <a:xfrm>
              <a:off x="1843088" y="1819275"/>
              <a:ext cx="3990975" cy="4094163"/>
              <a:chOff x="1512000" y="4077072"/>
              <a:chExt cx="2160184" cy="2304256"/>
            </a:xfrm>
          </p:grpSpPr>
          <p:cxnSp>
            <p:nvCxnSpPr>
              <p:cNvPr id="19" name="Łącznik prostoliniowy 8">
                <a:extLst>
                  <a:ext uri="{FF2B5EF4-FFF2-40B4-BE49-F238E27FC236}"/>
                </a:extLst>
              </p:cNvPr>
              <p:cNvCxnSpPr/>
              <p:nvPr/>
            </p:nvCxnSpPr>
            <p:spPr>
              <a:xfrm flipV="1">
                <a:off x="1511687" y="4076692"/>
                <a:ext cx="1657104" cy="23051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Łącznik prostoliniowy 9">
                <a:extLst>
                  <a:ext uri="{FF2B5EF4-FFF2-40B4-BE49-F238E27FC236}"/>
                </a:extLst>
              </p:cNvPr>
              <p:cNvCxnSpPr/>
              <p:nvPr/>
            </p:nvCxnSpPr>
            <p:spPr>
              <a:xfrm flipV="1">
                <a:off x="1691593" y="4076692"/>
                <a:ext cx="1657104" cy="23051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Łącznik prostoliniowy 10">
                <a:extLst>
                  <a:ext uri="{FF2B5EF4-FFF2-40B4-BE49-F238E27FC236}"/>
                </a:extLst>
              </p:cNvPr>
              <p:cNvCxnSpPr/>
              <p:nvPr/>
            </p:nvCxnSpPr>
            <p:spPr>
              <a:xfrm flipV="1">
                <a:off x="1728136" y="4076692"/>
                <a:ext cx="1655698" cy="2305173"/>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Łącznik prostoliniowy 11">
                <a:extLst>
                  <a:ext uri="{FF2B5EF4-FFF2-40B4-BE49-F238E27FC236}"/>
                </a:extLst>
              </p:cNvPr>
              <p:cNvCxnSpPr/>
              <p:nvPr/>
            </p:nvCxnSpPr>
            <p:spPr>
              <a:xfrm flipV="1">
                <a:off x="1908042" y="4076692"/>
                <a:ext cx="1657104" cy="2305173"/>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Łącznik prostoliniowy 12">
                <a:extLst>
                  <a:ext uri="{FF2B5EF4-FFF2-40B4-BE49-F238E27FC236}"/>
                </a:extLst>
              </p:cNvPr>
              <p:cNvCxnSpPr/>
              <p:nvPr/>
            </p:nvCxnSpPr>
            <p:spPr>
              <a:xfrm flipV="1">
                <a:off x="1834955" y="4076692"/>
                <a:ext cx="1657104" cy="230517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 name="Łącznik prostoliniowy 13">
                <a:extLst>
                  <a:ext uri="{FF2B5EF4-FFF2-40B4-BE49-F238E27FC236}"/>
                </a:extLst>
              </p:cNvPr>
              <p:cNvCxnSpPr/>
              <p:nvPr/>
            </p:nvCxnSpPr>
            <p:spPr>
              <a:xfrm flipV="1">
                <a:off x="2014861" y="4076692"/>
                <a:ext cx="1657104" cy="230517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grpSp>
      </p:grpSp>
      <p:pic>
        <p:nvPicPr>
          <p:cNvPr id="13317" name="Obraz 5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7150" y="608013"/>
            <a:ext cx="2525713" cy="24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40415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10020"/>
            <a:ext cx="9144000" cy="6837959"/>
          </a:xfrm>
          <a:prstGeom prst="rect">
            <a:avLst/>
          </a:prstGeom>
        </p:spPr>
      </p:pic>
      <p:sp>
        <p:nvSpPr>
          <p:cNvPr id="3" name="PoleTekstowe 11"/>
          <p:cNvSpPr txBox="1">
            <a:spLocks noChangeArrowheads="1"/>
          </p:cNvSpPr>
          <p:nvPr/>
        </p:nvSpPr>
        <p:spPr bwMode="auto">
          <a:xfrm>
            <a:off x="1588097" y="106529"/>
            <a:ext cx="1743846" cy="461665"/>
          </a:xfrm>
          <a:prstGeom prst="rect">
            <a:avLst/>
          </a:prstGeom>
          <a:solidFill>
            <a:schemeClr val="bg1"/>
          </a:solidFill>
          <a:ln>
            <a:noFill/>
          </a:ln>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pl-PL" sz="2400" b="1" dirty="0" smtClean="0">
                <a:latin typeface="Times New Roman" panose="02020603050405020304" pitchFamily="18" charset="0"/>
                <a:cs typeface="Times New Roman" panose="02020603050405020304" pitchFamily="18" charset="0"/>
              </a:rPr>
              <a:t>E498</a:t>
            </a:r>
            <a:endParaRPr lang="pl-PL" altLang="pl-PL" sz="2400" b="1" dirty="0">
              <a:latin typeface="Times New Roman" panose="02020603050405020304" pitchFamily="18" charset="0"/>
              <a:cs typeface="Times New Roman" panose="02020603050405020304" pitchFamily="18" charset="0"/>
            </a:endParaRPr>
          </a:p>
        </p:txBody>
      </p:sp>
      <p:sp>
        <p:nvSpPr>
          <p:cNvPr id="4" name="PoleTekstowe 11"/>
          <p:cNvSpPr txBox="1">
            <a:spLocks noChangeArrowheads="1"/>
          </p:cNvSpPr>
          <p:nvPr/>
        </p:nvSpPr>
        <p:spPr bwMode="auto">
          <a:xfrm>
            <a:off x="6568474" y="1013654"/>
            <a:ext cx="1743846" cy="784830"/>
          </a:xfrm>
          <a:prstGeom prst="rect">
            <a:avLst/>
          </a:prstGeom>
          <a:solidFill>
            <a:schemeClr val="bg1"/>
          </a:solidFill>
          <a:ln>
            <a:solidFill>
              <a:srgbClr val="000AFE"/>
            </a:solidFill>
          </a:ln>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pl-PL" sz="1500" b="1" dirty="0" smtClean="0">
                <a:solidFill>
                  <a:srgbClr val="FF0000"/>
                </a:solidFill>
                <a:latin typeface="Times New Roman" panose="02020603050405020304" pitchFamily="18" charset="0"/>
                <a:cs typeface="Times New Roman" panose="02020603050405020304" pitchFamily="18" charset="0"/>
              </a:rPr>
              <a:t>8 large LaBr3</a:t>
            </a:r>
          </a:p>
          <a:p>
            <a:pPr eaLnBrk="1" hangingPunct="1">
              <a:spcBef>
                <a:spcPct val="0"/>
              </a:spcBef>
              <a:buFontTx/>
              <a:buNone/>
            </a:pPr>
            <a:r>
              <a:rPr lang="en-US" altLang="pl-PL" sz="1500" b="1" dirty="0" smtClean="0">
                <a:solidFill>
                  <a:srgbClr val="FF0000"/>
                </a:solidFill>
                <a:latin typeface="Times New Roman" panose="02020603050405020304" pitchFamily="18" charset="0"/>
                <a:cs typeface="Times New Roman" panose="02020603050405020304" pitchFamily="18" charset="0"/>
              </a:rPr>
              <a:t>4 at 90</a:t>
            </a:r>
            <a:r>
              <a:rPr lang="en-US" altLang="pl-PL" sz="1500" b="1"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p>
          <a:p>
            <a:pPr eaLnBrk="1" hangingPunct="1">
              <a:spcBef>
                <a:spcPct val="0"/>
              </a:spcBef>
              <a:buNone/>
            </a:pPr>
            <a:r>
              <a:rPr lang="en-US" altLang="pl-PL" sz="1500" b="1" dirty="0">
                <a:solidFill>
                  <a:srgbClr val="FF0000"/>
                </a:solidFill>
                <a:latin typeface="Times New Roman" panose="02020603050405020304" pitchFamily="18" charset="0"/>
                <a:cs typeface="Times New Roman" panose="02020603050405020304" pitchFamily="18" charset="0"/>
              </a:rPr>
              <a:t>4 at </a:t>
            </a:r>
            <a:r>
              <a:rPr lang="en-US" altLang="pl-PL" sz="1500" b="1" dirty="0" smtClean="0">
                <a:solidFill>
                  <a:srgbClr val="FF0000"/>
                </a:solidFill>
                <a:latin typeface="Times New Roman" panose="02020603050405020304" pitchFamily="18" charset="0"/>
                <a:cs typeface="Times New Roman" panose="02020603050405020304" pitchFamily="18" charset="0"/>
              </a:rPr>
              <a:t>135</a:t>
            </a:r>
            <a:r>
              <a:rPr lang="en-US" altLang="pl-PL" sz="1500" b="1"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rPr>
              <a:t></a:t>
            </a:r>
            <a:endParaRPr lang="pl-PL" altLang="pl-PL" sz="15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22328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53682" y="405441"/>
            <a:ext cx="8445261" cy="5788324"/>
          </a:xfrm>
          <a:prstGeom prst="rect">
            <a:avLst/>
          </a:prstGeom>
        </p:spPr>
      </p:pic>
    </p:spTree>
    <p:extLst>
      <p:ext uri="{BB962C8B-B14F-4D97-AF65-F5344CB8AC3E}">
        <p14:creationId xmlns:p14="http://schemas.microsoft.com/office/powerpoint/2010/main" val="23438386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90812" y="283477"/>
            <a:ext cx="7362376" cy="5359401"/>
          </a:xfrm>
          <a:prstGeom prst="rect">
            <a:avLst/>
          </a:prstGeom>
        </p:spPr>
      </p:pic>
      <p:sp>
        <p:nvSpPr>
          <p:cNvPr id="3" name="Rectangle 3"/>
          <p:cNvSpPr>
            <a:spLocks noChangeArrowheads="1"/>
          </p:cNvSpPr>
          <p:nvPr/>
        </p:nvSpPr>
        <p:spPr bwMode="auto">
          <a:xfrm>
            <a:off x="2104300" y="5649404"/>
            <a:ext cx="5763892" cy="685800"/>
          </a:xfrm>
          <a:prstGeom prst="rect">
            <a:avLst/>
          </a:prstGeom>
          <a:noFill/>
          <a:ln w="9525">
            <a:noFill/>
            <a:miter lim="800000"/>
            <a:headEnd/>
            <a:tailEnd/>
          </a:ln>
        </p:spPr>
        <p:txBody>
          <a:bodyPr/>
          <a:lstStyle/>
          <a:p>
            <a:pPr marL="342900" indent="-342900">
              <a:spcBef>
                <a:spcPts val="600"/>
              </a:spcBef>
            </a:pPr>
            <a:r>
              <a:rPr lang="en-US" b="1" dirty="0" smtClean="0">
                <a:solidFill>
                  <a:srgbClr val="04028F"/>
                </a:solidFill>
              </a:rPr>
              <a:t>A. Tamii </a:t>
            </a:r>
            <a:r>
              <a:rPr lang="en-US" b="1" i="1" dirty="0" smtClean="0">
                <a:solidFill>
                  <a:srgbClr val="04028F"/>
                </a:solidFill>
              </a:rPr>
              <a:t>et al</a:t>
            </a:r>
            <a:r>
              <a:rPr lang="en-US" b="1" dirty="0" smtClean="0">
                <a:solidFill>
                  <a:srgbClr val="04028F"/>
                </a:solidFill>
              </a:rPr>
              <a:t>., PRL 107 (2011) 062502</a:t>
            </a:r>
            <a:endParaRPr lang="nl-NL" b="1" i="1" dirty="0">
              <a:solidFill>
                <a:srgbClr val="04028F"/>
              </a:solidFill>
            </a:endParaRPr>
          </a:p>
        </p:txBody>
      </p:sp>
    </p:spTree>
    <p:extLst>
      <p:ext uri="{BB962C8B-B14F-4D97-AF65-F5344CB8AC3E}">
        <p14:creationId xmlns:p14="http://schemas.microsoft.com/office/powerpoint/2010/main" val="315777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0" name="図 25" descr="図 25"/>
          <p:cNvPicPr>
            <a:picLocks noChangeAspect="1"/>
          </p:cNvPicPr>
          <p:nvPr/>
        </p:nvPicPr>
        <p:blipFill>
          <a:blip r:embed="rId3">
            <a:extLst/>
          </a:blip>
          <a:stretch>
            <a:fillRect/>
          </a:stretch>
        </p:blipFill>
        <p:spPr>
          <a:xfrm>
            <a:off x="4047733" y="4414381"/>
            <a:ext cx="1172444" cy="540489"/>
          </a:xfrm>
          <a:prstGeom prst="rect">
            <a:avLst/>
          </a:prstGeom>
          <a:ln w="12700">
            <a:miter lim="400000"/>
          </a:ln>
        </p:spPr>
      </p:pic>
      <p:pic>
        <p:nvPicPr>
          <p:cNvPr id="1403" name="図 1" descr="図 1"/>
          <p:cNvPicPr>
            <a:picLocks noChangeAspect="1"/>
          </p:cNvPicPr>
          <p:nvPr/>
        </p:nvPicPr>
        <p:blipFill>
          <a:blip r:embed="rId4">
            <a:extLst/>
          </a:blip>
          <a:stretch>
            <a:fillRect/>
          </a:stretch>
        </p:blipFill>
        <p:spPr>
          <a:xfrm>
            <a:off x="142556" y="81656"/>
            <a:ext cx="988203" cy="369902"/>
          </a:xfrm>
          <a:prstGeom prst="rect">
            <a:avLst/>
          </a:prstGeom>
          <a:ln w="12700">
            <a:miter lim="400000"/>
          </a:ln>
        </p:spPr>
      </p:pic>
      <p:sp>
        <p:nvSpPr>
          <p:cNvPr id="1404" name="正方形/長方形 2"/>
          <p:cNvSpPr txBox="1"/>
          <p:nvPr/>
        </p:nvSpPr>
        <p:spPr>
          <a:xfrm>
            <a:off x="1224030" y="174863"/>
            <a:ext cx="2184442"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400">
                <a:uFillTx/>
                <a:latin typeface="Arial"/>
                <a:ea typeface="Arial"/>
                <a:cs typeface="Arial"/>
                <a:sym typeface="Arial"/>
              </a:defRPr>
            </a:lvl1pPr>
          </a:lstStyle>
          <a:p>
            <a:r>
              <a:rPr dirty="0">
                <a:solidFill>
                  <a:schemeClr val="tx1"/>
                </a:solidFill>
                <a:latin typeface="Times New Roman" panose="02020603050405020304" pitchFamily="18" charset="0"/>
                <a:cs typeface="Times New Roman" panose="02020603050405020304" pitchFamily="18" charset="0"/>
              </a:rPr>
              <a:t>M. P. Carpenter, </a:t>
            </a:r>
            <a:r>
              <a:rPr dirty="0" err="1">
                <a:solidFill>
                  <a:schemeClr val="tx1"/>
                </a:solidFill>
                <a:latin typeface="Times New Roman" panose="02020603050405020304" pitchFamily="18" charset="0"/>
                <a:cs typeface="Times New Roman" panose="02020603050405020304" pitchFamily="18" charset="0"/>
              </a:rPr>
              <a:t>Shaofei</a:t>
            </a:r>
            <a:r>
              <a:rPr dirty="0">
                <a:solidFill>
                  <a:schemeClr val="tx1"/>
                </a:solidFill>
                <a:latin typeface="Times New Roman" panose="02020603050405020304" pitchFamily="18" charset="0"/>
                <a:cs typeface="Times New Roman" panose="02020603050405020304" pitchFamily="18" charset="0"/>
              </a:rPr>
              <a:t> Zhu</a:t>
            </a:r>
          </a:p>
        </p:txBody>
      </p:sp>
      <p:pic>
        <p:nvPicPr>
          <p:cNvPr id="1405" name="図 6" descr="図 6"/>
          <p:cNvPicPr>
            <a:picLocks noChangeAspect="1"/>
          </p:cNvPicPr>
          <p:nvPr/>
        </p:nvPicPr>
        <p:blipFill>
          <a:blip r:embed="rId5">
            <a:extLst/>
          </a:blip>
          <a:stretch>
            <a:fillRect/>
          </a:stretch>
        </p:blipFill>
        <p:spPr>
          <a:xfrm>
            <a:off x="174256" y="1027064"/>
            <a:ext cx="886210" cy="538497"/>
          </a:xfrm>
          <a:prstGeom prst="rect">
            <a:avLst/>
          </a:prstGeom>
          <a:ln w="12700">
            <a:miter lim="400000"/>
          </a:ln>
        </p:spPr>
      </p:pic>
      <p:sp>
        <p:nvSpPr>
          <p:cNvPr id="1406" name="正方形/長方形 8"/>
          <p:cNvSpPr txBox="1"/>
          <p:nvPr/>
        </p:nvSpPr>
        <p:spPr>
          <a:xfrm>
            <a:off x="1249955" y="1142099"/>
            <a:ext cx="1310613"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400">
                <a:uFillTx/>
                <a:latin typeface="Arial"/>
                <a:ea typeface="Arial"/>
                <a:cs typeface="Arial"/>
                <a:sym typeface="Arial"/>
              </a:defRPr>
            </a:lvl1pPr>
          </a:lstStyle>
          <a:p>
            <a:r>
              <a:rPr dirty="0">
                <a:solidFill>
                  <a:schemeClr val="tx1"/>
                </a:solidFill>
                <a:latin typeface="Times New Roman" panose="02020603050405020304" pitchFamily="18" charset="0"/>
                <a:cs typeface="Times New Roman" panose="02020603050405020304" pitchFamily="18" charset="0"/>
              </a:rPr>
              <a:t>D. L. Balabanski</a:t>
            </a:r>
          </a:p>
        </p:txBody>
      </p:sp>
      <p:pic>
        <p:nvPicPr>
          <p:cNvPr id="1407" name="図 10" descr="図 10"/>
          <p:cNvPicPr>
            <a:picLocks noChangeAspect="1"/>
          </p:cNvPicPr>
          <p:nvPr/>
        </p:nvPicPr>
        <p:blipFill>
          <a:blip r:embed="rId6">
            <a:extLst/>
          </a:blip>
          <a:stretch>
            <a:fillRect/>
          </a:stretch>
        </p:blipFill>
        <p:spPr>
          <a:xfrm>
            <a:off x="388720" y="2153858"/>
            <a:ext cx="513556" cy="513556"/>
          </a:xfrm>
          <a:prstGeom prst="rect">
            <a:avLst/>
          </a:prstGeom>
          <a:ln w="12700">
            <a:miter lim="400000"/>
          </a:ln>
        </p:spPr>
      </p:pic>
      <p:sp>
        <p:nvSpPr>
          <p:cNvPr id="1408" name="正方形/長方形 55"/>
          <p:cNvSpPr txBox="1"/>
          <p:nvPr/>
        </p:nvSpPr>
        <p:spPr>
          <a:xfrm>
            <a:off x="1254644" y="2264907"/>
            <a:ext cx="610101"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400" b="1">
                <a:uFillTx/>
                <a:latin typeface="Arial"/>
                <a:ea typeface="Arial"/>
                <a:cs typeface="Arial"/>
                <a:sym typeface="Arial"/>
              </a:defRPr>
            </a:lvl1pPr>
          </a:lstStyle>
          <a:p>
            <a:r>
              <a:rPr dirty="0">
                <a:solidFill>
                  <a:schemeClr val="tx1"/>
                </a:solidFill>
                <a:latin typeface="Times New Roman" panose="02020603050405020304" pitchFamily="18" charset="0"/>
                <a:cs typeface="Times New Roman" panose="02020603050405020304" pitchFamily="18" charset="0"/>
              </a:rPr>
              <a:t>S. Noji</a:t>
            </a:r>
          </a:p>
        </p:txBody>
      </p:sp>
      <p:pic>
        <p:nvPicPr>
          <p:cNvPr id="1409" name="図 11" descr="図 11"/>
          <p:cNvPicPr>
            <a:picLocks noChangeAspect="1"/>
          </p:cNvPicPr>
          <p:nvPr/>
        </p:nvPicPr>
        <p:blipFill>
          <a:blip r:embed="rId7">
            <a:extLst/>
          </a:blip>
          <a:stretch>
            <a:fillRect/>
          </a:stretch>
        </p:blipFill>
        <p:spPr>
          <a:xfrm>
            <a:off x="278203" y="2723186"/>
            <a:ext cx="716907" cy="301910"/>
          </a:xfrm>
          <a:prstGeom prst="rect">
            <a:avLst/>
          </a:prstGeom>
          <a:ln w="12700">
            <a:miter lim="400000"/>
          </a:ln>
        </p:spPr>
      </p:pic>
      <p:sp>
        <p:nvSpPr>
          <p:cNvPr id="1410" name="正方形/長方形 57"/>
          <p:cNvSpPr txBox="1"/>
          <p:nvPr/>
        </p:nvSpPr>
        <p:spPr>
          <a:xfrm>
            <a:off x="1206648" y="2823849"/>
            <a:ext cx="810476"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400">
                <a:uFillTx/>
                <a:latin typeface="Arial"/>
                <a:ea typeface="Arial"/>
                <a:cs typeface="Arial"/>
                <a:sym typeface="Arial"/>
              </a:defRPr>
            </a:lvl1pPr>
          </a:lstStyle>
          <a:p>
            <a:r>
              <a:rPr dirty="0">
                <a:solidFill>
                  <a:schemeClr val="tx1"/>
                </a:solidFill>
                <a:latin typeface="Times New Roman" panose="02020603050405020304" pitchFamily="18" charset="0"/>
                <a:cs typeface="Times New Roman" panose="02020603050405020304" pitchFamily="18" charset="0"/>
              </a:rPr>
              <a:t>D. Savran</a:t>
            </a:r>
          </a:p>
        </p:txBody>
      </p:sp>
      <p:pic>
        <p:nvPicPr>
          <p:cNvPr id="1411" name="図 12" descr="図 12"/>
          <p:cNvPicPr>
            <a:picLocks noChangeAspect="1"/>
          </p:cNvPicPr>
          <p:nvPr/>
        </p:nvPicPr>
        <p:blipFill>
          <a:blip r:embed="rId8">
            <a:extLst/>
          </a:blip>
          <a:stretch>
            <a:fillRect/>
          </a:stretch>
        </p:blipFill>
        <p:spPr>
          <a:xfrm>
            <a:off x="342648" y="3590779"/>
            <a:ext cx="605704" cy="605704"/>
          </a:xfrm>
          <a:prstGeom prst="rect">
            <a:avLst/>
          </a:prstGeom>
          <a:ln w="12700">
            <a:miter lim="400000"/>
          </a:ln>
        </p:spPr>
      </p:pic>
      <p:pic>
        <p:nvPicPr>
          <p:cNvPr id="1413" name="図 13" descr="図 13"/>
          <p:cNvPicPr>
            <a:picLocks noChangeAspect="1"/>
          </p:cNvPicPr>
          <p:nvPr/>
        </p:nvPicPr>
        <p:blipFill>
          <a:blip r:embed="rId9">
            <a:extLst/>
          </a:blip>
          <a:stretch>
            <a:fillRect/>
          </a:stretch>
        </p:blipFill>
        <p:spPr>
          <a:xfrm>
            <a:off x="214785" y="4257712"/>
            <a:ext cx="800085" cy="649767"/>
          </a:xfrm>
          <a:prstGeom prst="rect">
            <a:avLst/>
          </a:prstGeom>
          <a:ln w="12700">
            <a:miter lim="400000"/>
          </a:ln>
        </p:spPr>
      </p:pic>
      <p:sp>
        <p:nvSpPr>
          <p:cNvPr id="1414" name="正方形/長方形 62"/>
          <p:cNvSpPr txBox="1"/>
          <p:nvPr/>
        </p:nvSpPr>
        <p:spPr>
          <a:xfrm>
            <a:off x="1202857" y="4369282"/>
            <a:ext cx="2575383"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400">
                <a:uFillTx/>
                <a:latin typeface="Arial"/>
                <a:ea typeface="Arial"/>
                <a:cs typeface="Arial"/>
                <a:sym typeface="Arial"/>
              </a:defRPr>
            </a:lvl1pPr>
          </a:lstStyle>
          <a:p>
            <a:r>
              <a:rPr dirty="0">
                <a:solidFill>
                  <a:schemeClr val="tx1"/>
                </a:solidFill>
                <a:latin typeface="Times New Roman" panose="02020603050405020304" pitchFamily="18" charset="0"/>
                <a:cs typeface="Times New Roman" panose="02020603050405020304" pitchFamily="18" charset="0"/>
              </a:rPr>
              <a:t>S. </a:t>
            </a:r>
            <a:r>
              <a:rPr dirty="0" err="1" smtClean="0">
                <a:solidFill>
                  <a:schemeClr val="tx1"/>
                </a:solidFill>
                <a:latin typeface="Times New Roman" panose="02020603050405020304" pitchFamily="18" charset="0"/>
                <a:cs typeface="Times New Roman" panose="02020603050405020304" pitchFamily="18" charset="0"/>
              </a:rPr>
              <a:t>Courtin</a:t>
            </a:r>
            <a:r>
              <a:rPr dirty="0">
                <a:solidFill>
                  <a:schemeClr val="tx1"/>
                </a:solidFill>
                <a:latin typeface="Times New Roman" panose="02020603050405020304" pitchFamily="18" charset="0"/>
                <a:cs typeface="Times New Roman" panose="02020603050405020304" pitchFamily="18" charset="0"/>
              </a:rPr>
              <a:t>, G. </a:t>
            </a:r>
            <a:r>
              <a:rPr dirty="0" err="1">
                <a:solidFill>
                  <a:schemeClr val="tx1"/>
                </a:solidFill>
                <a:latin typeface="Times New Roman" panose="02020603050405020304" pitchFamily="18" charset="0"/>
                <a:cs typeface="Times New Roman" panose="02020603050405020304" pitchFamily="18" charset="0"/>
              </a:rPr>
              <a:t>Fruet</a:t>
            </a:r>
            <a:r>
              <a:rPr dirty="0">
                <a:solidFill>
                  <a:schemeClr val="tx1"/>
                </a:solidFill>
                <a:latin typeface="Times New Roman" panose="02020603050405020304" pitchFamily="18" charset="0"/>
                <a:cs typeface="Times New Roman" panose="02020603050405020304" pitchFamily="18" charset="0"/>
              </a:rPr>
              <a:t>, D. </a:t>
            </a:r>
            <a:r>
              <a:rPr dirty="0" err="1" smtClean="0">
                <a:solidFill>
                  <a:schemeClr val="tx1"/>
                </a:solidFill>
                <a:latin typeface="Times New Roman" panose="02020603050405020304" pitchFamily="18" charset="0"/>
                <a:cs typeface="Times New Roman" panose="02020603050405020304" pitchFamily="18" charset="0"/>
              </a:rPr>
              <a:t>Montanari</a:t>
            </a:r>
            <a:endParaRPr dirty="0">
              <a:solidFill>
                <a:schemeClr val="tx1"/>
              </a:solidFill>
              <a:latin typeface="Times New Roman" panose="02020603050405020304" pitchFamily="18" charset="0"/>
              <a:cs typeface="Times New Roman" panose="02020603050405020304" pitchFamily="18" charset="0"/>
            </a:endParaRPr>
          </a:p>
        </p:txBody>
      </p:sp>
      <p:pic>
        <p:nvPicPr>
          <p:cNvPr id="1415" name="図 16" descr="図 16"/>
          <p:cNvPicPr>
            <a:picLocks noChangeAspect="1"/>
          </p:cNvPicPr>
          <p:nvPr/>
        </p:nvPicPr>
        <p:blipFill>
          <a:blip r:embed="rId10">
            <a:extLst/>
          </a:blip>
          <a:stretch>
            <a:fillRect/>
          </a:stretch>
        </p:blipFill>
        <p:spPr>
          <a:xfrm>
            <a:off x="109922" y="5444060"/>
            <a:ext cx="979363" cy="979364"/>
          </a:xfrm>
          <a:prstGeom prst="rect">
            <a:avLst/>
          </a:prstGeom>
          <a:ln w="12700">
            <a:miter lim="400000"/>
          </a:ln>
        </p:spPr>
      </p:pic>
      <p:pic>
        <p:nvPicPr>
          <p:cNvPr id="1417" name="Picture 4" descr="Picture 4"/>
          <p:cNvPicPr>
            <a:picLocks noChangeAspect="1"/>
          </p:cNvPicPr>
          <p:nvPr/>
        </p:nvPicPr>
        <p:blipFill>
          <a:blip r:embed="rId11">
            <a:extLst/>
          </a:blip>
          <a:stretch>
            <a:fillRect/>
          </a:stretch>
        </p:blipFill>
        <p:spPr>
          <a:xfrm>
            <a:off x="4293627" y="218590"/>
            <a:ext cx="868579" cy="471094"/>
          </a:xfrm>
          <a:prstGeom prst="rect">
            <a:avLst/>
          </a:prstGeom>
          <a:ln w="12700">
            <a:miter lim="400000"/>
          </a:ln>
        </p:spPr>
      </p:pic>
      <p:sp>
        <p:nvSpPr>
          <p:cNvPr id="1418" name="正方形/長方形 68"/>
          <p:cNvSpPr txBox="1"/>
          <p:nvPr/>
        </p:nvSpPr>
        <p:spPr>
          <a:xfrm>
            <a:off x="5244594" y="387661"/>
            <a:ext cx="1171152"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400">
                <a:uFillTx/>
                <a:latin typeface="Arial"/>
                <a:ea typeface="Arial"/>
                <a:cs typeface="Arial"/>
                <a:sym typeface="Arial"/>
              </a:defRPr>
            </a:lvl1pPr>
          </a:lstStyle>
          <a:p>
            <a:r>
              <a:rPr dirty="0">
                <a:solidFill>
                  <a:schemeClr val="tx1"/>
                </a:solidFill>
                <a:latin typeface="Times New Roman" panose="02020603050405020304" pitchFamily="18" charset="0"/>
                <a:cs typeface="Times New Roman" panose="02020603050405020304" pitchFamily="18" charset="0"/>
              </a:rPr>
              <a:t>M. N. Harakeh</a:t>
            </a:r>
          </a:p>
        </p:txBody>
      </p:sp>
      <p:pic>
        <p:nvPicPr>
          <p:cNvPr id="1419" name="図 21" descr="図 21"/>
          <p:cNvPicPr>
            <a:picLocks noChangeAspect="1"/>
          </p:cNvPicPr>
          <p:nvPr/>
        </p:nvPicPr>
        <p:blipFill>
          <a:blip r:embed="rId12">
            <a:extLst/>
          </a:blip>
          <a:stretch>
            <a:fillRect/>
          </a:stretch>
        </p:blipFill>
        <p:spPr>
          <a:xfrm>
            <a:off x="153412" y="4873463"/>
            <a:ext cx="892385" cy="470857"/>
          </a:xfrm>
          <a:prstGeom prst="rect">
            <a:avLst/>
          </a:prstGeom>
          <a:ln w="12700">
            <a:miter lim="400000"/>
          </a:ln>
        </p:spPr>
      </p:pic>
      <p:sp>
        <p:nvSpPr>
          <p:cNvPr id="1420" name="正方形/長方形 22"/>
          <p:cNvSpPr txBox="1"/>
          <p:nvPr/>
        </p:nvSpPr>
        <p:spPr>
          <a:xfrm>
            <a:off x="99515" y="5254142"/>
            <a:ext cx="1458089"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34B4F0"/>
                </a:solidFill>
                <a:uFillTx/>
                <a:latin typeface="Arial"/>
                <a:ea typeface="Arial"/>
                <a:cs typeface="Arial"/>
                <a:sym typeface="Arial"/>
              </a:defRPr>
            </a:lvl1pPr>
          </a:lstStyle>
          <a:p>
            <a:r>
              <a:rPr sz="1400" b="1" dirty="0">
                <a:solidFill>
                  <a:srgbClr val="FF0000"/>
                </a:solidFill>
                <a:latin typeface="Times New Roman" panose="02020603050405020304" pitchFamily="18" charset="0"/>
                <a:cs typeface="Times New Roman" panose="02020603050405020304" pitchFamily="18" charset="0"/>
              </a:rPr>
              <a:t>Sezione di Milano</a:t>
            </a:r>
          </a:p>
        </p:txBody>
      </p:sp>
      <p:pic>
        <p:nvPicPr>
          <p:cNvPr id="1422" name="Picture 2" descr="Picture 2"/>
          <p:cNvPicPr>
            <a:picLocks noChangeAspect="1"/>
          </p:cNvPicPr>
          <p:nvPr/>
        </p:nvPicPr>
        <p:blipFill>
          <a:blip r:embed="rId13">
            <a:extLst/>
          </a:blip>
          <a:stretch>
            <a:fillRect/>
          </a:stretch>
        </p:blipFill>
        <p:spPr>
          <a:xfrm>
            <a:off x="4373638" y="840115"/>
            <a:ext cx="615665" cy="771511"/>
          </a:xfrm>
          <a:prstGeom prst="rect">
            <a:avLst/>
          </a:prstGeom>
          <a:ln w="12700">
            <a:miter lim="400000"/>
          </a:ln>
        </p:spPr>
      </p:pic>
      <p:pic>
        <p:nvPicPr>
          <p:cNvPr id="1424" name="図 24" descr="図 24"/>
          <p:cNvPicPr>
            <a:picLocks noChangeAspect="1"/>
          </p:cNvPicPr>
          <p:nvPr/>
        </p:nvPicPr>
        <p:blipFill>
          <a:blip r:embed="rId14">
            <a:extLst/>
          </a:blip>
          <a:stretch>
            <a:fillRect/>
          </a:stretch>
        </p:blipFill>
        <p:spPr>
          <a:xfrm>
            <a:off x="4297990" y="2509587"/>
            <a:ext cx="834738" cy="507219"/>
          </a:xfrm>
          <a:prstGeom prst="rect">
            <a:avLst/>
          </a:prstGeom>
          <a:ln w="12700">
            <a:miter lim="400000"/>
          </a:ln>
        </p:spPr>
      </p:pic>
      <p:sp>
        <p:nvSpPr>
          <p:cNvPr id="1425" name="正方形/長方形 81"/>
          <p:cNvSpPr txBox="1"/>
          <p:nvPr/>
        </p:nvSpPr>
        <p:spPr>
          <a:xfrm>
            <a:off x="5275134" y="2640146"/>
            <a:ext cx="2809421"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400">
                <a:uFillTx/>
                <a:latin typeface="Arial"/>
                <a:ea typeface="Arial"/>
                <a:cs typeface="Arial"/>
                <a:sym typeface="Arial"/>
              </a:defRPr>
            </a:lvl1pPr>
          </a:lstStyle>
          <a:p>
            <a:r>
              <a:rPr dirty="0">
                <a:solidFill>
                  <a:schemeClr val="tx1"/>
                </a:solidFill>
                <a:latin typeface="Times New Roman" panose="02020603050405020304" pitchFamily="18" charset="0"/>
                <a:cs typeface="Times New Roman" panose="02020603050405020304" pitchFamily="18" charset="0"/>
              </a:rPr>
              <a:t>C. J. Guess, E. R. Hudson, C. I. </a:t>
            </a:r>
            <a:r>
              <a:rPr dirty="0" err="1">
                <a:solidFill>
                  <a:schemeClr val="tx1"/>
                </a:solidFill>
                <a:latin typeface="Times New Roman" panose="02020603050405020304" pitchFamily="18" charset="0"/>
                <a:cs typeface="Times New Roman" panose="02020603050405020304" pitchFamily="18" charset="0"/>
              </a:rPr>
              <a:t>Kacir</a:t>
            </a:r>
            <a:endParaRPr dirty="0">
              <a:solidFill>
                <a:schemeClr val="tx1"/>
              </a:solidFill>
              <a:latin typeface="Times New Roman" panose="02020603050405020304" pitchFamily="18" charset="0"/>
              <a:cs typeface="Times New Roman" panose="02020603050405020304" pitchFamily="18" charset="0"/>
            </a:endParaRPr>
          </a:p>
        </p:txBody>
      </p:sp>
      <p:sp>
        <p:nvSpPr>
          <p:cNvPr id="1426" name="正方形/長方形 83"/>
          <p:cNvSpPr txBox="1"/>
          <p:nvPr/>
        </p:nvSpPr>
        <p:spPr>
          <a:xfrm>
            <a:off x="5437913" y="5201196"/>
            <a:ext cx="1070163"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400">
                <a:uFillTx/>
                <a:latin typeface="Arial"/>
                <a:ea typeface="Arial"/>
                <a:cs typeface="Arial"/>
                <a:sym typeface="Arial"/>
              </a:defRPr>
            </a:lvl1pPr>
          </a:lstStyle>
          <a:p>
            <a:r>
              <a:rPr dirty="0">
                <a:solidFill>
                  <a:schemeClr val="tx1"/>
                </a:solidFill>
                <a:latin typeface="Times New Roman" panose="02020603050405020304" pitchFamily="18" charset="0"/>
                <a:cs typeface="Times New Roman" panose="02020603050405020304" pitchFamily="18" charset="0"/>
              </a:rPr>
              <a:t>L. Donaldson</a:t>
            </a:r>
          </a:p>
        </p:txBody>
      </p:sp>
      <p:pic>
        <p:nvPicPr>
          <p:cNvPr id="1427" name="図 26" descr="図 26"/>
          <p:cNvPicPr>
            <a:picLocks noChangeAspect="1"/>
          </p:cNvPicPr>
          <p:nvPr/>
        </p:nvPicPr>
        <p:blipFill>
          <a:blip r:embed="rId15">
            <a:extLst/>
          </a:blip>
          <a:stretch>
            <a:fillRect/>
          </a:stretch>
        </p:blipFill>
        <p:spPr>
          <a:xfrm>
            <a:off x="4282966" y="5043100"/>
            <a:ext cx="570935" cy="510264"/>
          </a:xfrm>
          <a:prstGeom prst="rect">
            <a:avLst/>
          </a:prstGeom>
          <a:ln w="12700">
            <a:miter lim="400000"/>
          </a:ln>
        </p:spPr>
      </p:pic>
      <p:pic>
        <p:nvPicPr>
          <p:cNvPr id="1429" name="図 31" descr="図 31"/>
          <p:cNvPicPr>
            <a:picLocks noChangeAspect="1"/>
          </p:cNvPicPr>
          <p:nvPr/>
        </p:nvPicPr>
        <p:blipFill>
          <a:blip r:embed="rId16">
            <a:extLst/>
          </a:blip>
          <a:stretch>
            <a:fillRect/>
          </a:stretch>
        </p:blipFill>
        <p:spPr>
          <a:xfrm>
            <a:off x="4179861" y="5656713"/>
            <a:ext cx="1070997" cy="441209"/>
          </a:xfrm>
          <a:prstGeom prst="rect">
            <a:avLst/>
          </a:prstGeom>
          <a:ln w="12700">
            <a:miter lim="400000"/>
          </a:ln>
        </p:spPr>
      </p:pic>
      <p:pic>
        <p:nvPicPr>
          <p:cNvPr id="1431" name="図 32" descr="図 32"/>
          <p:cNvPicPr>
            <a:picLocks noChangeAspect="1"/>
          </p:cNvPicPr>
          <p:nvPr/>
        </p:nvPicPr>
        <p:blipFill>
          <a:blip r:embed="rId17">
            <a:extLst/>
          </a:blip>
          <a:stretch>
            <a:fillRect/>
          </a:stretch>
        </p:blipFill>
        <p:spPr>
          <a:xfrm>
            <a:off x="4419309" y="3131587"/>
            <a:ext cx="594443" cy="594443"/>
          </a:xfrm>
          <a:prstGeom prst="rect">
            <a:avLst/>
          </a:prstGeom>
          <a:ln w="12700">
            <a:miter lim="400000"/>
          </a:ln>
        </p:spPr>
      </p:pic>
      <p:sp>
        <p:nvSpPr>
          <p:cNvPr id="1432" name="正方形/長方形 131"/>
          <p:cNvSpPr txBox="1"/>
          <p:nvPr/>
        </p:nvSpPr>
        <p:spPr>
          <a:xfrm>
            <a:off x="5299967" y="3321187"/>
            <a:ext cx="776713"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400">
                <a:uFillTx/>
                <a:latin typeface="Arial"/>
                <a:ea typeface="Arial"/>
                <a:cs typeface="Arial"/>
                <a:sym typeface="Arial"/>
              </a:defRPr>
            </a:lvl1pPr>
          </a:lstStyle>
          <a:p>
            <a:r>
              <a:rPr dirty="0">
                <a:solidFill>
                  <a:schemeClr val="tx1"/>
                </a:solidFill>
                <a:latin typeface="Times New Roman" panose="02020603050405020304" pitchFamily="18" charset="0"/>
                <a:cs typeface="Times New Roman" panose="02020603050405020304" pitchFamily="18" charset="0"/>
              </a:rPr>
              <a:t>T. Koike</a:t>
            </a:r>
          </a:p>
        </p:txBody>
      </p:sp>
      <p:pic>
        <p:nvPicPr>
          <p:cNvPr id="1433" name="図 33" descr="図 33"/>
          <p:cNvPicPr>
            <a:picLocks noChangeAspect="1"/>
          </p:cNvPicPr>
          <p:nvPr/>
        </p:nvPicPr>
        <p:blipFill>
          <a:blip r:embed="rId18">
            <a:extLst/>
          </a:blip>
          <a:stretch>
            <a:fillRect/>
          </a:stretch>
        </p:blipFill>
        <p:spPr>
          <a:xfrm>
            <a:off x="4389223" y="3754266"/>
            <a:ext cx="529611" cy="630146"/>
          </a:xfrm>
          <a:prstGeom prst="rect">
            <a:avLst/>
          </a:prstGeom>
          <a:ln w="12700">
            <a:miter lim="400000"/>
          </a:ln>
        </p:spPr>
      </p:pic>
      <p:sp>
        <p:nvSpPr>
          <p:cNvPr id="1434" name="正方形/長方形 132"/>
          <p:cNvSpPr txBox="1"/>
          <p:nvPr/>
        </p:nvSpPr>
        <p:spPr>
          <a:xfrm>
            <a:off x="5282323" y="3910205"/>
            <a:ext cx="1210522"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400">
                <a:uFillTx/>
                <a:latin typeface="Arial"/>
                <a:ea typeface="Arial"/>
                <a:cs typeface="Arial"/>
                <a:sym typeface="Arial"/>
              </a:defRPr>
            </a:lvl1pPr>
          </a:lstStyle>
          <a:p>
            <a:r>
              <a:rPr dirty="0">
                <a:solidFill>
                  <a:schemeClr val="tx1"/>
                </a:solidFill>
                <a:latin typeface="Times New Roman" panose="02020603050405020304" pitchFamily="18" charset="0"/>
                <a:cs typeface="Times New Roman" panose="02020603050405020304" pitchFamily="18" charset="0"/>
              </a:rPr>
              <a:t>Y. N. Watanabe</a:t>
            </a:r>
          </a:p>
        </p:txBody>
      </p:sp>
      <p:pic>
        <p:nvPicPr>
          <p:cNvPr id="1435" name="図 35" descr="図 35"/>
          <p:cNvPicPr>
            <a:picLocks noChangeAspect="1"/>
          </p:cNvPicPr>
          <p:nvPr/>
        </p:nvPicPr>
        <p:blipFill>
          <a:blip r:embed="rId19">
            <a:extLst/>
          </a:blip>
          <a:stretch>
            <a:fillRect/>
          </a:stretch>
        </p:blipFill>
        <p:spPr>
          <a:xfrm>
            <a:off x="400843" y="1583099"/>
            <a:ext cx="493712" cy="492989"/>
          </a:xfrm>
          <a:prstGeom prst="rect">
            <a:avLst/>
          </a:prstGeom>
          <a:ln w="12700">
            <a:miter lim="400000"/>
          </a:ln>
        </p:spPr>
      </p:pic>
      <p:sp>
        <p:nvSpPr>
          <p:cNvPr id="1436" name="正方形/長方形 133"/>
          <p:cNvSpPr txBox="1"/>
          <p:nvPr/>
        </p:nvSpPr>
        <p:spPr>
          <a:xfrm>
            <a:off x="1277298" y="1716006"/>
            <a:ext cx="990013"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400" b="1" u="sng">
                <a:uFillTx/>
                <a:latin typeface="Arial"/>
                <a:ea typeface="Arial"/>
                <a:cs typeface="Arial"/>
                <a:sym typeface="Arial"/>
              </a:defRPr>
            </a:lvl1pPr>
          </a:lstStyle>
          <a:p>
            <a:r>
              <a:rPr dirty="0">
                <a:solidFill>
                  <a:schemeClr val="tx1"/>
                </a:solidFill>
                <a:latin typeface="Times New Roman" panose="02020603050405020304" pitchFamily="18" charset="0"/>
                <a:cs typeface="Times New Roman" panose="02020603050405020304" pitchFamily="18" charset="0"/>
              </a:rPr>
              <a:t>C. Iwamoto</a:t>
            </a:r>
          </a:p>
        </p:txBody>
      </p:sp>
      <p:pic>
        <p:nvPicPr>
          <p:cNvPr id="1437" name="図 38" descr="図 38"/>
          <p:cNvPicPr>
            <a:picLocks noChangeAspect="1"/>
          </p:cNvPicPr>
          <p:nvPr/>
        </p:nvPicPr>
        <p:blipFill>
          <a:blip r:embed="rId20">
            <a:extLst/>
          </a:blip>
          <a:stretch>
            <a:fillRect/>
          </a:stretch>
        </p:blipFill>
        <p:spPr>
          <a:xfrm>
            <a:off x="339781" y="3070070"/>
            <a:ext cx="602625" cy="518627"/>
          </a:xfrm>
          <a:prstGeom prst="rect">
            <a:avLst/>
          </a:prstGeom>
          <a:ln w="12700">
            <a:miter lim="400000"/>
          </a:ln>
        </p:spPr>
      </p:pic>
      <p:sp>
        <p:nvSpPr>
          <p:cNvPr id="1438" name="正方形/長方形 134"/>
          <p:cNvSpPr txBox="1"/>
          <p:nvPr/>
        </p:nvSpPr>
        <p:spPr>
          <a:xfrm>
            <a:off x="1183620" y="3229215"/>
            <a:ext cx="1066444"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400">
                <a:uFillTx/>
                <a:latin typeface="Arial"/>
                <a:ea typeface="Arial"/>
                <a:cs typeface="Arial"/>
                <a:sym typeface="Arial"/>
              </a:defRPr>
            </a:lvl1pPr>
          </a:lstStyle>
          <a:p>
            <a:r>
              <a:rPr dirty="0">
                <a:solidFill>
                  <a:schemeClr val="tx1"/>
                </a:solidFill>
                <a:latin typeface="Times New Roman" panose="02020603050405020304" pitchFamily="18" charset="0"/>
                <a:cs typeface="Times New Roman" panose="02020603050405020304" pitchFamily="18" charset="0"/>
              </a:rPr>
              <a:t>T. Hashimoto</a:t>
            </a:r>
          </a:p>
        </p:txBody>
      </p:sp>
      <p:pic>
        <p:nvPicPr>
          <p:cNvPr id="1439" name="図 135" descr="図 135"/>
          <p:cNvPicPr>
            <a:picLocks noChangeAspect="1"/>
          </p:cNvPicPr>
          <p:nvPr/>
        </p:nvPicPr>
        <p:blipFill>
          <a:blip r:embed="rId21">
            <a:extLst/>
          </a:blip>
          <a:stretch>
            <a:fillRect/>
          </a:stretch>
        </p:blipFill>
        <p:spPr>
          <a:xfrm>
            <a:off x="4293627" y="1646001"/>
            <a:ext cx="781186" cy="786226"/>
          </a:xfrm>
          <a:prstGeom prst="rect">
            <a:avLst/>
          </a:prstGeom>
          <a:ln w="12700">
            <a:miter lim="400000"/>
          </a:ln>
        </p:spPr>
      </p:pic>
      <p:sp>
        <p:nvSpPr>
          <p:cNvPr id="1441" name="正方形/長方形 8"/>
          <p:cNvSpPr txBox="1"/>
          <p:nvPr/>
        </p:nvSpPr>
        <p:spPr>
          <a:xfrm>
            <a:off x="1249955" y="621451"/>
            <a:ext cx="1246493"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400">
                <a:uFillTx/>
                <a:latin typeface="Arial"/>
                <a:ea typeface="Arial"/>
                <a:cs typeface="Arial"/>
                <a:sym typeface="Arial"/>
              </a:defRPr>
            </a:lvl1pPr>
          </a:lstStyle>
          <a:p>
            <a:r>
              <a:rPr dirty="0">
                <a:solidFill>
                  <a:schemeClr val="tx1"/>
                </a:solidFill>
                <a:latin typeface="Times New Roman" panose="02020603050405020304" pitchFamily="18" charset="0"/>
                <a:cs typeface="Times New Roman" panose="02020603050405020304" pitchFamily="18" charset="0"/>
              </a:rPr>
              <a:t>James J. Carroll</a:t>
            </a:r>
          </a:p>
        </p:txBody>
      </p:sp>
      <p:pic>
        <p:nvPicPr>
          <p:cNvPr id="1442" name="イメージ" descr="イメージ"/>
          <p:cNvPicPr>
            <a:picLocks noChangeAspect="1"/>
          </p:cNvPicPr>
          <p:nvPr/>
        </p:nvPicPr>
        <p:blipFill>
          <a:blip r:embed="rId22">
            <a:extLst/>
          </a:blip>
          <a:stretch>
            <a:fillRect/>
          </a:stretch>
        </p:blipFill>
        <p:spPr>
          <a:xfrm>
            <a:off x="385141" y="483653"/>
            <a:ext cx="529611" cy="529612"/>
          </a:xfrm>
          <a:prstGeom prst="rect">
            <a:avLst/>
          </a:prstGeom>
          <a:ln w="12700">
            <a:miter lim="400000"/>
          </a:ln>
        </p:spPr>
      </p:pic>
      <p:sp>
        <p:nvSpPr>
          <p:cNvPr id="45" name="正方形/長方形 2"/>
          <p:cNvSpPr txBox="1"/>
          <p:nvPr/>
        </p:nvSpPr>
        <p:spPr>
          <a:xfrm>
            <a:off x="5422038" y="5624380"/>
            <a:ext cx="2104100"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400">
                <a:uFillTx/>
                <a:latin typeface="Arial"/>
                <a:ea typeface="Arial"/>
                <a:cs typeface="Arial"/>
                <a:sym typeface="Arial"/>
              </a:defRPr>
            </a:lvl1pPr>
          </a:lstStyle>
          <a:p>
            <a:pPr>
              <a:defRPr sz="1400">
                <a:uFillTx/>
                <a:latin typeface="Arial"/>
                <a:ea typeface="Arial"/>
                <a:cs typeface="Arial"/>
                <a:sym typeface="Arial"/>
              </a:defRPr>
            </a:pPr>
            <a:r>
              <a:rPr lang="en-US" dirty="0">
                <a:solidFill>
                  <a:schemeClr val="tx1"/>
                </a:solidFill>
                <a:latin typeface="Times New Roman" panose="02020603050405020304" pitchFamily="18" charset="0"/>
                <a:cs typeface="Times New Roman" panose="02020603050405020304" pitchFamily="18" charset="0"/>
              </a:rPr>
              <a:t>A. S. Brown, D. G. Jenkins,</a:t>
            </a:r>
          </a:p>
          <a:p>
            <a:pPr>
              <a:defRPr sz="1400">
                <a:uFillTx/>
                <a:latin typeface="Arial"/>
                <a:ea typeface="Arial"/>
                <a:cs typeface="Arial"/>
                <a:sym typeface="Arial"/>
              </a:defRPr>
            </a:pPr>
            <a:r>
              <a:rPr lang="en-US" dirty="0">
                <a:solidFill>
                  <a:schemeClr val="tx1"/>
                </a:solidFill>
                <a:latin typeface="Times New Roman" panose="02020603050405020304" pitchFamily="18" charset="0"/>
                <a:cs typeface="Times New Roman" panose="02020603050405020304" pitchFamily="18" charset="0"/>
              </a:rPr>
              <a:t>P. J. Davies, L. Morris</a:t>
            </a:r>
          </a:p>
        </p:txBody>
      </p:sp>
      <p:sp>
        <p:nvSpPr>
          <p:cNvPr id="46" name="正方形/長方形 2"/>
          <p:cNvSpPr txBox="1"/>
          <p:nvPr/>
        </p:nvSpPr>
        <p:spPr>
          <a:xfrm>
            <a:off x="5400263" y="4428150"/>
            <a:ext cx="3403750"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400">
                <a:uFillTx/>
                <a:latin typeface="Arial"/>
                <a:ea typeface="Arial"/>
                <a:cs typeface="Arial"/>
                <a:sym typeface="Arial"/>
              </a:defRPr>
            </a:lvl1pPr>
          </a:lstStyle>
          <a:p>
            <a:pPr>
              <a:defRPr sz="1400">
                <a:uFillTx/>
                <a:latin typeface="Arial"/>
                <a:ea typeface="Arial"/>
                <a:cs typeface="Arial"/>
                <a:sym typeface="Arial"/>
              </a:defRPr>
            </a:pPr>
            <a:r>
              <a:rPr lang="de-DE" dirty="0">
                <a:solidFill>
                  <a:schemeClr val="tx1"/>
                </a:solidFill>
                <a:latin typeface="Times New Roman" panose="02020603050405020304" pitchFamily="18" charset="0"/>
                <a:cs typeface="Times New Roman" panose="02020603050405020304" pitchFamily="18" charset="0"/>
              </a:rPr>
              <a:t>S. Bassauer, T. Klaus, P. von Neumann-Cosel,</a:t>
            </a:r>
          </a:p>
          <a:p>
            <a:pPr>
              <a:defRPr sz="1400">
                <a:uFillTx/>
                <a:latin typeface="Arial"/>
                <a:ea typeface="Arial"/>
                <a:cs typeface="Arial"/>
                <a:sym typeface="Arial"/>
              </a:defRPr>
            </a:pPr>
            <a:r>
              <a:rPr lang="de-DE" dirty="0">
                <a:solidFill>
                  <a:schemeClr val="tx1"/>
                </a:solidFill>
                <a:latin typeface="Times New Roman" panose="02020603050405020304" pitchFamily="18" charset="0"/>
                <a:cs typeface="Times New Roman" panose="02020603050405020304" pitchFamily="18" charset="0"/>
              </a:rPr>
              <a:t>N. Pietralla, G. Steinhilber, V. Werner</a:t>
            </a:r>
          </a:p>
        </p:txBody>
      </p:sp>
      <p:sp>
        <p:nvSpPr>
          <p:cNvPr id="47" name="正方形/長方形 2"/>
          <p:cNvSpPr txBox="1"/>
          <p:nvPr/>
        </p:nvSpPr>
        <p:spPr>
          <a:xfrm>
            <a:off x="1175380" y="3654009"/>
            <a:ext cx="3158876"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400">
                <a:uFillTx/>
                <a:latin typeface="Arial"/>
                <a:ea typeface="Arial"/>
                <a:cs typeface="Arial"/>
                <a:sym typeface="Arial"/>
              </a:defRPr>
            </a:lvl1pPr>
          </a:lstStyle>
          <a:p>
            <a:pPr>
              <a:defRPr sz="1400">
                <a:uFillTx/>
                <a:latin typeface="Arial"/>
                <a:ea typeface="Arial"/>
                <a:cs typeface="Arial"/>
                <a:sym typeface="Arial"/>
              </a:defRPr>
            </a:pPr>
            <a:r>
              <a:rPr lang="pl-PL" dirty="0">
                <a:solidFill>
                  <a:schemeClr val="tx1"/>
                </a:solidFill>
                <a:latin typeface="Times New Roman" panose="02020603050405020304" pitchFamily="18" charset="0"/>
                <a:cs typeface="Times New Roman" panose="02020603050405020304" pitchFamily="18" charset="0"/>
              </a:rPr>
              <a:t>M. Krzysiek, M. Ciemała, Maria Kmiecik,</a:t>
            </a:r>
          </a:p>
          <a:p>
            <a:pPr>
              <a:defRPr sz="1400">
                <a:uFillTx/>
                <a:latin typeface="Arial"/>
                <a:ea typeface="Arial"/>
                <a:cs typeface="Arial"/>
                <a:sym typeface="Arial"/>
              </a:defRPr>
            </a:pPr>
            <a:r>
              <a:rPr lang="pl-PL" dirty="0">
                <a:solidFill>
                  <a:schemeClr val="tx1"/>
                </a:solidFill>
                <a:latin typeface="Times New Roman" panose="02020603050405020304" pitchFamily="18" charset="0"/>
                <a:cs typeface="Times New Roman" panose="02020603050405020304" pitchFamily="18" charset="0"/>
              </a:rPr>
              <a:t>A. Maj, B. Wasilewska</a:t>
            </a:r>
          </a:p>
        </p:txBody>
      </p:sp>
      <p:sp>
        <p:nvSpPr>
          <p:cNvPr id="48" name="正方形/長方形 62"/>
          <p:cNvSpPr txBox="1"/>
          <p:nvPr/>
        </p:nvSpPr>
        <p:spPr>
          <a:xfrm>
            <a:off x="1201975" y="5709132"/>
            <a:ext cx="2851228"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400">
                <a:uFillTx/>
                <a:latin typeface="Arial"/>
                <a:ea typeface="Arial"/>
                <a:cs typeface="Arial"/>
                <a:sym typeface="Arial"/>
              </a:defRPr>
            </a:lvl1pPr>
          </a:lstStyle>
          <a:p>
            <a:pPr>
              <a:defRPr sz="1400">
                <a:uFillTx/>
                <a:latin typeface="Arial"/>
                <a:ea typeface="Arial"/>
                <a:cs typeface="Arial"/>
                <a:sym typeface="Arial"/>
              </a:defRPr>
            </a:pPr>
            <a:r>
              <a:rPr lang="en-US" dirty="0">
                <a:solidFill>
                  <a:schemeClr val="tx1"/>
                </a:solidFill>
                <a:latin typeface="Times New Roman" panose="02020603050405020304" pitchFamily="18" charset="0"/>
                <a:cs typeface="Times New Roman" panose="02020603050405020304" pitchFamily="18" charset="0"/>
              </a:rPr>
              <a:t>V. Derya, S. G. Pickstone, M. Spieker,</a:t>
            </a:r>
          </a:p>
          <a:p>
            <a:pPr>
              <a:defRPr sz="1400">
                <a:uFillTx/>
                <a:latin typeface="Arial"/>
                <a:ea typeface="Arial"/>
                <a:cs typeface="Arial"/>
                <a:sym typeface="Arial"/>
              </a:defRPr>
            </a:pPr>
            <a:r>
              <a:rPr lang="en-US" dirty="0">
                <a:solidFill>
                  <a:schemeClr val="tx1"/>
                </a:solidFill>
                <a:latin typeface="Times New Roman" panose="02020603050405020304" pitchFamily="18" charset="0"/>
                <a:cs typeface="Times New Roman" panose="02020603050405020304" pitchFamily="18" charset="0"/>
              </a:rPr>
              <a:t>J. Wilhelmy, A. Zilges</a:t>
            </a:r>
          </a:p>
        </p:txBody>
      </p:sp>
      <p:sp>
        <p:nvSpPr>
          <p:cNvPr id="49" name="正方形/長方形 62"/>
          <p:cNvSpPr txBox="1"/>
          <p:nvPr/>
        </p:nvSpPr>
        <p:spPr>
          <a:xfrm>
            <a:off x="1181252" y="4859574"/>
            <a:ext cx="2360388"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400">
                <a:uFillTx/>
                <a:latin typeface="Arial"/>
                <a:ea typeface="Arial"/>
                <a:cs typeface="Arial"/>
                <a:sym typeface="Arial"/>
              </a:defRPr>
            </a:lvl1pPr>
          </a:lstStyle>
          <a:p>
            <a:pPr>
              <a:defRPr sz="1400">
                <a:uFillTx/>
                <a:latin typeface="Arial"/>
                <a:ea typeface="Arial"/>
                <a:cs typeface="Arial"/>
                <a:sym typeface="Arial"/>
              </a:defRPr>
            </a:pPr>
            <a:r>
              <a:rPr lang="it-IT" dirty="0">
                <a:solidFill>
                  <a:schemeClr val="tx1"/>
                </a:solidFill>
                <a:latin typeface="Times New Roman" panose="02020603050405020304" pitchFamily="18" charset="0"/>
                <a:cs typeface="Times New Roman" panose="02020603050405020304" pitchFamily="18" charset="0"/>
              </a:rPr>
              <a:t>N. Blasi, A. Bracco, F. Camera,</a:t>
            </a:r>
          </a:p>
          <a:p>
            <a:pPr>
              <a:defRPr sz="1400">
                <a:uFillTx/>
                <a:latin typeface="Arial"/>
                <a:ea typeface="Arial"/>
                <a:cs typeface="Arial"/>
                <a:sym typeface="Arial"/>
              </a:defRPr>
            </a:pPr>
            <a:r>
              <a:rPr lang="it-IT" dirty="0">
                <a:solidFill>
                  <a:schemeClr val="tx1"/>
                </a:solidFill>
                <a:latin typeface="Times New Roman" panose="02020603050405020304" pitchFamily="18" charset="0"/>
                <a:cs typeface="Times New Roman" panose="02020603050405020304" pitchFamily="18" charset="0"/>
              </a:rPr>
              <a:t>F. C. L. Crespi, O. Wieland</a:t>
            </a:r>
          </a:p>
        </p:txBody>
      </p:sp>
      <p:sp>
        <p:nvSpPr>
          <p:cNvPr id="50" name="正方形/長方形 2"/>
          <p:cNvSpPr txBox="1"/>
          <p:nvPr/>
        </p:nvSpPr>
        <p:spPr>
          <a:xfrm>
            <a:off x="5271121" y="1656735"/>
            <a:ext cx="3872879" cy="954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400">
                <a:uFillTx/>
                <a:latin typeface="Arial"/>
                <a:ea typeface="Arial"/>
                <a:cs typeface="Arial"/>
                <a:sym typeface="Arial"/>
              </a:defRPr>
            </a:lvl1pPr>
          </a:lstStyle>
          <a:p>
            <a:pPr>
              <a:defRPr sz="1400">
                <a:uFillTx/>
                <a:latin typeface="Arial"/>
                <a:ea typeface="Arial"/>
                <a:cs typeface="Arial"/>
                <a:sym typeface="Arial"/>
              </a:defRPr>
            </a:pPr>
            <a:r>
              <a:rPr lang="en-US" dirty="0">
                <a:solidFill>
                  <a:schemeClr val="tx1"/>
                </a:solidFill>
                <a:latin typeface="Times New Roman" panose="02020603050405020304" pitchFamily="18" charset="0"/>
                <a:cs typeface="Times New Roman" panose="02020603050405020304" pitchFamily="18" charset="0"/>
              </a:rPr>
              <a:t>S. Adachi , N. Aoi, A. Czeszumska, </a:t>
            </a:r>
            <a:r>
              <a:rPr lang="en-US" b="1" dirty="0">
                <a:solidFill>
                  <a:schemeClr val="tx1"/>
                </a:solidFill>
                <a:latin typeface="Times New Roman" panose="02020603050405020304" pitchFamily="18" charset="0"/>
                <a:cs typeface="Times New Roman" panose="02020603050405020304" pitchFamily="18" charset="0"/>
              </a:rPr>
              <a:t>Y. D. Fang</a:t>
            </a:r>
            <a:r>
              <a:rPr lang="en-US" dirty="0">
                <a:solidFill>
                  <a:schemeClr val="tx1"/>
                </a:solidFill>
                <a:latin typeface="Times New Roman" panose="02020603050405020304" pitchFamily="18" charset="0"/>
                <a:cs typeface="Times New Roman" panose="02020603050405020304" pitchFamily="18" charset="0"/>
              </a:rPr>
              <a:t>,</a:t>
            </a:r>
          </a:p>
          <a:p>
            <a:pPr>
              <a:defRPr sz="1400">
                <a:uFillTx/>
                <a:latin typeface="Arial"/>
                <a:ea typeface="Arial"/>
                <a:cs typeface="Arial"/>
                <a:sym typeface="Arial"/>
              </a:defRPr>
            </a:pPr>
            <a:r>
              <a:rPr lang="en-US" dirty="0">
                <a:solidFill>
                  <a:schemeClr val="tx1"/>
                </a:solidFill>
                <a:latin typeface="Times New Roman" panose="02020603050405020304" pitchFamily="18" charset="0"/>
                <a:cs typeface="Times New Roman" panose="02020603050405020304" pitchFamily="18" charset="0"/>
              </a:rPr>
              <a:t>H. Fujita, Y. Fujita, </a:t>
            </a:r>
            <a:r>
              <a:rPr lang="en-US" b="1" u="sng" dirty="0">
                <a:solidFill>
                  <a:schemeClr val="tx1"/>
                </a:solidFill>
                <a:latin typeface="Times New Roman" panose="02020603050405020304" pitchFamily="18" charset="0"/>
                <a:cs typeface="Times New Roman" panose="02020603050405020304" pitchFamily="18" charset="0"/>
              </a:rPr>
              <a:t>G. Gey</a:t>
            </a:r>
            <a:r>
              <a:rPr lang="en-US" dirty="0">
                <a:solidFill>
                  <a:schemeClr val="tx1"/>
                </a:solidFill>
                <a:latin typeface="Times New Roman" panose="02020603050405020304" pitchFamily="18" charset="0"/>
                <a:cs typeface="Times New Roman" panose="02020603050405020304" pitchFamily="18" charset="0"/>
              </a:rPr>
              <a:t>, H. T. Ha, E. Ideguchi,</a:t>
            </a:r>
          </a:p>
          <a:p>
            <a:pPr>
              <a:defRPr sz="1400">
                <a:uFillTx/>
                <a:latin typeface="Arial"/>
                <a:ea typeface="Arial"/>
                <a:cs typeface="Arial"/>
                <a:sym typeface="Arial"/>
              </a:defRPr>
            </a:pPr>
            <a:r>
              <a:rPr lang="en-US" dirty="0">
                <a:solidFill>
                  <a:schemeClr val="tx1"/>
                </a:solidFill>
                <a:latin typeface="Times New Roman" panose="02020603050405020304" pitchFamily="18" charset="0"/>
                <a:cs typeface="Times New Roman" panose="02020603050405020304" pitchFamily="18" charset="0"/>
              </a:rPr>
              <a:t>A. Inoue,</a:t>
            </a:r>
            <a:r>
              <a:rPr lang="en-US" b="1" dirty="0">
                <a:solidFill>
                  <a:schemeClr val="tx1"/>
                </a:solidFill>
                <a:latin typeface="Times New Roman" panose="02020603050405020304" pitchFamily="18" charset="0"/>
                <a:cs typeface="Times New Roman" panose="02020603050405020304" pitchFamily="18" charset="0"/>
              </a:rPr>
              <a:t> </a:t>
            </a:r>
            <a:r>
              <a:rPr lang="en-US" b="1" u="sng" dirty="0">
                <a:solidFill>
                  <a:schemeClr val="tx1"/>
                </a:solidFill>
                <a:latin typeface="Times New Roman" panose="02020603050405020304" pitchFamily="18" charset="0"/>
                <a:cs typeface="Times New Roman" panose="02020603050405020304" pitchFamily="18" charset="0"/>
              </a:rPr>
              <a:t>J. Isaak</a:t>
            </a:r>
            <a:r>
              <a:rPr lang="en-US" dirty="0">
                <a:solidFill>
                  <a:schemeClr val="tx1"/>
                </a:solidFill>
                <a:latin typeface="Times New Roman" panose="02020603050405020304" pitchFamily="18" charset="0"/>
                <a:cs typeface="Times New Roman" panose="02020603050405020304" pitchFamily="18" charset="0"/>
              </a:rPr>
              <a:t>, </a:t>
            </a:r>
            <a:r>
              <a:rPr lang="en-US" b="1" u="sng" dirty="0">
                <a:solidFill>
                  <a:schemeClr val="tx1"/>
                </a:solidFill>
                <a:latin typeface="Times New Roman" panose="02020603050405020304" pitchFamily="18" charset="0"/>
                <a:cs typeface="Times New Roman" panose="02020603050405020304" pitchFamily="18" charset="0"/>
              </a:rPr>
              <a:t>N. Kobayashi,</a:t>
            </a:r>
            <a:r>
              <a:rPr lang="en-US" dirty="0">
                <a:solidFill>
                  <a:schemeClr val="tx1"/>
                </a:solidFill>
                <a:latin typeface="Times New Roman" panose="02020603050405020304" pitchFamily="18" charset="0"/>
                <a:cs typeface="Times New Roman" panose="02020603050405020304" pitchFamily="18" charset="0"/>
              </a:rPr>
              <a:t> H. J. Ong, </a:t>
            </a:r>
            <a:r>
              <a:rPr lang="en-US" b="1" dirty="0">
                <a:solidFill>
                  <a:schemeClr val="tx1"/>
                </a:solidFill>
                <a:latin typeface="Times New Roman" panose="02020603050405020304" pitchFamily="18" charset="0"/>
                <a:cs typeface="Times New Roman" panose="02020603050405020304" pitchFamily="18" charset="0"/>
              </a:rPr>
              <a:t>M. Kumar Raju</a:t>
            </a:r>
            <a:r>
              <a:rPr lang="en-US" dirty="0">
                <a:solidFill>
                  <a:schemeClr val="tx1"/>
                </a:solidFill>
                <a:latin typeface="Times New Roman" panose="02020603050405020304" pitchFamily="18" charset="0"/>
                <a:cs typeface="Times New Roman" panose="02020603050405020304" pitchFamily="18" charset="0"/>
              </a:rPr>
              <a:t>, A. Tamii, T. Yamamoto, Y. Yamamoto</a:t>
            </a:r>
          </a:p>
        </p:txBody>
      </p:sp>
      <p:sp>
        <p:nvSpPr>
          <p:cNvPr id="51" name="正方形/長方形 2"/>
          <p:cNvSpPr txBox="1"/>
          <p:nvPr/>
        </p:nvSpPr>
        <p:spPr>
          <a:xfrm>
            <a:off x="5244594" y="1001955"/>
            <a:ext cx="3836820"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1400">
                <a:uFillTx/>
                <a:latin typeface="Arial"/>
                <a:ea typeface="Arial"/>
                <a:cs typeface="Arial"/>
                <a:sym typeface="Arial"/>
              </a:defRPr>
            </a:lvl1pPr>
          </a:lstStyle>
          <a:p>
            <a:pPr>
              <a:defRPr sz="1400">
                <a:uFillTx/>
                <a:latin typeface="Arial"/>
                <a:ea typeface="Arial"/>
                <a:cs typeface="Arial"/>
                <a:sym typeface="Arial"/>
              </a:defRPr>
            </a:pPr>
            <a:r>
              <a:rPr lang="en-US" dirty="0">
                <a:solidFill>
                  <a:schemeClr val="tx1"/>
                </a:solidFill>
                <a:latin typeface="Times New Roman" panose="02020603050405020304" pitchFamily="18" charset="0"/>
                <a:cs typeface="Times New Roman" panose="02020603050405020304" pitchFamily="18" charset="0"/>
              </a:rPr>
              <a:t>D. Bazin, J. C. Zamora, S. Lipschutz, J. Schmitt,</a:t>
            </a:r>
          </a:p>
          <a:p>
            <a:pPr>
              <a:defRPr sz="1400">
                <a:uFillTx/>
                <a:latin typeface="Arial"/>
                <a:ea typeface="Arial"/>
                <a:cs typeface="Arial"/>
                <a:sym typeface="Arial"/>
              </a:defRPr>
            </a:pPr>
            <a:r>
              <a:rPr lang="en-US" dirty="0">
                <a:solidFill>
                  <a:schemeClr val="tx1"/>
                </a:solidFill>
                <a:latin typeface="Times New Roman" panose="02020603050405020304" pitchFamily="18" charset="0"/>
                <a:cs typeface="Times New Roman" panose="02020603050405020304" pitchFamily="18" charset="0"/>
              </a:rPr>
              <a:t>C. Sullivan, R. Titus, R. G. T. Zegers</a:t>
            </a:r>
          </a:p>
        </p:txBody>
      </p:sp>
    </p:spTree>
    <p:extLst>
      <p:ext uri="{BB962C8B-B14F-4D97-AF65-F5344CB8AC3E}">
        <p14:creationId xmlns:p14="http://schemas.microsoft.com/office/powerpoint/2010/main" val="3401788652"/>
      </p:ext>
    </p:extLst>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81"/>
          <p:cNvSpPr>
            <a:spLocks noGrp="1" noChangeArrowheads="1"/>
          </p:cNvSpPr>
          <p:nvPr>
            <p:ph type="sldNum" sz="quarter" idx="4294967295"/>
          </p:nvPr>
        </p:nvSpPr>
        <p:spPr>
          <a:xfrm>
            <a:off x="8661400" y="6497638"/>
            <a:ext cx="482600" cy="3603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omic Sans MS" panose="030F0702030302020204" pitchFamily="66" charset="0"/>
              </a:defRPr>
            </a:lvl1pPr>
            <a:lvl2pPr marL="742950" indent="-285750">
              <a:defRPr sz="1200">
                <a:solidFill>
                  <a:schemeClr val="tx1"/>
                </a:solidFill>
                <a:latin typeface="Comic Sans MS" panose="030F0702030302020204" pitchFamily="66" charset="0"/>
              </a:defRPr>
            </a:lvl2pPr>
            <a:lvl3pPr marL="1143000" indent="-228600">
              <a:defRPr sz="1200">
                <a:solidFill>
                  <a:schemeClr val="tx1"/>
                </a:solidFill>
                <a:latin typeface="Comic Sans MS" panose="030F0702030302020204" pitchFamily="66" charset="0"/>
              </a:defRPr>
            </a:lvl3pPr>
            <a:lvl4pPr marL="1600200" indent="-228600">
              <a:defRPr sz="1200">
                <a:solidFill>
                  <a:schemeClr val="tx1"/>
                </a:solidFill>
                <a:latin typeface="Comic Sans MS" panose="030F0702030302020204" pitchFamily="66" charset="0"/>
              </a:defRPr>
            </a:lvl4pPr>
            <a:lvl5pPr marL="2057400" indent="-228600">
              <a:defRPr sz="1200">
                <a:solidFill>
                  <a:schemeClr val="tx1"/>
                </a:solidFill>
                <a:latin typeface="Comic Sans MS" panose="030F0702030302020204" pitchFamily="66" charset="0"/>
              </a:defRPr>
            </a:lvl5pPr>
            <a:lvl6pPr marL="2514600" indent="-228600" eaLnBrk="0" fontAlgn="base" hangingPunct="0">
              <a:spcBef>
                <a:spcPct val="0"/>
              </a:spcBef>
              <a:spcAft>
                <a:spcPct val="0"/>
              </a:spcAft>
              <a:defRPr sz="1200">
                <a:solidFill>
                  <a:schemeClr val="tx1"/>
                </a:solidFill>
                <a:latin typeface="Comic Sans MS" panose="030F0702030302020204" pitchFamily="66" charset="0"/>
              </a:defRPr>
            </a:lvl6pPr>
            <a:lvl7pPr marL="2971800" indent="-228600" eaLnBrk="0" fontAlgn="base" hangingPunct="0">
              <a:spcBef>
                <a:spcPct val="0"/>
              </a:spcBef>
              <a:spcAft>
                <a:spcPct val="0"/>
              </a:spcAft>
              <a:defRPr sz="1200">
                <a:solidFill>
                  <a:schemeClr val="tx1"/>
                </a:solidFill>
                <a:latin typeface="Comic Sans MS" panose="030F0702030302020204" pitchFamily="66" charset="0"/>
              </a:defRPr>
            </a:lvl7pPr>
            <a:lvl8pPr marL="3429000" indent="-228600" eaLnBrk="0" fontAlgn="base" hangingPunct="0">
              <a:spcBef>
                <a:spcPct val="0"/>
              </a:spcBef>
              <a:spcAft>
                <a:spcPct val="0"/>
              </a:spcAft>
              <a:defRPr sz="1200">
                <a:solidFill>
                  <a:schemeClr val="tx1"/>
                </a:solidFill>
                <a:latin typeface="Comic Sans MS" panose="030F0702030302020204" pitchFamily="66" charset="0"/>
              </a:defRPr>
            </a:lvl8pPr>
            <a:lvl9pPr marL="3886200" indent="-228600" eaLnBrk="0" fontAlgn="base" hangingPunct="0">
              <a:spcBef>
                <a:spcPct val="0"/>
              </a:spcBef>
              <a:spcAft>
                <a:spcPct val="0"/>
              </a:spcAft>
              <a:defRPr sz="1200">
                <a:solidFill>
                  <a:schemeClr val="tx1"/>
                </a:solidFill>
                <a:latin typeface="Comic Sans MS" panose="030F0702030302020204" pitchFamily="66" charset="0"/>
              </a:defRPr>
            </a:lvl9pPr>
          </a:lstStyle>
          <a:p>
            <a:fld id="{C4DB2C93-D238-453A-9AC6-B440F7538C01}" type="slidenum">
              <a:rPr lang="en-GB" altLang="fr-FR" sz="1600" smtClean="0">
                <a:latin typeface="Times New Roman" panose="02020603050405020304" pitchFamily="18" charset="0"/>
              </a:rPr>
              <a:pPr/>
              <a:t>51</a:t>
            </a:fld>
            <a:endParaRPr lang="en-GB" altLang="fr-FR" sz="1600" dirty="0" smtClean="0">
              <a:latin typeface="Times New Roman" panose="02020603050405020304" pitchFamily="18" charset="0"/>
            </a:endParaRPr>
          </a:p>
        </p:txBody>
      </p:sp>
      <p:sp>
        <p:nvSpPr>
          <p:cNvPr id="37891" name="Rectangle 4"/>
          <p:cNvSpPr>
            <a:spLocks noChangeArrowheads="1"/>
          </p:cNvSpPr>
          <p:nvPr/>
        </p:nvSpPr>
        <p:spPr bwMode="auto">
          <a:xfrm>
            <a:off x="0" y="308927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347663">
              <a:defRPr sz="1200">
                <a:solidFill>
                  <a:schemeClr val="tx1"/>
                </a:solidFill>
                <a:latin typeface="Comic Sans MS" panose="030F0702030302020204" pitchFamily="66" charset="0"/>
              </a:defRPr>
            </a:lvl1pPr>
            <a:lvl2pPr marL="742950" indent="-285750">
              <a:defRPr sz="1200">
                <a:solidFill>
                  <a:schemeClr val="tx1"/>
                </a:solidFill>
                <a:latin typeface="Comic Sans MS" panose="030F0702030302020204" pitchFamily="66" charset="0"/>
              </a:defRPr>
            </a:lvl2pPr>
            <a:lvl3pPr marL="1143000" indent="-228600">
              <a:defRPr sz="1200">
                <a:solidFill>
                  <a:schemeClr val="tx1"/>
                </a:solidFill>
                <a:latin typeface="Comic Sans MS" panose="030F0702030302020204" pitchFamily="66" charset="0"/>
              </a:defRPr>
            </a:lvl3pPr>
            <a:lvl4pPr marL="1600200" indent="-228600">
              <a:defRPr sz="1200">
                <a:solidFill>
                  <a:schemeClr val="tx1"/>
                </a:solidFill>
                <a:latin typeface="Comic Sans MS" panose="030F0702030302020204" pitchFamily="66" charset="0"/>
              </a:defRPr>
            </a:lvl4pPr>
            <a:lvl5pPr marL="2057400" indent="-228600">
              <a:defRPr sz="1200">
                <a:solidFill>
                  <a:schemeClr val="tx1"/>
                </a:solidFill>
                <a:latin typeface="Comic Sans MS" panose="030F0702030302020204" pitchFamily="66" charset="0"/>
              </a:defRPr>
            </a:lvl5pPr>
            <a:lvl6pPr marL="2514600" indent="-228600" eaLnBrk="0" fontAlgn="base" hangingPunct="0">
              <a:spcBef>
                <a:spcPct val="0"/>
              </a:spcBef>
              <a:spcAft>
                <a:spcPct val="0"/>
              </a:spcAft>
              <a:defRPr sz="1200">
                <a:solidFill>
                  <a:schemeClr val="tx1"/>
                </a:solidFill>
                <a:latin typeface="Comic Sans MS" panose="030F0702030302020204" pitchFamily="66" charset="0"/>
              </a:defRPr>
            </a:lvl6pPr>
            <a:lvl7pPr marL="2971800" indent="-228600" eaLnBrk="0" fontAlgn="base" hangingPunct="0">
              <a:spcBef>
                <a:spcPct val="0"/>
              </a:spcBef>
              <a:spcAft>
                <a:spcPct val="0"/>
              </a:spcAft>
              <a:defRPr sz="1200">
                <a:solidFill>
                  <a:schemeClr val="tx1"/>
                </a:solidFill>
                <a:latin typeface="Comic Sans MS" panose="030F0702030302020204" pitchFamily="66" charset="0"/>
              </a:defRPr>
            </a:lvl7pPr>
            <a:lvl8pPr marL="3429000" indent="-228600" eaLnBrk="0" fontAlgn="base" hangingPunct="0">
              <a:spcBef>
                <a:spcPct val="0"/>
              </a:spcBef>
              <a:spcAft>
                <a:spcPct val="0"/>
              </a:spcAft>
              <a:defRPr sz="1200">
                <a:solidFill>
                  <a:schemeClr val="tx1"/>
                </a:solidFill>
                <a:latin typeface="Comic Sans MS" panose="030F0702030302020204" pitchFamily="66" charset="0"/>
              </a:defRPr>
            </a:lvl8pPr>
            <a:lvl9pPr marL="3886200" indent="-228600" eaLnBrk="0" fontAlgn="base" hangingPunct="0">
              <a:spcBef>
                <a:spcPct val="0"/>
              </a:spcBef>
              <a:spcAft>
                <a:spcPct val="0"/>
              </a:spcAft>
              <a:defRPr sz="1200">
                <a:solidFill>
                  <a:schemeClr val="tx1"/>
                </a:solidFill>
                <a:latin typeface="Comic Sans MS" panose="030F0702030302020204" pitchFamily="66" charset="0"/>
              </a:defRPr>
            </a:lvl9pPr>
          </a:lstStyle>
          <a:p>
            <a:r>
              <a:rPr kumimoji="1" lang="en-GB" altLang="fr-FR" sz="2000" b="1" dirty="0">
                <a:latin typeface="Lucida Calligraphy" panose="03010101010101010101" pitchFamily="66" charset="0"/>
                <a:cs typeface="Times New Roman" panose="02020603050405020304" pitchFamily="18" charset="0"/>
              </a:rPr>
              <a:t> </a:t>
            </a:r>
            <a:r>
              <a:rPr kumimoji="1" lang="en-GB" altLang="fr-FR" sz="4000" b="1" dirty="0">
                <a:latin typeface="Lucida Calligraphy" panose="03010101010101010101" pitchFamily="66" charset="0"/>
                <a:cs typeface="Times New Roman" panose="02020603050405020304" pitchFamily="18" charset="0"/>
              </a:rPr>
              <a:t>Thank you for your attention</a:t>
            </a:r>
          </a:p>
        </p:txBody>
      </p:sp>
    </p:spTree>
    <p:extLst>
      <p:ext uri="{BB962C8B-B14F-4D97-AF65-F5344CB8AC3E}">
        <p14:creationId xmlns:p14="http://schemas.microsoft.com/office/powerpoint/2010/main" val="1520737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 name="E441: The (6Li,6Li’[3:56MeV]) reaction as a novel probe for studying the inelastic  neutrino-nucleus response in astrophysical scenarios"/>
          <p:cNvSpPr txBox="1"/>
          <p:nvPr/>
        </p:nvSpPr>
        <p:spPr>
          <a:xfrm>
            <a:off x="254952" y="940918"/>
            <a:ext cx="7743400" cy="6261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a:spAutoFit/>
          </a:bodyPr>
          <a:lstStyle/>
          <a:p>
            <a:pPr defTabSz="457200">
              <a:defRPr sz="1800">
                <a:uFillTx/>
              </a:defRPr>
            </a:pPr>
            <a:r>
              <a:rPr b="1" dirty="0">
                <a:solidFill>
                  <a:schemeClr val="tx1"/>
                </a:solidFill>
                <a:cs typeface="Times New Roman" panose="02020603050405020304" pitchFamily="18" charset="0"/>
              </a:rPr>
              <a:t>E441</a:t>
            </a:r>
            <a:r>
              <a:rPr dirty="0">
                <a:solidFill>
                  <a:schemeClr val="tx1"/>
                </a:solidFill>
                <a:cs typeface="Times New Roman" panose="02020603050405020304" pitchFamily="18" charset="0"/>
              </a:rPr>
              <a:t>: The (</a:t>
            </a:r>
            <a:r>
              <a:rPr baseline="31999" dirty="0">
                <a:solidFill>
                  <a:schemeClr val="tx1"/>
                </a:solidFill>
                <a:cs typeface="Times New Roman" panose="02020603050405020304" pitchFamily="18" charset="0"/>
              </a:rPr>
              <a:t>6</a:t>
            </a:r>
            <a:r>
              <a:rPr dirty="0">
                <a:solidFill>
                  <a:schemeClr val="tx1"/>
                </a:solidFill>
                <a:cs typeface="Times New Roman" panose="02020603050405020304" pitchFamily="18" charset="0"/>
              </a:rPr>
              <a:t>Li,</a:t>
            </a:r>
            <a:r>
              <a:rPr baseline="31999" dirty="0">
                <a:solidFill>
                  <a:schemeClr val="tx1"/>
                </a:solidFill>
                <a:cs typeface="Times New Roman" panose="02020603050405020304" pitchFamily="18" charset="0"/>
              </a:rPr>
              <a:t>6</a:t>
            </a:r>
            <a:r>
              <a:rPr dirty="0">
                <a:solidFill>
                  <a:schemeClr val="tx1"/>
                </a:solidFill>
                <a:cs typeface="Times New Roman" panose="02020603050405020304" pitchFamily="18" charset="0"/>
              </a:rPr>
              <a:t>Li’[3:56MeV]) reaction as a novel probe for studying the inelastic 	</a:t>
            </a:r>
            <a:r>
              <a:rPr lang="en-US" dirty="0" smtClean="0">
                <a:solidFill>
                  <a:schemeClr val="tx1"/>
                </a:solidFill>
                <a:cs typeface="Times New Roman" panose="02020603050405020304" pitchFamily="18" charset="0"/>
              </a:rPr>
              <a:t>   </a:t>
            </a:r>
            <a:r>
              <a:rPr dirty="0" smtClean="0">
                <a:solidFill>
                  <a:schemeClr val="tx1"/>
                </a:solidFill>
                <a:cs typeface="Times New Roman" panose="02020603050405020304" pitchFamily="18" charset="0"/>
              </a:rPr>
              <a:t>neutrino-nucleus </a:t>
            </a:r>
            <a:r>
              <a:rPr dirty="0">
                <a:solidFill>
                  <a:schemeClr val="tx1"/>
                </a:solidFill>
                <a:cs typeface="Times New Roman" panose="02020603050405020304" pitchFamily="18" charset="0"/>
              </a:rPr>
              <a:t>response in astrophysical scenarios</a:t>
            </a:r>
          </a:p>
        </p:txBody>
      </p:sp>
      <p:sp>
        <p:nvSpPr>
          <p:cNvPr id="1037" name="線"/>
          <p:cNvSpPr/>
          <p:nvPr/>
        </p:nvSpPr>
        <p:spPr>
          <a:xfrm flipV="1">
            <a:off x="294679" y="580240"/>
            <a:ext cx="8523939" cy="151"/>
          </a:xfrm>
          <a:prstGeom prst="line">
            <a:avLst/>
          </a:prstGeom>
          <a:ln w="25400">
            <a:solidFill>
              <a:srgbClr val="3A88FE"/>
            </a:solidFill>
            <a:miter lim="400000"/>
          </a:ln>
        </p:spPr>
        <p:txBody>
          <a:bodyPr lIns="0" tIns="0" rIns="0" bIns="0"/>
          <a:lstStyle/>
          <a:p>
            <a:pPr defTabSz="457200">
              <a:defRPr sz="1200">
                <a:uFillTx/>
                <a:latin typeface="ヒラギノ角ゴ ProN W3"/>
                <a:ea typeface="ヒラギノ角ゴ ProN W3"/>
                <a:cs typeface="ヒラギノ角ゴ ProN W3"/>
                <a:sym typeface="ヒラギノ角ゴ ProN W3"/>
              </a:defRPr>
            </a:pPr>
            <a:endParaRPr dirty="0">
              <a:solidFill>
                <a:schemeClr val="tx1"/>
              </a:solidFill>
              <a:cs typeface="Times New Roman" panose="02020603050405020304" pitchFamily="18" charset="0"/>
            </a:endParaRPr>
          </a:p>
        </p:txBody>
      </p:sp>
      <p:sp>
        <p:nvSpPr>
          <p:cNvPr id="1038" name="三角形"/>
          <p:cNvSpPr/>
          <p:nvPr/>
        </p:nvSpPr>
        <p:spPr>
          <a:xfrm rot="5400000">
            <a:off x="107615" y="493695"/>
            <a:ext cx="173390" cy="1733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3A88FE"/>
          </a:solidFill>
          <a:ln w="12700">
            <a:miter lim="400000"/>
          </a:ln>
        </p:spPr>
        <p:txBody>
          <a:bodyPr lIns="45718" tIns="45718" rIns="45718" bIns="45718" anchor="ctr"/>
          <a:lstStyle/>
          <a:p>
            <a:pPr algn="ctr" defTabSz="584200">
              <a:defRPr sz="2600">
                <a:solidFill>
                  <a:schemeClr val="accent3">
                    <a:lumOff val="44000"/>
                  </a:schemeClr>
                </a:solidFill>
                <a:effectLst>
                  <a:outerShdw blurRad="38100" dist="12700" dir="5400000" rotWithShape="0">
                    <a:srgbClr val="000000">
                      <a:alpha val="50000"/>
                    </a:srgbClr>
                  </a:outerShdw>
                </a:effectLst>
                <a:uFillTx/>
                <a:latin typeface="Gill Sans"/>
                <a:ea typeface="Gill Sans"/>
                <a:cs typeface="Gill Sans"/>
                <a:sym typeface="Gill Sans"/>
              </a:defRPr>
            </a:pPr>
            <a:endParaRPr dirty="0">
              <a:solidFill>
                <a:schemeClr val="tx1"/>
              </a:solidFill>
              <a:cs typeface="Times New Roman" panose="02020603050405020304" pitchFamily="18" charset="0"/>
            </a:endParaRPr>
          </a:p>
        </p:txBody>
      </p:sp>
      <p:sp>
        <p:nvSpPr>
          <p:cNvPr id="1039" name="三角形"/>
          <p:cNvSpPr/>
          <p:nvPr/>
        </p:nvSpPr>
        <p:spPr>
          <a:xfrm rot="16200000">
            <a:off x="8831460" y="488950"/>
            <a:ext cx="173390" cy="1733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3A88FE"/>
          </a:solidFill>
          <a:ln w="12700">
            <a:miter lim="400000"/>
          </a:ln>
        </p:spPr>
        <p:txBody>
          <a:bodyPr lIns="45718" tIns="45718" rIns="45718" bIns="45718" anchor="ctr"/>
          <a:lstStyle/>
          <a:p>
            <a:pPr algn="ctr" defTabSz="584200">
              <a:defRPr sz="2600">
                <a:solidFill>
                  <a:schemeClr val="accent3">
                    <a:lumOff val="44000"/>
                  </a:schemeClr>
                </a:solidFill>
                <a:effectLst>
                  <a:outerShdw blurRad="38100" dist="12700" dir="5400000" rotWithShape="0">
                    <a:srgbClr val="000000">
                      <a:alpha val="50000"/>
                    </a:srgbClr>
                  </a:outerShdw>
                </a:effectLst>
                <a:uFillTx/>
                <a:latin typeface="Gill Sans"/>
                <a:ea typeface="Gill Sans"/>
                <a:cs typeface="Gill Sans"/>
                <a:sym typeface="Gill Sans"/>
              </a:defRPr>
            </a:pPr>
            <a:endParaRPr dirty="0">
              <a:solidFill>
                <a:schemeClr val="tx1"/>
              </a:solidFill>
              <a:cs typeface="Times New Roman" panose="02020603050405020304" pitchFamily="18" charset="0"/>
            </a:endParaRPr>
          </a:p>
        </p:txBody>
      </p:sp>
      <p:sp>
        <p:nvSpPr>
          <p:cNvPr id="1040" name="CAGRA+GR Campaign Exps. in Oct-Dec 2016"/>
          <p:cNvSpPr txBox="1"/>
          <p:nvPr/>
        </p:nvSpPr>
        <p:spPr>
          <a:xfrm>
            <a:off x="191958" y="4451"/>
            <a:ext cx="8760085" cy="6001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100"/>
              </a:spcBef>
              <a:defRPr sz="3300" b="1"/>
            </a:lvl1pPr>
          </a:lstStyle>
          <a:p>
            <a:pPr>
              <a:defRPr sz="1800" b="0">
                <a:uFillTx/>
              </a:defRPr>
            </a:pPr>
            <a:r>
              <a:rPr sz="3300" b="1" dirty="0">
                <a:solidFill>
                  <a:schemeClr val="tx1"/>
                </a:solidFill>
                <a:uFill>
                  <a:solidFill>
                    <a:srgbClr val="000000"/>
                  </a:solidFill>
                </a:uFill>
                <a:cs typeface="Times New Roman" panose="02020603050405020304" pitchFamily="18" charset="0"/>
              </a:rPr>
              <a:t>CAGRA+GR Campaign </a:t>
            </a:r>
            <a:r>
              <a:rPr sz="3300" b="1" dirty="0" err="1">
                <a:solidFill>
                  <a:schemeClr val="tx1"/>
                </a:solidFill>
                <a:uFill>
                  <a:solidFill>
                    <a:srgbClr val="000000"/>
                  </a:solidFill>
                </a:uFill>
                <a:cs typeface="Times New Roman" panose="02020603050405020304" pitchFamily="18" charset="0"/>
              </a:rPr>
              <a:t>Exps</a:t>
            </a:r>
            <a:r>
              <a:rPr sz="3300" b="1" dirty="0">
                <a:solidFill>
                  <a:schemeClr val="tx1"/>
                </a:solidFill>
                <a:uFill>
                  <a:solidFill>
                    <a:srgbClr val="000000"/>
                  </a:solidFill>
                </a:uFill>
                <a:cs typeface="Times New Roman" panose="02020603050405020304" pitchFamily="18" charset="0"/>
              </a:rPr>
              <a:t>. in Oct-Dec 2016</a:t>
            </a:r>
          </a:p>
        </p:txBody>
      </p:sp>
      <p:sp>
        <p:nvSpPr>
          <p:cNvPr id="1041" name="E454: Study of the Structure of the Pygmy Dipole Resonance States in 64Ni via…"/>
          <p:cNvSpPr txBox="1"/>
          <p:nvPr/>
        </p:nvSpPr>
        <p:spPr>
          <a:xfrm>
            <a:off x="254952" y="3015343"/>
            <a:ext cx="8425372" cy="6261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a:spAutoFit/>
          </a:bodyPr>
          <a:lstStyle/>
          <a:p>
            <a:pPr defTabSz="457200">
              <a:defRPr sz="1800">
                <a:uFillTx/>
              </a:defRPr>
            </a:pPr>
            <a:r>
              <a:rPr b="1" dirty="0">
                <a:solidFill>
                  <a:schemeClr val="tx1"/>
                </a:solidFill>
                <a:cs typeface="Times New Roman" panose="02020603050405020304" pitchFamily="18" charset="0"/>
              </a:rPr>
              <a:t>E454</a:t>
            </a:r>
            <a:r>
              <a:rPr dirty="0">
                <a:solidFill>
                  <a:schemeClr val="tx1"/>
                </a:solidFill>
                <a:cs typeface="Times New Roman" panose="02020603050405020304" pitchFamily="18" charset="0"/>
              </a:rPr>
              <a:t>: Study of the Structure of the Pygmy Dipole Resonance States in </a:t>
            </a:r>
            <a:r>
              <a:rPr baseline="31999" dirty="0">
                <a:solidFill>
                  <a:schemeClr val="tx1"/>
                </a:solidFill>
                <a:cs typeface="Times New Roman" panose="02020603050405020304" pitchFamily="18" charset="0"/>
              </a:rPr>
              <a:t>64</a:t>
            </a:r>
            <a:r>
              <a:rPr dirty="0">
                <a:solidFill>
                  <a:schemeClr val="tx1"/>
                </a:solidFill>
                <a:cs typeface="Times New Roman" panose="02020603050405020304" pitchFamily="18" charset="0"/>
              </a:rPr>
              <a:t>Ni via </a:t>
            </a:r>
          </a:p>
          <a:p>
            <a:pPr defTabSz="457200">
              <a:defRPr sz="1800">
                <a:uFillTx/>
              </a:defRPr>
            </a:pPr>
            <a:r>
              <a:rPr dirty="0">
                <a:solidFill>
                  <a:schemeClr val="tx1"/>
                </a:solidFill>
                <a:cs typeface="Times New Roman" panose="02020603050405020304" pitchFamily="18" charset="0"/>
              </a:rPr>
              <a:t>	</a:t>
            </a:r>
            <a:r>
              <a:rPr lang="en-US" dirty="0" smtClean="0">
                <a:solidFill>
                  <a:schemeClr val="tx1"/>
                </a:solidFill>
                <a:cs typeface="Times New Roman" panose="02020603050405020304" pitchFamily="18" charset="0"/>
              </a:rPr>
              <a:t>   </a:t>
            </a:r>
            <a:r>
              <a:rPr dirty="0" smtClean="0">
                <a:solidFill>
                  <a:schemeClr val="tx1"/>
                </a:solidFill>
                <a:cs typeface="Times New Roman" panose="02020603050405020304" pitchFamily="18" charset="0"/>
              </a:rPr>
              <a:t>the </a:t>
            </a:r>
            <a:r>
              <a:rPr dirty="0">
                <a:solidFill>
                  <a:schemeClr val="tx1"/>
                </a:solidFill>
                <a:cs typeface="Times New Roman" panose="02020603050405020304" pitchFamily="18" charset="0"/>
              </a:rPr>
              <a:t>(</a:t>
            </a:r>
            <a:r>
              <a:rPr dirty="0" err="1">
                <a:solidFill>
                  <a:schemeClr val="tx1"/>
                </a:solidFill>
                <a:cs typeface="Times New Roman" panose="02020603050405020304" pitchFamily="18" charset="0"/>
              </a:rPr>
              <a:t>p,p’γ</a:t>
            </a:r>
            <a:r>
              <a:rPr dirty="0">
                <a:solidFill>
                  <a:schemeClr val="tx1"/>
                </a:solidFill>
                <a:cs typeface="Times New Roman" panose="02020603050405020304" pitchFamily="18" charset="0"/>
              </a:rPr>
              <a:t>) and (α,α’γ) Reactions</a:t>
            </a:r>
          </a:p>
        </p:txBody>
      </p:sp>
      <p:sp>
        <p:nvSpPr>
          <p:cNvPr id="1042" name="E450: Study of the Structure of the Pygmy Dipole Resonance States via the (p, p’ γ)   and (α,α’γ) Reactions"/>
          <p:cNvSpPr txBox="1"/>
          <p:nvPr/>
        </p:nvSpPr>
        <p:spPr>
          <a:xfrm>
            <a:off x="254952" y="2095842"/>
            <a:ext cx="8425372" cy="6261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a:spAutoFit/>
          </a:bodyPr>
          <a:lstStyle/>
          <a:p>
            <a:pPr defTabSz="457200">
              <a:defRPr sz="1800">
                <a:uFillTx/>
              </a:defRPr>
            </a:pPr>
            <a:r>
              <a:rPr b="1" dirty="0">
                <a:solidFill>
                  <a:schemeClr val="tx1"/>
                </a:solidFill>
                <a:cs typeface="Times New Roman" panose="02020603050405020304" pitchFamily="18" charset="0"/>
              </a:rPr>
              <a:t>E450</a:t>
            </a:r>
            <a:r>
              <a:rPr dirty="0">
                <a:solidFill>
                  <a:schemeClr val="tx1"/>
                </a:solidFill>
                <a:cs typeface="Times New Roman" panose="02020603050405020304" pitchFamily="18" charset="0"/>
              </a:rPr>
              <a:t>: Study of the Structure of the Pygmy Dipole Resonance States via the (p, p’ γ) </a:t>
            </a:r>
            <a:br>
              <a:rPr dirty="0">
                <a:solidFill>
                  <a:schemeClr val="tx1"/>
                </a:solidFill>
                <a:cs typeface="Times New Roman" panose="02020603050405020304" pitchFamily="18" charset="0"/>
              </a:rPr>
            </a:br>
            <a:r>
              <a:rPr dirty="0">
                <a:solidFill>
                  <a:schemeClr val="tx1"/>
                </a:solidFill>
                <a:cs typeface="Times New Roman" panose="02020603050405020304" pitchFamily="18" charset="0"/>
              </a:rPr>
              <a:t>	</a:t>
            </a:r>
            <a:r>
              <a:rPr lang="en-US" dirty="0" smtClean="0">
                <a:solidFill>
                  <a:schemeClr val="tx1"/>
                </a:solidFill>
                <a:cs typeface="Times New Roman" panose="02020603050405020304" pitchFamily="18" charset="0"/>
              </a:rPr>
              <a:t>   </a:t>
            </a:r>
            <a:r>
              <a:rPr dirty="0" smtClean="0">
                <a:solidFill>
                  <a:schemeClr val="tx1"/>
                </a:solidFill>
                <a:cs typeface="Times New Roman" panose="02020603050405020304" pitchFamily="18" charset="0"/>
              </a:rPr>
              <a:t>and </a:t>
            </a:r>
            <a:r>
              <a:rPr dirty="0">
                <a:solidFill>
                  <a:schemeClr val="tx1"/>
                </a:solidFill>
                <a:cs typeface="Times New Roman" panose="02020603050405020304" pitchFamily="18" charset="0"/>
              </a:rPr>
              <a:t>(α,α’γ) Reactions</a:t>
            </a:r>
          </a:p>
        </p:txBody>
      </p:sp>
      <p:sp>
        <p:nvSpPr>
          <p:cNvPr id="1043" name="E470: Search for superdeformed states in 28Si via γ-particle coincidence measurements"/>
          <p:cNvSpPr txBox="1"/>
          <p:nvPr/>
        </p:nvSpPr>
        <p:spPr>
          <a:xfrm>
            <a:off x="254952" y="4352884"/>
            <a:ext cx="8425372" cy="3491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a:spAutoFit/>
          </a:bodyPr>
          <a:lstStyle/>
          <a:p>
            <a:pPr defTabSz="457200">
              <a:defRPr sz="1800">
                <a:uFillTx/>
              </a:defRPr>
            </a:pPr>
            <a:r>
              <a:rPr b="1" dirty="0">
                <a:solidFill>
                  <a:schemeClr val="tx1"/>
                </a:solidFill>
                <a:cs typeface="Times New Roman" panose="02020603050405020304" pitchFamily="18" charset="0"/>
              </a:rPr>
              <a:t>E470</a:t>
            </a:r>
            <a:r>
              <a:rPr dirty="0">
                <a:solidFill>
                  <a:schemeClr val="tx1"/>
                </a:solidFill>
                <a:cs typeface="Times New Roman" panose="02020603050405020304" pitchFamily="18" charset="0"/>
              </a:rPr>
              <a:t>: Search for superdeformed states in </a:t>
            </a:r>
            <a:r>
              <a:rPr baseline="31999" dirty="0">
                <a:solidFill>
                  <a:schemeClr val="tx1"/>
                </a:solidFill>
                <a:cs typeface="Times New Roman" panose="02020603050405020304" pitchFamily="18" charset="0"/>
              </a:rPr>
              <a:t>28</a:t>
            </a:r>
            <a:r>
              <a:rPr dirty="0">
                <a:solidFill>
                  <a:schemeClr val="tx1"/>
                </a:solidFill>
                <a:cs typeface="Times New Roman" panose="02020603050405020304" pitchFamily="18" charset="0"/>
              </a:rPr>
              <a:t>Si via γ-particle coincidence measurements</a:t>
            </a:r>
          </a:p>
        </p:txBody>
      </p:sp>
      <p:sp>
        <p:nvSpPr>
          <p:cNvPr id="1044" name="E471: Study of high-spin state population by light-ion reactions"/>
          <p:cNvSpPr txBox="1"/>
          <p:nvPr/>
        </p:nvSpPr>
        <p:spPr>
          <a:xfrm>
            <a:off x="254952" y="5261894"/>
            <a:ext cx="8425372" cy="3491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a:spAutoFit/>
          </a:bodyPr>
          <a:lstStyle/>
          <a:p>
            <a:pPr defTabSz="457200">
              <a:defRPr sz="1800">
                <a:uFillTx/>
              </a:defRPr>
            </a:pPr>
            <a:r>
              <a:rPr b="1" dirty="0">
                <a:solidFill>
                  <a:schemeClr val="tx1"/>
                </a:solidFill>
                <a:cs typeface="Times New Roman" panose="02020603050405020304" pitchFamily="18" charset="0"/>
              </a:rPr>
              <a:t>E471</a:t>
            </a:r>
            <a:r>
              <a:rPr dirty="0">
                <a:solidFill>
                  <a:schemeClr val="tx1"/>
                </a:solidFill>
                <a:cs typeface="Times New Roman" panose="02020603050405020304" pitchFamily="18" charset="0"/>
              </a:rPr>
              <a:t>: Study of high-spin state population by light-ion reactions</a:t>
            </a:r>
          </a:p>
        </p:txBody>
      </p:sp>
      <p:sp>
        <p:nvSpPr>
          <p:cNvPr id="1045" name="5.0 days"/>
          <p:cNvSpPr txBox="1"/>
          <p:nvPr/>
        </p:nvSpPr>
        <p:spPr>
          <a:xfrm>
            <a:off x="8251697" y="940918"/>
            <a:ext cx="876227" cy="393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800">
                <a:latin typeface="Times"/>
                <a:ea typeface="Times"/>
                <a:cs typeface="Times"/>
                <a:sym typeface="Times"/>
              </a:defRPr>
            </a:lvl1pPr>
          </a:lstStyle>
          <a:p>
            <a:r>
              <a:rPr dirty="0">
                <a:solidFill>
                  <a:schemeClr val="tx1"/>
                </a:solidFill>
                <a:latin typeface="Times New Roman" panose="02020603050405020304" pitchFamily="18" charset="0"/>
                <a:cs typeface="Times New Roman" panose="02020603050405020304" pitchFamily="18" charset="0"/>
              </a:rPr>
              <a:t>5.0 days</a:t>
            </a:r>
          </a:p>
        </p:txBody>
      </p:sp>
      <p:sp>
        <p:nvSpPr>
          <p:cNvPr id="1046" name="25.0 days"/>
          <p:cNvSpPr txBox="1"/>
          <p:nvPr/>
        </p:nvSpPr>
        <p:spPr>
          <a:xfrm>
            <a:off x="8143204" y="2366004"/>
            <a:ext cx="990527" cy="393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800">
                <a:latin typeface="Times"/>
                <a:ea typeface="Times"/>
                <a:cs typeface="Times"/>
                <a:sym typeface="Times"/>
              </a:defRPr>
            </a:lvl1pPr>
          </a:lstStyle>
          <a:p>
            <a:r>
              <a:rPr dirty="0">
                <a:solidFill>
                  <a:schemeClr val="tx1"/>
                </a:solidFill>
                <a:latin typeface="Times New Roman" panose="02020603050405020304" pitchFamily="18" charset="0"/>
                <a:cs typeface="Times New Roman" panose="02020603050405020304" pitchFamily="18" charset="0"/>
              </a:rPr>
              <a:t>25.0 days</a:t>
            </a:r>
          </a:p>
        </p:txBody>
      </p:sp>
      <p:sp>
        <p:nvSpPr>
          <p:cNvPr id="1047" name="6.0 days"/>
          <p:cNvSpPr txBox="1"/>
          <p:nvPr/>
        </p:nvSpPr>
        <p:spPr>
          <a:xfrm>
            <a:off x="8251697" y="4769130"/>
            <a:ext cx="876227" cy="393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800">
                <a:latin typeface="Times"/>
                <a:ea typeface="Times"/>
                <a:cs typeface="Times"/>
                <a:sym typeface="Times"/>
              </a:defRPr>
            </a:lvl1pPr>
          </a:lstStyle>
          <a:p>
            <a:r>
              <a:rPr dirty="0">
                <a:solidFill>
                  <a:schemeClr val="tx1"/>
                </a:solidFill>
                <a:latin typeface="Times New Roman" panose="02020603050405020304" pitchFamily="18" charset="0"/>
                <a:cs typeface="Times New Roman" panose="02020603050405020304" pitchFamily="18" charset="0"/>
              </a:rPr>
              <a:t>6.0 days</a:t>
            </a:r>
          </a:p>
        </p:txBody>
      </p:sp>
      <p:sp>
        <p:nvSpPr>
          <p:cNvPr id="1048" name="6.0 days"/>
          <p:cNvSpPr txBox="1"/>
          <p:nvPr/>
        </p:nvSpPr>
        <p:spPr>
          <a:xfrm>
            <a:off x="8260575" y="3079760"/>
            <a:ext cx="876227" cy="393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800">
                <a:latin typeface="Times"/>
                <a:ea typeface="Times"/>
                <a:cs typeface="Times"/>
                <a:sym typeface="Times"/>
              </a:defRPr>
            </a:lvl1pPr>
          </a:lstStyle>
          <a:p>
            <a:r>
              <a:rPr dirty="0">
                <a:solidFill>
                  <a:schemeClr val="tx1"/>
                </a:solidFill>
                <a:latin typeface="Times New Roman" panose="02020603050405020304" pitchFamily="18" charset="0"/>
                <a:cs typeface="Times New Roman" panose="02020603050405020304" pitchFamily="18" charset="0"/>
              </a:rPr>
              <a:t>6.0 days</a:t>
            </a:r>
          </a:p>
        </p:txBody>
      </p:sp>
      <p:sp>
        <p:nvSpPr>
          <p:cNvPr id="1049" name="3.0 days"/>
          <p:cNvSpPr txBox="1"/>
          <p:nvPr/>
        </p:nvSpPr>
        <p:spPr>
          <a:xfrm>
            <a:off x="8269453" y="5516250"/>
            <a:ext cx="876227" cy="393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800">
                <a:latin typeface="Times"/>
                <a:ea typeface="Times"/>
                <a:cs typeface="Times"/>
                <a:sym typeface="Times"/>
              </a:defRPr>
            </a:lvl1pPr>
          </a:lstStyle>
          <a:p>
            <a:r>
              <a:rPr dirty="0">
                <a:solidFill>
                  <a:schemeClr val="tx1"/>
                </a:solidFill>
                <a:latin typeface="Times New Roman" panose="02020603050405020304" pitchFamily="18" charset="0"/>
                <a:cs typeface="Times New Roman" panose="02020603050405020304" pitchFamily="18" charset="0"/>
              </a:rPr>
              <a:t>3.0 days</a:t>
            </a:r>
          </a:p>
        </p:txBody>
      </p:sp>
      <p:sp>
        <p:nvSpPr>
          <p:cNvPr id="1050" name="スライド番号"/>
          <p:cNvSpPr txBox="1">
            <a:spLocks noGrp="1"/>
          </p:cNvSpPr>
          <p:nvPr>
            <p:ph type="sldNum" sz="quarter" idx="2"/>
          </p:nvPr>
        </p:nvSpPr>
        <p:spPr>
          <a:xfrm>
            <a:off x="8509566" y="6514067"/>
            <a:ext cx="281941" cy="2921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tIns="45719" rIns="45719" bIns="45719"/>
          <a:lstStyle/>
          <a:p>
            <a:fld id="{86CB4B4D-7CA3-9044-876B-883B54F8677D}" type="slidenum">
              <a:rPr>
                <a:solidFill>
                  <a:schemeClr val="tx1"/>
                </a:solidFill>
                <a:latin typeface="Times New Roman" panose="02020603050405020304" pitchFamily="18" charset="0"/>
                <a:cs typeface="Times New Roman" panose="02020603050405020304" pitchFamily="18" charset="0"/>
              </a:rPr>
              <a:t>52</a:t>
            </a:fld>
            <a:endParaRPr dirty="0">
              <a:solidFill>
                <a:schemeClr val="tx1"/>
              </a:solidFill>
              <a:latin typeface="Times New Roman" panose="02020603050405020304" pitchFamily="18" charset="0"/>
              <a:cs typeface="Times New Roman" panose="02020603050405020304" pitchFamily="18" charset="0"/>
            </a:endParaRPr>
          </a:p>
        </p:txBody>
      </p:sp>
      <p:sp>
        <p:nvSpPr>
          <p:cNvPr id="1051" name="In total 45 days of beam time"/>
          <p:cNvSpPr txBox="1"/>
          <p:nvPr/>
        </p:nvSpPr>
        <p:spPr>
          <a:xfrm>
            <a:off x="6222715" y="5864214"/>
            <a:ext cx="2793319" cy="393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800">
                <a:latin typeface="Times"/>
                <a:ea typeface="Times"/>
                <a:cs typeface="Times"/>
                <a:sym typeface="Times"/>
              </a:defRPr>
            </a:lvl1pPr>
          </a:lstStyle>
          <a:p>
            <a:r>
              <a:rPr dirty="0">
                <a:solidFill>
                  <a:schemeClr val="tx1"/>
                </a:solidFill>
                <a:latin typeface="Times New Roman" panose="02020603050405020304" pitchFamily="18" charset="0"/>
                <a:cs typeface="Times New Roman" panose="02020603050405020304" pitchFamily="18" charset="0"/>
              </a:rPr>
              <a:t>In total 45 days of beam time</a:t>
            </a:r>
          </a:p>
        </p:txBody>
      </p:sp>
      <p:sp>
        <p:nvSpPr>
          <p:cNvPr id="1052" name="(α,α’γ) and (p,p’γ) on 64Ni, 90,94Zr, 120,124Sn, 206, 208Pb"/>
          <p:cNvSpPr txBox="1"/>
          <p:nvPr/>
        </p:nvSpPr>
        <p:spPr>
          <a:xfrm>
            <a:off x="846060" y="3725564"/>
            <a:ext cx="5296764" cy="3539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R="331470" defTabSz="457200">
              <a:defRPr sz="1800" b="1">
                <a:uFillTx/>
              </a:defRPr>
            </a:pPr>
            <a:r>
              <a:rPr sz="1700" dirty="0">
                <a:solidFill>
                  <a:schemeClr val="tx1"/>
                </a:solidFill>
                <a:cs typeface="Times New Roman" panose="02020603050405020304" pitchFamily="18" charset="0"/>
              </a:rPr>
              <a:t>(α,α’γ) and (</a:t>
            </a:r>
            <a:r>
              <a:rPr sz="1700" dirty="0" err="1">
                <a:solidFill>
                  <a:schemeClr val="tx1"/>
                </a:solidFill>
                <a:cs typeface="Times New Roman" panose="02020603050405020304" pitchFamily="18" charset="0"/>
              </a:rPr>
              <a:t>p,p’γ</a:t>
            </a:r>
            <a:r>
              <a:rPr sz="1700" dirty="0">
                <a:solidFill>
                  <a:schemeClr val="tx1"/>
                </a:solidFill>
                <a:cs typeface="Times New Roman" panose="02020603050405020304" pitchFamily="18" charset="0"/>
              </a:rPr>
              <a:t>) on </a:t>
            </a:r>
            <a:r>
              <a:rPr sz="1700" baseline="31999" dirty="0">
                <a:solidFill>
                  <a:schemeClr val="tx1"/>
                </a:solidFill>
                <a:cs typeface="Times New Roman" panose="02020603050405020304" pitchFamily="18" charset="0"/>
              </a:rPr>
              <a:t>64</a:t>
            </a:r>
            <a:r>
              <a:rPr sz="1700" dirty="0">
                <a:solidFill>
                  <a:schemeClr val="tx1"/>
                </a:solidFill>
                <a:cs typeface="Times New Roman" panose="02020603050405020304" pitchFamily="18" charset="0"/>
              </a:rPr>
              <a:t>Ni, </a:t>
            </a:r>
            <a:r>
              <a:rPr sz="1700" baseline="31999" dirty="0">
                <a:solidFill>
                  <a:schemeClr val="tx1"/>
                </a:solidFill>
                <a:cs typeface="Times New Roman" panose="02020603050405020304" pitchFamily="18" charset="0"/>
              </a:rPr>
              <a:t>90,94</a:t>
            </a:r>
            <a:r>
              <a:rPr sz="1700" dirty="0">
                <a:solidFill>
                  <a:schemeClr val="tx1"/>
                </a:solidFill>
                <a:cs typeface="Times New Roman" panose="02020603050405020304" pitchFamily="18" charset="0"/>
              </a:rPr>
              <a:t>Zr, </a:t>
            </a:r>
            <a:r>
              <a:rPr sz="1700" baseline="31999" dirty="0">
                <a:solidFill>
                  <a:schemeClr val="tx1"/>
                </a:solidFill>
                <a:cs typeface="Times New Roman" panose="02020603050405020304" pitchFamily="18" charset="0"/>
              </a:rPr>
              <a:t>120,124</a:t>
            </a:r>
            <a:r>
              <a:rPr sz="1700" dirty="0">
                <a:solidFill>
                  <a:schemeClr val="tx1"/>
                </a:solidFill>
                <a:cs typeface="Times New Roman" panose="02020603050405020304" pitchFamily="18" charset="0"/>
              </a:rPr>
              <a:t>Sn, </a:t>
            </a:r>
            <a:r>
              <a:rPr sz="1700" baseline="31999" dirty="0">
                <a:solidFill>
                  <a:schemeClr val="tx1"/>
                </a:solidFill>
                <a:cs typeface="Times New Roman" panose="02020603050405020304" pitchFamily="18" charset="0"/>
              </a:rPr>
              <a:t>206, 208</a:t>
            </a:r>
            <a:r>
              <a:rPr sz="1700" dirty="0">
                <a:solidFill>
                  <a:schemeClr val="tx1"/>
                </a:solidFill>
                <a:cs typeface="Times New Roman" panose="02020603050405020304" pitchFamily="18" charset="0"/>
              </a:rPr>
              <a:t>Pb</a:t>
            </a:r>
          </a:p>
        </p:txBody>
      </p:sp>
      <p:sp>
        <p:nvSpPr>
          <p:cNvPr id="1053" name="(α,α’γ)  on 28Si"/>
          <p:cNvSpPr txBox="1"/>
          <p:nvPr/>
        </p:nvSpPr>
        <p:spPr>
          <a:xfrm>
            <a:off x="831787" y="4750192"/>
            <a:ext cx="2184963" cy="3539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R="331470" defTabSz="457200">
              <a:defRPr sz="1800" b="1">
                <a:uFillTx/>
              </a:defRPr>
            </a:pPr>
            <a:r>
              <a:rPr sz="1700" dirty="0">
                <a:solidFill>
                  <a:schemeClr val="tx1"/>
                </a:solidFill>
                <a:cs typeface="Times New Roman" panose="02020603050405020304" pitchFamily="18" charset="0"/>
              </a:rPr>
              <a:t>(α,α’γ)  on </a:t>
            </a:r>
            <a:r>
              <a:rPr sz="1700" baseline="31999" dirty="0">
                <a:solidFill>
                  <a:schemeClr val="tx1"/>
                </a:solidFill>
                <a:cs typeface="Times New Roman" panose="02020603050405020304" pitchFamily="18" charset="0"/>
              </a:rPr>
              <a:t>28</a:t>
            </a:r>
            <a:r>
              <a:rPr sz="1700" dirty="0">
                <a:solidFill>
                  <a:schemeClr val="tx1"/>
                </a:solidFill>
                <a:cs typeface="Times New Roman" panose="02020603050405020304" pitchFamily="18" charset="0"/>
              </a:rPr>
              <a:t>Si</a:t>
            </a:r>
          </a:p>
        </p:txBody>
      </p:sp>
      <p:sp>
        <p:nvSpPr>
          <p:cNvPr id="1054" name="(6Li, 6Li)  on 40Ca"/>
          <p:cNvSpPr txBox="1"/>
          <p:nvPr/>
        </p:nvSpPr>
        <p:spPr>
          <a:xfrm>
            <a:off x="822910" y="5637216"/>
            <a:ext cx="2184963" cy="3539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R="331470" defTabSz="457200">
              <a:defRPr sz="1800" b="1">
                <a:uFillTx/>
              </a:defRPr>
            </a:pPr>
            <a:r>
              <a:rPr sz="1700" dirty="0">
                <a:solidFill>
                  <a:schemeClr val="tx1"/>
                </a:solidFill>
                <a:cs typeface="Times New Roman" panose="02020603050405020304" pitchFamily="18" charset="0"/>
              </a:rPr>
              <a:t>(</a:t>
            </a:r>
            <a:r>
              <a:rPr sz="1700" baseline="31999" dirty="0">
                <a:solidFill>
                  <a:schemeClr val="tx1"/>
                </a:solidFill>
                <a:cs typeface="Times New Roman" panose="02020603050405020304" pitchFamily="18" charset="0"/>
              </a:rPr>
              <a:t>6</a:t>
            </a:r>
            <a:r>
              <a:rPr sz="1700" dirty="0">
                <a:solidFill>
                  <a:schemeClr val="tx1"/>
                </a:solidFill>
                <a:cs typeface="Times New Roman" panose="02020603050405020304" pitchFamily="18" charset="0"/>
              </a:rPr>
              <a:t>Li, </a:t>
            </a:r>
            <a:r>
              <a:rPr sz="1700" baseline="31999" dirty="0">
                <a:solidFill>
                  <a:schemeClr val="tx1"/>
                </a:solidFill>
                <a:cs typeface="Times New Roman" panose="02020603050405020304" pitchFamily="18" charset="0"/>
              </a:rPr>
              <a:t>6</a:t>
            </a:r>
            <a:r>
              <a:rPr sz="1700" dirty="0">
                <a:solidFill>
                  <a:schemeClr val="tx1"/>
                </a:solidFill>
                <a:cs typeface="Times New Roman" panose="02020603050405020304" pitchFamily="18" charset="0"/>
              </a:rPr>
              <a:t>Li)  on </a:t>
            </a:r>
            <a:r>
              <a:rPr sz="1700" baseline="31999" dirty="0">
                <a:solidFill>
                  <a:schemeClr val="tx1"/>
                </a:solidFill>
                <a:cs typeface="Times New Roman" panose="02020603050405020304" pitchFamily="18" charset="0"/>
              </a:rPr>
              <a:t>40</a:t>
            </a:r>
            <a:r>
              <a:rPr sz="1700" dirty="0">
                <a:solidFill>
                  <a:schemeClr val="tx1"/>
                </a:solidFill>
                <a:cs typeface="Times New Roman" panose="02020603050405020304" pitchFamily="18" charset="0"/>
              </a:rPr>
              <a:t>Ca</a:t>
            </a:r>
          </a:p>
        </p:txBody>
      </p:sp>
      <p:sp>
        <p:nvSpPr>
          <p:cNvPr id="1055" name="(6Li, 6Li*)  on 12C etc"/>
          <p:cNvSpPr txBox="1"/>
          <p:nvPr/>
        </p:nvSpPr>
        <p:spPr>
          <a:xfrm>
            <a:off x="849545" y="1579302"/>
            <a:ext cx="2924156" cy="3539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R="331470" defTabSz="457200">
              <a:defRPr sz="1800" b="1">
                <a:uFillTx/>
              </a:defRPr>
            </a:pPr>
            <a:r>
              <a:rPr sz="1700" dirty="0">
                <a:solidFill>
                  <a:schemeClr val="tx1"/>
                </a:solidFill>
                <a:cs typeface="Times New Roman" panose="02020603050405020304" pitchFamily="18" charset="0"/>
              </a:rPr>
              <a:t>(</a:t>
            </a:r>
            <a:r>
              <a:rPr sz="1700" baseline="31999" dirty="0">
                <a:solidFill>
                  <a:schemeClr val="tx1"/>
                </a:solidFill>
                <a:cs typeface="Times New Roman" panose="02020603050405020304" pitchFamily="18" charset="0"/>
              </a:rPr>
              <a:t>6</a:t>
            </a:r>
            <a:r>
              <a:rPr sz="1700" dirty="0">
                <a:solidFill>
                  <a:schemeClr val="tx1"/>
                </a:solidFill>
                <a:cs typeface="Times New Roman" panose="02020603050405020304" pitchFamily="18" charset="0"/>
              </a:rPr>
              <a:t>Li, </a:t>
            </a:r>
            <a:r>
              <a:rPr sz="1700" baseline="31999" dirty="0">
                <a:solidFill>
                  <a:schemeClr val="tx1"/>
                </a:solidFill>
                <a:cs typeface="Times New Roman" panose="02020603050405020304" pitchFamily="18" charset="0"/>
              </a:rPr>
              <a:t>6</a:t>
            </a:r>
            <a:r>
              <a:rPr sz="1700" dirty="0">
                <a:solidFill>
                  <a:schemeClr val="tx1"/>
                </a:solidFill>
                <a:cs typeface="Times New Roman" panose="02020603050405020304" pitchFamily="18" charset="0"/>
              </a:rPr>
              <a:t>Li*)  on </a:t>
            </a:r>
            <a:r>
              <a:rPr sz="1700" baseline="31999" dirty="0">
                <a:solidFill>
                  <a:schemeClr val="tx1"/>
                </a:solidFill>
                <a:cs typeface="Times New Roman" panose="02020603050405020304" pitchFamily="18" charset="0"/>
              </a:rPr>
              <a:t>12</a:t>
            </a:r>
            <a:r>
              <a:rPr sz="1700" dirty="0">
                <a:solidFill>
                  <a:schemeClr val="tx1"/>
                </a:solidFill>
                <a:cs typeface="Times New Roman" panose="02020603050405020304" pitchFamily="18" charset="0"/>
              </a:rPr>
              <a:t>C </a:t>
            </a:r>
            <a:r>
              <a:rPr sz="1700" dirty="0" smtClean="0">
                <a:solidFill>
                  <a:schemeClr val="tx1"/>
                </a:solidFill>
                <a:cs typeface="Times New Roman" panose="02020603050405020304" pitchFamily="18" charset="0"/>
              </a:rPr>
              <a:t>etc</a:t>
            </a:r>
            <a:r>
              <a:rPr lang="en-US" sz="1700" dirty="0" smtClean="0">
                <a:solidFill>
                  <a:schemeClr val="tx1"/>
                </a:solidFill>
                <a:cs typeface="Times New Roman" panose="02020603050405020304" pitchFamily="18" charset="0"/>
              </a:rPr>
              <a:t>. </a:t>
            </a:r>
            <a:endParaRPr sz="1700" dirty="0">
              <a:solidFill>
                <a:schemeClr val="tx1"/>
              </a:solidFill>
              <a:cs typeface="Times New Roman" panose="02020603050405020304" pitchFamily="18" charset="0"/>
            </a:endParaRPr>
          </a:p>
        </p:txBody>
      </p:sp>
    </p:spTree>
    <p:extLst>
      <p:ext uri="{BB962C8B-B14F-4D97-AF65-F5344CB8AC3E}">
        <p14:creationId xmlns:p14="http://schemas.microsoft.com/office/powerpoint/2010/main" val="4286686710"/>
      </p:ext>
    </p:extLst>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685800" y="2130425"/>
            <a:ext cx="7772400" cy="1470025"/>
          </a:xfrm>
          <a:prstGeom prst="rect">
            <a:avLst/>
          </a:prstGeom>
        </p:spPr>
        <p:txBody>
          <a:bodyPr/>
          <a:lstStyle>
            <a:lvl1pPr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mj-lt"/>
                <a:ea typeface="+mj-ea"/>
                <a:cs typeface="+mj-cs"/>
              </a:defRPr>
            </a:lvl1pPr>
            <a:lvl2pPr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Arial" charset="0"/>
              </a:defRPr>
            </a:lvl2pPr>
            <a:lvl3pPr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Arial" charset="0"/>
              </a:defRPr>
            </a:lvl3pPr>
            <a:lvl4pPr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Arial" charset="0"/>
              </a:defRPr>
            </a:lvl4pPr>
            <a:lvl5pPr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Arial" charset="0"/>
              </a:defRPr>
            </a:lvl5pPr>
            <a:lvl6pPr marL="2514600" indent="-228600"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Arial" charset="0"/>
              </a:defRPr>
            </a:lvl6pPr>
            <a:lvl7pPr marL="2971800" indent="-228600"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Arial" charset="0"/>
              </a:defRPr>
            </a:lvl7pPr>
            <a:lvl8pPr marL="3429000" indent="-228600"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Arial" charset="0"/>
              </a:defRPr>
            </a:lvl8pPr>
            <a:lvl9pPr marL="3886200" indent="-228600" algn="r" defTabSz="449263" rtl="0" eaLnBrk="0" fontAlgn="base" hangingPunct="0">
              <a:spcBef>
                <a:spcPct val="0"/>
              </a:spcBef>
              <a:spcAft>
                <a:spcPct val="0"/>
              </a:spcAft>
              <a:buClr>
                <a:srgbClr val="000000"/>
              </a:buClr>
              <a:buSzPct val="100000"/>
              <a:buFont typeface="Times New Roman" pitchFamily="18" charset="0"/>
              <a:defRPr sz="3200" b="1">
                <a:solidFill>
                  <a:srgbClr val="010090"/>
                </a:solidFill>
                <a:latin typeface="Arial" charset="0"/>
              </a:defRPr>
            </a:lvl9pPr>
          </a:lstStyle>
          <a:p>
            <a:pPr algn="ctr"/>
            <a:r>
              <a:rPr lang="en-GB" sz="4000" kern="0" dirty="0" smtClean="0">
                <a:latin typeface="Times New Roman" panose="02020603050405020304" pitchFamily="18" charset="0"/>
                <a:cs typeface="Times New Roman" panose="02020603050405020304" pitchFamily="18" charset="0"/>
              </a:rPr>
              <a:t>Future Prospects</a:t>
            </a:r>
            <a:endParaRPr lang="en-GB" sz="4000" kern="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217181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p:cNvPicPr>
            <a:picLocks noChangeAspect="1" noChangeArrowheads="1"/>
          </p:cNvPicPr>
          <p:nvPr/>
        </p:nvPicPr>
        <p:blipFill>
          <a:blip r:embed="rId3" cstate="print"/>
          <a:srcRect/>
          <a:stretch>
            <a:fillRect/>
          </a:stretch>
        </p:blipFill>
        <p:spPr bwMode="auto">
          <a:xfrm>
            <a:off x="558800" y="3841750"/>
            <a:ext cx="4078288" cy="2179638"/>
          </a:xfrm>
          <a:prstGeom prst="rect">
            <a:avLst/>
          </a:prstGeom>
          <a:noFill/>
          <a:ln w="9525">
            <a:noFill/>
            <a:miter lim="800000"/>
            <a:headEnd/>
            <a:tailEnd/>
          </a:ln>
        </p:spPr>
      </p:pic>
      <p:pic>
        <p:nvPicPr>
          <p:cNvPr id="24579" name="Picture 5" descr="Lab_011_8A"/>
          <p:cNvPicPr>
            <a:picLocks noChangeAspect="1" noChangeArrowheads="1"/>
          </p:cNvPicPr>
          <p:nvPr/>
        </p:nvPicPr>
        <p:blipFill>
          <a:blip r:embed="rId4" cstate="print"/>
          <a:srcRect/>
          <a:stretch>
            <a:fillRect/>
          </a:stretch>
        </p:blipFill>
        <p:spPr bwMode="auto">
          <a:xfrm>
            <a:off x="280988" y="211138"/>
            <a:ext cx="5378450" cy="3570287"/>
          </a:xfrm>
          <a:prstGeom prst="rect">
            <a:avLst/>
          </a:prstGeom>
          <a:noFill/>
          <a:ln w="9525">
            <a:noFill/>
            <a:miter lim="800000"/>
            <a:headEnd/>
            <a:tailEnd/>
          </a:ln>
        </p:spPr>
      </p:pic>
      <p:pic>
        <p:nvPicPr>
          <p:cNvPr id="24580" name="Picture 6" descr="gr_col2"/>
          <p:cNvPicPr>
            <a:picLocks noChangeAspect="1" noChangeArrowheads="1"/>
          </p:cNvPicPr>
          <p:nvPr/>
        </p:nvPicPr>
        <p:blipFill>
          <a:blip r:embed="rId5" cstate="print"/>
          <a:srcRect/>
          <a:stretch>
            <a:fillRect/>
          </a:stretch>
        </p:blipFill>
        <p:spPr bwMode="auto">
          <a:xfrm>
            <a:off x="5795963" y="236538"/>
            <a:ext cx="3348037" cy="2759075"/>
          </a:xfrm>
          <a:prstGeom prst="rect">
            <a:avLst/>
          </a:prstGeom>
          <a:noFill/>
          <a:ln w="9525">
            <a:noFill/>
            <a:miter lim="800000"/>
            <a:headEnd/>
            <a:tailEnd/>
          </a:ln>
        </p:spPr>
      </p:pic>
      <p:sp>
        <p:nvSpPr>
          <p:cNvPr id="24581" name="Text Box 17"/>
          <p:cNvSpPr txBox="1">
            <a:spLocks noChangeArrowheads="1"/>
          </p:cNvSpPr>
          <p:nvPr/>
        </p:nvSpPr>
        <p:spPr bwMode="auto">
          <a:xfrm>
            <a:off x="1225550" y="5973763"/>
            <a:ext cx="2114550" cy="461962"/>
          </a:xfrm>
          <a:prstGeom prst="rect">
            <a:avLst/>
          </a:prstGeom>
          <a:noFill/>
          <a:ln w="9525">
            <a:noFill/>
            <a:miter lim="800000"/>
            <a:headEnd/>
            <a:tailEnd/>
          </a:ln>
        </p:spPr>
        <p:txBody>
          <a:bodyPr>
            <a:spAutoFit/>
          </a:bodyPr>
          <a:lstStyle/>
          <a:p>
            <a:pPr eaLnBrk="1" hangingPunct="1">
              <a:buClrTx/>
              <a:buSzTx/>
              <a:buFontTx/>
              <a:buNone/>
            </a:pPr>
            <a:r>
              <a:rPr lang="en-US" b="1" dirty="0">
                <a:solidFill>
                  <a:schemeClr val="tx1"/>
                </a:solidFill>
              </a:rPr>
              <a:t>BBS@KVI</a:t>
            </a:r>
          </a:p>
        </p:txBody>
      </p:sp>
      <p:sp>
        <p:nvSpPr>
          <p:cNvPr id="24582" name="Text Box 18"/>
          <p:cNvSpPr txBox="1">
            <a:spLocks noChangeArrowheads="1"/>
          </p:cNvSpPr>
          <p:nvPr/>
        </p:nvSpPr>
        <p:spPr bwMode="auto">
          <a:xfrm>
            <a:off x="6316663" y="2928938"/>
            <a:ext cx="2339975" cy="822325"/>
          </a:xfrm>
          <a:prstGeom prst="rect">
            <a:avLst/>
          </a:prstGeom>
          <a:noFill/>
          <a:ln w="9525">
            <a:noFill/>
            <a:miter lim="800000"/>
            <a:headEnd/>
            <a:tailEnd/>
          </a:ln>
        </p:spPr>
        <p:txBody>
          <a:bodyPr wrap="none">
            <a:spAutoFit/>
          </a:bodyPr>
          <a:lstStyle/>
          <a:p>
            <a:pPr eaLnBrk="1" hangingPunct="1">
              <a:buClrTx/>
              <a:buSzTx/>
              <a:buFontTx/>
              <a:buNone/>
            </a:pPr>
            <a:r>
              <a:rPr lang="en-US" b="1" dirty="0">
                <a:solidFill>
                  <a:schemeClr val="tx1"/>
                </a:solidFill>
              </a:rPr>
              <a:t>Grand Raiden@</a:t>
            </a:r>
          </a:p>
          <a:p>
            <a:pPr eaLnBrk="1" hangingPunct="1">
              <a:buClrTx/>
              <a:buSzTx/>
              <a:buFontTx/>
              <a:buNone/>
            </a:pPr>
            <a:r>
              <a:rPr lang="en-US" b="1" dirty="0">
                <a:solidFill>
                  <a:schemeClr val="tx1"/>
                </a:solidFill>
              </a:rPr>
              <a:t>RCNP</a:t>
            </a:r>
          </a:p>
        </p:txBody>
      </p:sp>
      <p:sp>
        <p:nvSpPr>
          <p:cNvPr id="24583" name="Text Box 20"/>
          <p:cNvSpPr txBox="1">
            <a:spLocks noChangeArrowheads="1"/>
          </p:cNvSpPr>
          <p:nvPr/>
        </p:nvSpPr>
        <p:spPr bwMode="auto">
          <a:xfrm>
            <a:off x="5705475" y="4064000"/>
            <a:ext cx="3059113" cy="1800225"/>
          </a:xfrm>
          <a:prstGeom prst="rect">
            <a:avLst/>
          </a:prstGeom>
          <a:solidFill>
            <a:schemeClr val="bg1"/>
          </a:solidFill>
          <a:ln w="9525">
            <a:noFill/>
            <a:miter lim="800000"/>
            <a:headEnd/>
            <a:tailEnd/>
          </a:ln>
        </p:spPr>
        <p:txBody>
          <a:bodyPr>
            <a:spAutoFit/>
          </a:bodyPr>
          <a:lstStyle/>
          <a:p>
            <a:pPr eaLnBrk="1" hangingPunct="1">
              <a:buClrTx/>
              <a:buSzTx/>
              <a:buFontTx/>
              <a:buNone/>
            </a:pPr>
            <a:r>
              <a:rPr kumimoji="1" lang="en-US" altLang="ja-JP" sz="2800" b="1" dirty="0">
                <a:solidFill>
                  <a:srgbClr val="04028F"/>
                </a:solidFill>
                <a:ea typeface="ＭＳ Ｐゴシック" pitchFamily="34" charset="-128"/>
              </a:rPr>
              <a:t>(</a:t>
            </a:r>
            <a:r>
              <a:rPr kumimoji="1" lang="en-US" altLang="ja-JP" sz="2800" b="1" dirty="0">
                <a:solidFill>
                  <a:srgbClr val="04028F"/>
                </a:solidFill>
                <a:ea typeface="ＭＳ Ｐゴシック" pitchFamily="34" charset="-128"/>
                <a:sym typeface="Symbol" pitchFamily="18" charset="2"/>
              </a:rPr>
              <a:t>,) at E</a:t>
            </a:r>
            <a:r>
              <a:rPr kumimoji="1" lang="en-US" altLang="ja-JP" sz="2800" b="1" baseline="-25000" dirty="0">
                <a:solidFill>
                  <a:srgbClr val="04028F"/>
                </a:solidFill>
                <a:ea typeface="ＭＳ Ｐゴシック" pitchFamily="34" charset="-128"/>
                <a:sym typeface="Symbol" pitchFamily="18" charset="2"/>
              </a:rPr>
              <a:t></a:t>
            </a:r>
            <a:r>
              <a:rPr kumimoji="1" lang="en-US" altLang="ja-JP" sz="2800" b="1" dirty="0">
                <a:solidFill>
                  <a:srgbClr val="04028F"/>
                </a:solidFill>
                <a:ea typeface="ＭＳ Ｐゴシック" pitchFamily="34" charset="-128"/>
                <a:sym typeface="Symbol" pitchFamily="18" charset="2"/>
              </a:rPr>
              <a:t>~ </a:t>
            </a:r>
            <a:r>
              <a:rPr kumimoji="1" lang="en-US" altLang="ja-JP" sz="2800" b="1" dirty="0">
                <a:solidFill>
                  <a:schemeClr val="tx1"/>
                </a:solidFill>
                <a:ea typeface="ＭＳ Ｐゴシック" pitchFamily="34" charset="-128"/>
                <a:sym typeface="Symbol" pitchFamily="18" charset="2"/>
              </a:rPr>
              <a:t>400</a:t>
            </a:r>
            <a:r>
              <a:rPr kumimoji="1" lang="en-US" altLang="ja-JP" sz="2800" b="1" dirty="0">
                <a:solidFill>
                  <a:srgbClr val="04028F"/>
                </a:solidFill>
                <a:ea typeface="ＭＳ Ｐゴシック" pitchFamily="34" charset="-128"/>
                <a:sym typeface="Symbol" pitchFamily="18" charset="2"/>
              </a:rPr>
              <a:t> &amp; </a:t>
            </a:r>
            <a:r>
              <a:rPr kumimoji="1" lang="en-US" altLang="ja-JP" sz="2800" b="1" dirty="0">
                <a:solidFill>
                  <a:srgbClr val="FB1503"/>
                </a:solidFill>
                <a:ea typeface="ＭＳ Ｐゴシック" pitchFamily="34" charset="-128"/>
                <a:sym typeface="Symbol" pitchFamily="18" charset="2"/>
              </a:rPr>
              <a:t>200</a:t>
            </a:r>
            <a:r>
              <a:rPr kumimoji="1" lang="en-US" altLang="ja-JP" sz="2800" b="1" dirty="0">
                <a:solidFill>
                  <a:srgbClr val="04028F"/>
                </a:solidFill>
                <a:ea typeface="ＭＳ Ｐゴシック" pitchFamily="34" charset="-128"/>
                <a:sym typeface="Symbol" pitchFamily="18" charset="2"/>
              </a:rPr>
              <a:t> MeV at </a:t>
            </a:r>
            <a:r>
              <a:rPr kumimoji="1" lang="en-US" altLang="ja-JP" sz="2800" b="1" dirty="0">
                <a:solidFill>
                  <a:schemeClr val="tx1"/>
                </a:solidFill>
                <a:ea typeface="ＭＳ Ｐゴシック" pitchFamily="34" charset="-128"/>
                <a:sym typeface="Symbol" pitchFamily="18" charset="2"/>
              </a:rPr>
              <a:t>RCNP</a:t>
            </a:r>
            <a:r>
              <a:rPr kumimoji="1" lang="en-US" altLang="ja-JP" sz="2800" b="1" dirty="0">
                <a:solidFill>
                  <a:srgbClr val="04028F"/>
                </a:solidFill>
                <a:ea typeface="ＭＳ Ｐゴシック" pitchFamily="34" charset="-128"/>
                <a:sym typeface="Symbol" pitchFamily="18" charset="2"/>
              </a:rPr>
              <a:t> &amp; </a:t>
            </a:r>
            <a:r>
              <a:rPr kumimoji="1" lang="en-US" altLang="ja-JP" sz="2800" b="1" dirty="0">
                <a:solidFill>
                  <a:srgbClr val="FB1503"/>
                </a:solidFill>
                <a:ea typeface="ＭＳ Ｐゴシック" pitchFamily="34" charset="-128"/>
                <a:sym typeface="Symbol" pitchFamily="18" charset="2"/>
              </a:rPr>
              <a:t>KVI</a:t>
            </a:r>
            <a:r>
              <a:rPr kumimoji="1" lang="en-US" altLang="ja-JP" sz="2800" b="1" dirty="0">
                <a:solidFill>
                  <a:srgbClr val="04028F"/>
                </a:solidFill>
                <a:ea typeface="ＭＳ Ｐゴシック" pitchFamily="34" charset="-128"/>
                <a:sym typeface="Symbol" pitchFamily="18" charset="2"/>
              </a:rPr>
              <a:t>,</a:t>
            </a:r>
          </a:p>
          <a:p>
            <a:pPr eaLnBrk="1" hangingPunct="1">
              <a:buClrTx/>
              <a:buSzTx/>
              <a:buFontTx/>
              <a:buNone/>
            </a:pPr>
            <a:r>
              <a:rPr kumimoji="1" lang="en-US" altLang="ja-JP" sz="2800" b="1" dirty="0">
                <a:solidFill>
                  <a:srgbClr val="04028F"/>
                </a:solidFill>
                <a:ea typeface="ＭＳ Ｐゴシック" pitchFamily="34" charset="-128"/>
                <a:sym typeface="Symbol" pitchFamily="18" charset="2"/>
              </a:rPr>
              <a:t>respectively</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27040" y="852257"/>
            <a:ext cx="9935038" cy="4767308"/>
          </a:xfrm>
          <a:prstGeom prst="rect">
            <a:avLst/>
          </a:prstGeom>
        </p:spPr>
      </p:pic>
    </p:spTree>
    <p:extLst>
      <p:ext uri="{BB962C8B-B14F-4D97-AF65-F5344CB8AC3E}">
        <p14:creationId xmlns:p14="http://schemas.microsoft.com/office/powerpoint/2010/main" val="11571149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1345404"/>
            <a:ext cx="9144000" cy="4167191"/>
          </a:xfrm>
          <a:prstGeom prst="rect">
            <a:avLst/>
          </a:prstGeom>
        </p:spPr>
      </p:pic>
    </p:spTree>
    <p:extLst>
      <p:ext uri="{BB962C8B-B14F-4D97-AF65-F5344CB8AC3E}">
        <p14:creationId xmlns:p14="http://schemas.microsoft.com/office/powerpoint/2010/main" val="7419426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6"/>
          <p:cNvPicPr>
            <a:picLocks noChangeAspect="1" noChangeArrowheads="1"/>
          </p:cNvPicPr>
          <p:nvPr/>
        </p:nvPicPr>
        <p:blipFill>
          <a:blip r:embed="rId3" cstate="print"/>
          <a:srcRect/>
          <a:stretch>
            <a:fillRect/>
          </a:stretch>
        </p:blipFill>
        <p:spPr bwMode="auto">
          <a:xfrm>
            <a:off x="4113365" y="838200"/>
            <a:ext cx="4953000" cy="2438400"/>
          </a:xfrm>
          <a:prstGeom prst="rect">
            <a:avLst/>
          </a:prstGeom>
          <a:noFill/>
          <a:ln w="9525">
            <a:noFill/>
            <a:miter lim="800000"/>
            <a:headEnd/>
            <a:tailEnd/>
          </a:ln>
        </p:spPr>
      </p:pic>
      <p:sp>
        <p:nvSpPr>
          <p:cNvPr id="35842" name="Rectangle 4"/>
          <p:cNvSpPr>
            <a:spLocks noChangeArrowheads="1"/>
          </p:cNvSpPr>
          <p:nvPr/>
        </p:nvSpPr>
        <p:spPr bwMode="auto">
          <a:xfrm>
            <a:off x="457200" y="0"/>
            <a:ext cx="8229600" cy="449263"/>
          </a:xfrm>
          <a:prstGeom prst="rect">
            <a:avLst/>
          </a:prstGeom>
          <a:noFill/>
          <a:ln w="9525">
            <a:noFill/>
            <a:miter lim="800000"/>
            <a:headEnd/>
            <a:tailEnd/>
          </a:ln>
        </p:spPr>
        <p:txBody>
          <a:bodyPr/>
          <a:lstStyle/>
          <a:p>
            <a:pPr algn="ctr"/>
            <a:r>
              <a:rPr lang="en-US" altLang="ja-JP" sz="4000" dirty="0">
                <a:solidFill>
                  <a:srgbClr val="04028F"/>
                </a:solidFill>
                <a:ea typeface="ＭＳ Ｐゴシック" pitchFamily="34" charset="-128"/>
              </a:rPr>
              <a:t>Spin-isospin excitations</a:t>
            </a:r>
          </a:p>
        </p:txBody>
      </p:sp>
      <p:sp>
        <p:nvSpPr>
          <p:cNvPr id="35843" name="Rectangle 5"/>
          <p:cNvSpPr>
            <a:spLocks noChangeArrowheads="1"/>
          </p:cNvSpPr>
          <p:nvPr/>
        </p:nvSpPr>
        <p:spPr bwMode="auto">
          <a:xfrm>
            <a:off x="349250" y="2209800"/>
            <a:ext cx="4540250" cy="4038600"/>
          </a:xfrm>
          <a:prstGeom prst="rect">
            <a:avLst/>
          </a:prstGeom>
          <a:noFill/>
          <a:ln w="9525">
            <a:noFill/>
            <a:miter lim="800000"/>
            <a:headEnd/>
            <a:tailEnd/>
          </a:ln>
        </p:spPr>
        <p:txBody>
          <a:bodyPr/>
          <a:lstStyle/>
          <a:p>
            <a:pPr marL="342900" indent="-342900" defTabSz="914400">
              <a:lnSpc>
                <a:spcPct val="90000"/>
              </a:lnSpc>
              <a:spcBef>
                <a:spcPct val="20000"/>
              </a:spcBef>
              <a:buSzPct val="120000"/>
              <a:buFont typeface="Wingdings" pitchFamily="2" charset="2"/>
              <a:buChar char="§"/>
            </a:pPr>
            <a:r>
              <a:rPr lang="en-US" altLang="ja-JP" b="1" dirty="0">
                <a:solidFill>
                  <a:srgbClr val="000000"/>
                </a:solidFill>
                <a:ea typeface="ＭＳ Ｐゴシック" pitchFamily="34" charset="-128"/>
                <a:cs typeface="Times New Roman" pitchFamily="18" charset="0"/>
              </a:rPr>
              <a:t>Gamow-Teller transitions;</a:t>
            </a:r>
          </a:p>
          <a:p>
            <a:pPr marL="342900" indent="-342900" defTabSz="914400">
              <a:lnSpc>
                <a:spcPct val="90000"/>
              </a:lnSpc>
              <a:spcBef>
                <a:spcPct val="20000"/>
              </a:spcBef>
            </a:pPr>
            <a:r>
              <a:rPr lang="ja-JP" altLang="en-US" b="1" dirty="0">
                <a:solidFill>
                  <a:srgbClr val="000000"/>
                </a:solidFill>
                <a:ea typeface="ＭＳ Ｐゴシック" pitchFamily="34" charset="-128"/>
                <a:cs typeface="Times New Roman" pitchFamily="18" charset="0"/>
              </a:rPr>
              <a:t>　　</a:t>
            </a:r>
            <a:r>
              <a:rPr lang="en-US" altLang="ja-JP" b="1" dirty="0">
                <a:solidFill>
                  <a:srgbClr val="000000"/>
                </a:solidFill>
                <a:ea typeface="ＭＳ Ｐゴシック" pitchFamily="34" charset="-128"/>
                <a:cs typeface="Times New Roman" pitchFamily="18" charset="0"/>
              </a:rPr>
              <a:t>Isospin (</a:t>
            </a:r>
            <a:r>
              <a:rPr lang="en-US" altLang="ja-JP" b="1" dirty="0">
                <a:solidFill>
                  <a:srgbClr val="000000"/>
                </a:solidFill>
                <a:ea typeface="ＭＳ Ｐゴシック" pitchFamily="34" charset="-128"/>
                <a:cs typeface="Times New Roman" pitchFamily="18" charset="0"/>
                <a:sym typeface="Symbol" pitchFamily="18" charset="2"/>
              </a:rPr>
              <a:t></a:t>
            </a:r>
            <a:r>
              <a:rPr lang="en-US" altLang="ja-JP" b="1" dirty="0">
                <a:solidFill>
                  <a:srgbClr val="000000"/>
                </a:solidFill>
                <a:ea typeface="ＭＳ Ｐゴシック" pitchFamily="34" charset="-128"/>
                <a:cs typeface="Times New Roman" pitchFamily="18" charset="0"/>
              </a:rPr>
              <a:t>T=1)</a:t>
            </a:r>
          </a:p>
          <a:p>
            <a:pPr marL="342900" indent="-342900" defTabSz="914400">
              <a:lnSpc>
                <a:spcPct val="90000"/>
              </a:lnSpc>
              <a:spcBef>
                <a:spcPct val="20000"/>
              </a:spcBef>
            </a:pPr>
            <a:r>
              <a:rPr lang="ja-JP" altLang="en-US" b="1" dirty="0">
                <a:solidFill>
                  <a:srgbClr val="000000"/>
                </a:solidFill>
                <a:ea typeface="ＭＳ Ｐゴシック" pitchFamily="34" charset="-128"/>
                <a:cs typeface="Times New Roman" pitchFamily="18" charset="0"/>
              </a:rPr>
              <a:t>　　</a:t>
            </a:r>
            <a:r>
              <a:rPr lang="en-US" altLang="ja-JP" b="1" dirty="0">
                <a:solidFill>
                  <a:srgbClr val="000000"/>
                </a:solidFill>
                <a:ea typeface="ＭＳ Ｐゴシック" pitchFamily="34" charset="-128"/>
                <a:cs typeface="Times New Roman" pitchFamily="18" charset="0"/>
              </a:rPr>
              <a:t>Spin (</a:t>
            </a:r>
            <a:r>
              <a:rPr lang="en-US" altLang="ja-JP" b="1" dirty="0">
                <a:solidFill>
                  <a:srgbClr val="000000"/>
                </a:solidFill>
                <a:ea typeface="ＭＳ Ｐゴシック" pitchFamily="34" charset="-128"/>
                <a:cs typeface="Times New Roman" pitchFamily="18" charset="0"/>
                <a:sym typeface="Symbol" pitchFamily="18" charset="2"/>
              </a:rPr>
              <a:t></a:t>
            </a:r>
            <a:r>
              <a:rPr lang="en-US" altLang="ja-JP" b="1" dirty="0">
                <a:solidFill>
                  <a:srgbClr val="000000"/>
                </a:solidFill>
                <a:ea typeface="ＭＳ Ｐゴシック" pitchFamily="34" charset="-128"/>
                <a:cs typeface="Times New Roman" pitchFamily="18" charset="0"/>
              </a:rPr>
              <a:t>S=1)</a:t>
            </a:r>
          </a:p>
          <a:p>
            <a:pPr marL="342900" indent="-342900" defTabSz="914400">
              <a:lnSpc>
                <a:spcPct val="90000"/>
              </a:lnSpc>
              <a:spcBef>
                <a:spcPct val="20000"/>
              </a:spcBef>
            </a:pPr>
            <a:r>
              <a:rPr lang="en-US" altLang="ja-JP" b="1" dirty="0">
                <a:solidFill>
                  <a:srgbClr val="000000"/>
                </a:solidFill>
                <a:ea typeface="ＭＳ Ｐゴシック" pitchFamily="34" charset="-128"/>
                <a:cs typeface="Times New Roman" pitchFamily="18" charset="0"/>
              </a:rPr>
              <a:t> </a:t>
            </a:r>
          </a:p>
          <a:p>
            <a:pPr marL="342900" indent="-342900" defTabSz="914400">
              <a:lnSpc>
                <a:spcPct val="90000"/>
              </a:lnSpc>
              <a:spcBef>
                <a:spcPct val="20000"/>
              </a:spcBef>
            </a:pPr>
            <a:r>
              <a:rPr lang="en-US" altLang="ja-JP" b="1" dirty="0">
                <a:solidFill>
                  <a:srgbClr val="000000"/>
                </a:solidFill>
                <a:ea typeface="ＭＳ Ｐゴシック" pitchFamily="34" charset="-128"/>
                <a:cs typeface="Times New Roman" pitchFamily="18" charset="0"/>
              </a:rPr>
              <a:t>Advantages</a:t>
            </a:r>
          </a:p>
          <a:p>
            <a:pPr marL="342900" indent="-342900" defTabSz="914400">
              <a:lnSpc>
                <a:spcPct val="90000"/>
              </a:lnSpc>
              <a:spcBef>
                <a:spcPct val="20000"/>
              </a:spcBef>
              <a:buSzPct val="120000"/>
              <a:buFont typeface="Wingdings" pitchFamily="2" charset="2"/>
              <a:buChar char="§"/>
            </a:pPr>
            <a:r>
              <a:rPr lang="en-US" altLang="ja-JP" b="1" dirty="0">
                <a:solidFill>
                  <a:srgbClr val="000000"/>
                </a:solidFill>
                <a:ea typeface="ＭＳ Ｐゴシック" pitchFamily="34" charset="-128"/>
                <a:cs typeface="Times New Roman" pitchFamily="18" charset="0"/>
              </a:rPr>
              <a:t>Cross section peaks at</a:t>
            </a:r>
          </a:p>
          <a:p>
            <a:pPr marL="342900" indent="-342900" defTabSz="914400">
              <a:lnSpc>
                <a:spcPct val="90000"/>
              </a:lnSpc>
              <a:spcBef>
                <a:spcPct val="20000"/>
              </a:spcBef>
            </a:pPr>
            <a:r>
              <a:rPr lang="en-US" altLang="ja-JP" b="1" dirty="0">
                <a:solidFill>
                  <a:srgbClr val="000000"/>
                </a:solidFill>
                <a:ea typeface="ＭＳ Ｐゴシック" pitchFamily="34" charset="-128"/>
                <a:cs typeface="Times New Roman" pitchFamily="18" charset="0"/>
              </a:rPr>
              <a:t>     </a:t>
            </a:r>
            <a:r>
              <a:rPr lang="en-US" altLang="ja-JP" b="1" dirty="0">
                <a:solidFill>
                  <a:srgbClr val="000000"/>
                </a:solidFill>
                <a:ea typeface="ＭＳ Ｐゴシック" pitchFamily="34" charset="-128"/>
                <a:cs typeface="Times New Roman" pitchFamily="18" charset="0"/>
                <a:sym typeface="Symbol" pitchFamily="18" charset="2"/>
              </a:rPr>
              <a:t></a:t>
            </a:r>
            <a:r>
              <a:rPr lang="en-US" altLang="ja-JP" b="1" dirty="0">
                <a:solidFill>
                  <a:srgbClr val="000000"/>
                </a:solidFill>
                <a:ea typeface="ＭＳ Ｐゴシック" pitchFamily="34" charset="-128"/>
                <a:cs typeface="Times New Roman" pitchFamily="18" charset="0"/>
              </a:rPr>
              <a:t> (</a:t>
            </a:r>
            <a:r>
              <a:rPr lang="en-US" altLang="ja-JP" b="1" dirty="0">
                <a:solidFill>
                  <a:srgbClr val="000000"/>
                </a:solidFill>
                <a:ea typeface="ＭＳ Ｐゴシック" pitchFamily="34" charset="-128"/>
                <a:cs typeface="Times New Roman" pitchFamily="18" charset="0"/>
                <a:sym typeface="Symbol" pitchFamily="18" charset="2"/>
              </a:rPr>
              <a:t></a:t>
            </a:r>
            <a:r>
              <a:rPr lang="en-US" altLang="ja-JP" b="1" dirty="0">
                <a:solidFill>
                  <a:srgbClr val="000000"/>
                </a:solidFill>
                <a:ea typeface="ＭＳ Ｐゴシック" pitchFamily="34" charset="-128"/>
                <a:cs typeface="Times New Roman" pitchFamily="18" charset="0"/>
              </a:rPr>
              <a:t>L=0)</a:t>
            </a:r>
          </a:p>
          <a:p>
            <a:pPr marL="342900" indent="-342900" defTabSz="914400">
              <a:lnSpc>
                <a:spcPct val="90000"/>
              </a:lnSpc>
              <a:spcBef>
                <a:spcPct val="20000"/>
              </a:spcBef>
              <a:buSzPct val="120000"/>
              <a:buFont typeface="Wingdings" pitchFamily="2" charset="2"/>
              <a:buChar char="§"/>
            </a:pPr>
            <a:r>
              <a:rPr lang="en-US" altLang="ja-JP" b="1" dirty="0">
                <a:solidFill>
                  <a:srgbClr val="000000"/>
                </a:solidFill>
                <a:ea typeface="ＭＳ Ｐゴシック" pitchFamily="34" charset="-128"/>
                <a:cs typeface="Times New Roman" pitchFamily="18" charset="0"/>
              </a:rPr>
              <a:t>Strong excitation of</a:t>
            </a:r>
          </a:p>
          <a:p>
            <a:pPr marL="342900" indent="-342900" defTabSz="914400">
              <a:lnSpc>
                <a:spcPct val="90000"/>
              </a:lnSpc>
              <a:spcBef>
                <a:spcPct val="20000"/>
              </a:spcBef>
            </a:pPr>
            <a:r>
              <a:rPr lang="en-US" altLang="ja-JP" b="1" dirty="0">
                <a:solidFill>
                  <a:srgbClr val="000000"/>
                </a:solidFill>
                <a:ea typeface="ＭＳ Ｐゴシック" pitchFamily="34" charset="-128"/>
                <a:cs typeface="Times New Roman" pitchFamily="18" charset="0"/>
              </a:rPr>
              <a:t>    GT states at</a:t>
            </a:r>
          </a:p>
          <a:p>
            <a:pPr marL="342900" indent="-342900" defTabSz="914400">
              <a:lnSpc>
                <a:spcPct val="90000"/>
              </a:lnSpc>
              <a:spcBef>
                <a:spcPct val="20000"/>
              </a:spcBef>
            </a:pPr>
            <a:r>
              <a:rPr lang="en-US" altLang="ja-JP" b="1" dirty="0">
                <a:solidFill>
                  <a:srgbClr val="000000"/>
                </a:solidFill>
                <a:ea typeface="ＭＳ Ｐゴシック" pitchFamily="34" charset="-128"/>
                <a:cs typeface="Times New Roman" pitchFamily="18" charset="0"/>
              </a:rPr>
              <a:t>    E/A=100</a:t>
            </a:r>
            <a:r>
              <a:rPr lang="en-US" altLang="ja-JP" dirty="0">
                <a:solidFill>
                  <a:srgbClr val="000000"/>
                </a:solidFill>
                <a:ea typeface="ＭＳ Ｐゴシック" pitchFamily="34" charset="-128"/>
                <a:cs typeface="Times New Roman" pitchFamily="18" charset="0"/>
              </a:rPr>
              <a:t>-</a:t>
            </a:r>
            <a:r>
              <a:rPr lang="en-US" altLang="ja-JP" b="1" dirty="0">
                <a:solidFill>
                  <a:srgbClr val="000000"/>
                </a:solidFill>
                <a:ea typeface="ＭＳ Ｐゴシック" pitchFamily="34" charset="-128"/>
                <a:cs typeface="Times New Roman" pitchFamily="18" charset="0"/>
              </a:rPr>
              <a:t>500 MeV/u </a:t>
            </a:r>
          </a:p>
        </p:txBody>
      </p:sp>
      <p:sp>
        <p:nvSpPr>
          <p:cNvPr id="35845" name="Oval 7"/>
          <p:cNvSpPr>
            <a:spLocks noChangeArrowheads="1"/>
          </p:cNvSpPr>
          <p:nvPr/>
        </p:nvSpPr>
        <p:spPr bwMode="auto">
          <a:xfrm>
            <a:off x="838200" y="914400"/>
            <a:ext cx="1165225" cy="1149350"/>
          </a:xfrm>
          <a:prstGeom prst="ellipse">
            <a:avLst/>
          </a:prstGeom>
          <a:noFill/>
          <a:ln w="38100">
            <a:solidFill>
              <a:schemeClr val="accent2"/>
            </a:solidFill>
            <a:round/>
            <a:headEnd/>
            <a:tailEnd/>
          </a:ln>
        </p:spPr>
        <p:txBody>
          <a:bodyPr wrap="none" anchor="ctr"/>
          <a:lstStyle/>
          <a:p>
            <a:endParaRPr lang="en-US" dirty="0"/>
          </a:p>
        </p:txBody>
      </p:sp>
      <p:sp>
        <p:nvSpPr>
          <p:cNvPr id="35846" name="Oval 8"/>
          <p:cNvSpPr>
            <a:spLocks noChangeArrowheads="1"/>
          </p:cNvSpPr>
          <p:nvPr/>
        </p:nvSpPr>
        <p:spPr bwMode="auto">
          <a:xfrm>
            <a:off x="838200" y="914400"/>
            <a:ext cx="1143000" cy="1149350"/>
          </a:xfrm>
          <a:prstGeom prst="ellipse">
            <a:avLst/>
          </a:prstGeom>
          <a:noFill/>
          <a:ln w="38100">
            <a:solidFill>
              <a:srgbClr val="FF0000"/>
            </a:solidFill>
            <a:prstDash val="dash"/>
            <a:round/>
            <a:headEnd/>
            <a:tailEnd/>
          </a:ln>
        </p:spPr>
        <p:txBody>
          <a:bodyPr wrap="none" anchor="ctr"/>
          <a:lstStyle/>
          <a:p>
            <a:endParaRPr lang="en-US" dirty="0"/>
          </a:p>
        </p:txBody>
      </p:sp>
      <p:sp>
        <p:nvSpPr>
          <p:cNvPr id="35847" name="Text Box 9"/>
          <p:cNvSpPr txBox="1">
            <a:spLocks noChangeArrowheads="1"/>
          </p:cNvSpPr>
          <p:nvPr/>
        </p:nvSpPr>
        <p:spPr bwMode="auto">
          <a:xfrm>
            <a:off x="2054225" y="1136650"/>
            <a:ext cx="2073275" cy="701675"/>
          </a:xfrm>
          <a:prstGeom prst="rect">
            <a:avLst/>
          </a:prstGeom>
          <a:noFill/>
          <a:ln w="9525">
            <a:noFill/>
            <a:miter lim="800000"/>
            <a:headEnd/>
            <a:tailEnd/>
          </a:ln>
        </p:spPr>
        <p:txBody>
          <a:bodyPr wrap="none">
            <a:spAutoFit/>
          </a:bodyPr>
          <a:lstStyle/>
          <a:p>
            <a:pPr algn="ctr" eaLnBrk="1" hangingPunct="1">
              <a:buClrTx/>
              <a:buSzTx/>
              <a:buFontTx/>
              <a:buNone/>
            </a:pPr>
            <a:r>
              <a:rPr lang="en-US" altLang="ja-JP" sz="2000" b="1" dirty="0">
                <a:solidFill>
                  <a:srgbClr val="04028F"/>
                </a:solidFill>
                <a:ea typeface="ＭＳ Ｐゴシック" pitchFamily="34" charset="-128"/>
                <a:sym typeface="Symbol" pitchFamily="18" charset="2"/>
              </a:rPr>
              <a:t></a:t>
            </a:r>
            <a:r>
              <a:rPr lang="en-US" altLang="ja-JP" sz="2000" b="1" dirty="0">
                <a:solidFill>
                  <a:srgbClr val="04028F"/>
                </a:solidFill>
                <a:ea typeface="ＭＳ Ｐゴシック" pitchFamily="34" charset="-128"/>
              </a:rPr>
              <a:t>L=0</a:t>
            </a:r>
            <a:r>
              <a:rPr lang="en-US" altLang="ja-JP" sz="2000" b="1" dirty="0">
                <a:solidFill>
                  <a:srgbClr val="0099FF"/>
                </a:solidFill>
                <a:ea typeface="ＭＳ Ｐゴシック" pitchFamily="34" charset="-128"/>
              </a:rPr>
              <a:t> </a:t>
            </a:r>
            <a:r>
              <a:rPr lang="en-US" altLang="ja-JP" sz="2000" b="1" dirty="0">
                <a:solidFill>
                  <a:srgbClr val="FF0000"/>
                </a:solidFill>
                <a:ea typeface="ＭＳ Ｐゴシック" pitchFamily="34" charset="-128"/>
                <a:sym typeface="Symbol" pitchFamily="18" charset="2"/>
              </a:rPr>
              <a:t></a:t>
            </a:r>
            <a:r>
              <a:rPr lang="en-US" altLang="ja-JP" sz="2000" b="1" dirty="0">
                <a:solidFill>
                  <a:srgbClr val="FF0000"/>
                </a:solidFill>
                <a:ea typeface="ＭＳ Ｐゴシック" pitchFamily="34" charset="-128"/>
              </a:rPr>
              <a:t>S=1 </a:t>
            </a:r>
            <a:r>
              <a:rPr lang="en-US" altLang="ja-JP" sz="2000" b="1" dirty="0">
                <a:solidFill>
                  <a:srgbClr val="FF0000"/>
                </a:solidFill>
                <a:ea typeface="ＭＳ Ｐゴシック" pitchFamily="34" charset="-128"/>
                <a:sym typeface="Symbol" pitchFamily="18" charset="2"/>
              </a:rPr>
              <a:t></a:t>
            </a:r>
            <a:r>
              <a:rPr lang="en-US" altLang="ja-JP" sz="2000" b="1" dirty="0">
                <a:solidFill>
                  <a:srgbClr val="FF0000"/>
                </a:solidFill>
                <a:ea typeface="ＭＳ Ｐゴシック" pitchFamily="34" charset="-128"/>
              </a:rPr>
              <a:t>T=1</a:t>
            </a:r>
          </a:p>
          <a:p>
            <a:pPr algn="ctr" eaLnBrk="1" hangingPunct="1">
              <a:buClrTx/>
              <a:buSzTx/>
              <a:buFontTx/>
              <a:buNone/>
            </a:pPr>
            <a:r>
              <a:rPr lang="en-US" altLang="ja-JP" sz="2000" b="1" dirty="0">
                <a:solidFill>
                  <a:srgbClr val="04028F"/>
                </a:solidFill>
                <a:ea typeface="ＭＳ Ｐゴシック" pitchFamily="34" charset="-128"/>
              </a:rPr>
              <a:t>GTR</a:t>
            </a:r>
          </a:p>
        </p:txBody>
      </p:sp>
      <p:sp>
        <p:nvSpPr>
          <p:cNvPr id="35848" name="Text Box 10"/>
          <p:cNvSpPr txBox="1">
            <a:spLocks noChangeArrowheads="1"/>
          </p:cNvSpPr>
          <p:nvPr/>
        </p:nvSpPr>
        <p:spPr bwMode="auto">
          <a:xfrm>
            <a:off x="1431925" y="1247775"/>
            <a:ext cx="430213" cy="457200"/>
          </a:xfrm>
          <a:prstGeom prst="rect">
            <a:avLst/>
          </a:prstGeom>
          <a:noFill/>
          <a:ln w="9525">
            <a:noFill/>
            <a:miter lim="800000"/>
            <a:headEnd/>
            <a:tailEnd/>
          </a:ln>
        </p:spPr>
        <p:txBody>
          <a:bodyPr wrap="none">
            <a:spAutoFit/>
          </a:bodyPr>
          <a:lstStyle/>
          <a:p>
            <a:pPr algn="ctr" eaLnBrk="1" hangingPunct="1">
              <a:buClrTx/>
              <a:buSzTx/>
              <a:buFontTx/>
              <a:buNone/>
            </a:pPr>
            <a:r>
              <a:rPr lang="en-US" altLang="ja-JP" b="1" i="1" dirty="0">
                <a:solidFill>
                  <a:srgbClr val="FF0000"/>
                </a:solidFill>
                <a:ea typeface="ＭＳ Ｐゴシック" pitchFamily="34" charset="-128"/>
              </a:rPr>
              <a:t>p</a:t>
            </a:r>
            <a:r>
              <a:rPr lang="en-US" altLang="ja-JP" sz="2000" dirty="0">
                <a:solidFill>
                  <a:srgbClr val="0099FF"/>
                </a:solidFill>
                <a:latin typeface="Comic Sans MS" pitchFamily="66" charset="0"/>
                <a:ea typeface="ＭＳ Ｐゴシック" pitchFamily="34" charset="-128"/>
              </a:rPr>
              <a:t> </a:t>
            </a:r>
          </a:p>
        </p:txBody>
      </p:sp>
      <p:sp>
        <p:nvSpPr>
          <p:cNvPr id="35849" name="Text Box 11"/>
          <p:cNvSpPr txBox="1">
            <a:spLocks noChangeArrowheads="1"/>
          </p:cNvSpPr>
          <p:nvPr/>
        </p:nvSpPr>
        <p:spPr bwMode="auto">
          <a:xfrm>
            <a:off x="973138" y="1243013"/>
            <a:ext cx="354012" cy="457200"/>
          </a:xfrm>
          <a:prstGeom prst="rect">
            <a:avLst/>
          </a:prstGeom>
          <a:noFill/>
          <a:ln w="9525">
            <a:noFill/>
            <a:miter lim="800000"/>
            <a:headEnd/>
            <a:tailEnd/>
          </a:ln>
        </p:spPr>
        <p:txBody>
          <a:bodyPr wrap="none">
            <a:spAutoFit/>
          </a:bodyPr>
          <a:lstStyle/>
          <a:p>
            <a:pPr algn="ctr" eaLnBrk="1" hangingPunct="1">
              <a:buClrTx/>
              <a:buSzTx/>
              <a:buFontTx/>
              <a:buNone/>
            </a:pPr>
            <a:r>
              <a:rPr lang="en-US" altLang="ja-JP" b="1" i="1" dirty="0">
                <a:solidFill>
                  <a:schemeClr val="accent2"/>
                </a:solidFill>
                <a:ea typeface="ＭＳ Ｐゴシック" pitchFamily="34" charset="-128"/>
              </a:rPr>
              <a:t>n</a:t>
            </a:r>
          </a:p>
        </p:txBody>
      </p:sp>
      <p:sp>
        <p:nvSpPr>
          <p:cNvPr id="35850" name="Line 12"/>
          <p:cNvSpPr>
            <a:spLocks noChangeShapeType="1"/>
          </p:cNvSpPr>
          <p:nvPr/>
        </p:nvSpPr>
        <p:spPr bwMode="auto">
          <a:xfrm flipV="1">
            <a:off x="1752600" y="1371600"/>
            <a:ext cx="1588" cy="184150"/>
          </a:xfrm>
          <a:prstGeom prst="line">
            <a:avLst/>
          </a:prstGeom>
          <a:noFill/>
          <a:ln w="9525">
            <a:solidFill>
              <a:srgbClr val="FF0000"/>
            </a:solidFill>
            <a:round/>
            <a:headEnd/>
            <a:tailEnd type="triangle" w="med" len="med"/>
          </a:ln>
        </p:spPr>
        <p:txBody>
          <a:bodyPr/>
          <a:lstStyle/>
          <a:p>
            <a:endParaRPr lang="en-GB" dirty="0"/>
          </a:p>
        </p:txBody>
      </p:sp>
      <p:sp>
        <p:nvSpPr>
          <p:cNvPr id="35851" name="Line 13"/>
          <p:cNvSpPr>
            <a:spLocks noChangeShapeType="1"/>
          </p:cNvSpPr>
          <p:nvPr/>
        </p:nvSpPr>
        <p:spPr bwMode="auto">
          <a:xfrm>
            <a:off x="1295400" y="1371600"/>
            <a:ext cx="1588" cy="184150"/>
          </a:xfrm>
          <a:prstGeom prst="line">
            <a:avLst/>
          </a:prstGeom>
          <a:noFill/>
          <a:ln w="9525">
            <a:solidFill>
              <a:schemeClr val="accent2"/>
            </a:solidFill>
            <a:round/>
            <a:headEnd/>
            <a:tailEnd type="triangle" w="med" len="med"/>
          </a:ln>
        </p:spPr>
        <p:txBody>
          <a:bodyPr/>
          <a:lstStyle/>
          <a:p>
            <a:endParaRPr lang="en-GB" dirty="0"/>
          </a:p>
        </p:txBody>
      </p:sp>
      <p:pic>
        <p:nvPicPr>
          <p:cNvPr id="35852" name="Picture 14" descr="14C_3Het_13N"/>
          <p:cNvPicPr>
            <a:picLocks noChangeAspect="1" noChangeArrowheads="1"/>
          </p:cNvPicPr>
          <p:nvPr/>
        </p:nvPicPr>
        <p:blipFill>
          <a:blip r:embed="rId4" cstate="print"/>
          <a:srcRect/>
          <a:stretch>
            <a:fillRect/>
          </a:stretch>
        </p:blipFill>
        <p:spPr bwMode="auto">
          <a:xfrm>
            <a:off x="4618931" y="3326808"/>
            <a:ext cx="4540250" cy="3103563"/>
          </a:xfrm>
          <a:prstGeom prst="rect">
            <a:avLst/>
          </a:prstGeom>
          <a:noFill/>
          <a:ln w="9525">
            <a:noFill/>
            <a:miter lim="800000"/>
            <a:headEnd/>
            <a:tailEnd/>
          </a:ln>
        </p:spPr>
      </p:pic>
    </p:spTree>
    <p:extLst>
      <p:ext uri="{BB962C8B-B14F-4D97-AF65-F5344CB8AC3E}">
        <p14:creationId xmlns:p14="http://schemas.microsoft.com/office/powerpoint/2010/main" val="311983547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p:cNvSpPr>
            <a:spLocks noChangeArrowheads="1"/>
          </p:cNvSpPr>
          <p:nvPr/>
        </p:nvSpPr>
        <p:spPr bwMode="auto">
          <a:xfrm>
            <a:off x="685800" y="0"/>
            <a:ext cx="4030663" cy="741363"/>
          </a:xfrm>
          <a:prstGeom prst="rect">
            <a:avLst/>
          </a:prstGeom>
          <a:noFill/>
          <a:ln w="9525">
            <a:noFill/>
            <a:miter lim="800000"/>
            <a:headEnd/>
            <a:tailEnd/>
          </a:ln>
        </p:spPr>
        <p:txBody>
          <a:bodyPr anchor="ctr"/>
          <a:lstStyle/>
          <a:p>
            <a:pPr algn="r"/>
            <a:r>
              <a:rPr lang="en-US" altLang="ja-JP" sz="3600" b="1" dirty="0">
                <a:solidFill>
                  <a:schemeClr val="tx1"/>
                </a:solidFill>
                <a:ea typeface="ＭＳ Ｐゴシック" pitchFamily="34" charset="-128"/>
              </a:rPr>
              <a:t>Transition density</a:t>
            </a:r>
          </a:p>
        </p:txBody>
      </p:sp>
      <p:sp>
        <p:nvSpPr>
          <p:cNvPr id="3078" name="Rectangle 3"/>
          <p:cNvSpPr>
            <a:spLocks noChangeArrowheads="1"/>
          </p:cNvSpPr>
          <p:nvPr/>
        </p:nvSpPr>
        <p:spPr bwMode="auto">
          <a:xfrm>
            <a:off x="481013" y="825500"/>
            <a:ext cx="7742237" cy="4398963"/>
          </a:xfrm>
          <a:prstGeom prst="rect">
            <a:avLst/>
          </a:prstGeom>
          <a:noFill/>
          <a:ln w="9525">
            <a:noFill/>
            <a:miter lim="800000"/>
            <a:headEnd/>
            <a:tailEnd/>
          </a:ln>
        </p:spPr>
        <p:txBody>
          <a:bodyPr/>
          <a:lstStyle/>
          <a:p>
            <a:pPr marL="342900" indent="-342900">
              <a:lnSpc>
                <a:spcPct val="200000"/>
              </a:lnSpc>
              <a:spcBef>
                <a:spcPts val="500"/>
              </a:spcBef>
              <a:buSzPct val="120000"/>
              <a:buFont typeface="Wingdings" pitchFamily="2" charset="2"/>
              <a:buChar char="§"/>
            </a:pPr>
            <a:r>
              <a:rPr lang="en-US" altLang="ja-JP" sz="2000" b="1" dirty="0">
                <a:solidFill>
                  <a:schemeClr val="tx1"/>
                </a:solidFill>
                <a:ea typeface="ＭＳ Ｐゴシック" pitchFamily="34" charset="-128"/>
              </a:rPr>
              <a:t>ISGMR  Satchler, </a:t>
            </a:r>
            <a:r>
              <a:rPr lang="en-US" altLang="ja-JP" sz="2000" b="1" dirty="0" smtClean="0">
                <a:solidFill>
                  <a:schemeClr val="tx1"/>
                </a:solidFill>
                <a:ea typeface="ＭＳ Ｐゴシック" pitchFamily="34" charset="-128"/>
              </a:rPr>
              <a:t>Nucl</a:t>
            </a:r>
            <a:r>
              <a:rPr lang="en-US" altLang="ja-JP" sz="2000" b="1" dirty="0">
                <a:solidFill>
                  <a:schemeClr val="tx1"/>
                </a:solidFill>
                <a:ea typeface="ＭＳ Ｐゴシック" pitchFamily="34" charset="-128"/>
              </a:rPr>
              <a:t>.</a:t>
            </a:r>
            <a:r>
              <a:rPr lang="en-US" altLang="ja-JP" sz="2000" b="1" dirty="0" smtClean="0">
                <a:solidFill>
                  <a:schemeClr val="tx1"/>
                </a:solidFill>
                <a:ea typeface="ＭＳ Ｐゴシック" pitchFamily="34" charset="-128"/>
              </a:rPr>
              <a:t> Phys. </a:t>
            </a:r>
            <a:r>
              <a:rPr lang="en-US" altLang="ja-JP" sz="2000" b="1" dirty="0">
                <a:solidFill>
                  <a:schemeClr val="tx1"/>
                </a:solidFill>
                <a:ea typeface="ＭＳ Ｐゴシック" pitchFamily="34" charset="-128"/>
              </a:rPr>
              <a:t>A472 (1987) 215</a:t>
            </a:r>
          </a:p>
          <a:p>
            <a:pPr marL="342900" indent="-342900">
              <a:lnSpc>
                <a:spcPct val="600000"/>
              </a:lnSpc>
              <a:spcBef>
                <a:spcPts val="600"/>
              </a:spcBef>
              <a:buSzPct val="120000"/>
              <a:buFont typeface="Wingdings" pitchFamily="2" charset="2"/>
              <a:buChar char="§"/>
            </a:pPr>
            <a:r>
              <a:rPr lang="en-US" altLang="ja-JP" sz="2000" b="1" dirty="0">
                <a:solidFill>
                  <a:schemeClr val="tx1"/>
                </a:solidFill>
                <a:ea typeface="ＭＳ Ｐゴシック" pitchFamily="34" charset="-128"/>
              </a:rPr>
              <a:t>ISGDR  Harakeh &amp; Dieperink, Phys. Rev. C23 (1981) 2329 </a:t>
            </a:r>
          </a:p>
          <a:p>
            <a:pPr marL="342900" indent="-342900">
              <a:lnSpc>
                <a:spcPct val="600000"/>
              </a:lnSpc>
              <a:spcBef>
                <a:spcPts val="600"/>
              </a:spcBef>
              <a:buSzPct val="120000"/>
              <a:buFont typeface="Wingdings" pitchFamily="2" charset="2"/>
              <a:buChar char="§"/>
            </a:pPr>
            <a:r>
              <a:rPr lang="en-US" altLang="ja-JP" sz="2000" b="1" dirty="0">
                <a:solidFill>
                  <a:schemeClr val="tx1"/>
                </a:solidFill>
                <a:ea typeface="ＭＳ Ｐゴシック" pitchFamily="34" charset="-128"/>
              </a:rPr>
              <a:t>Other modes  Bohr-Mottelson (BM) model</a:t>
            </a:r>
          </a:p>
        </p:txBody>
      </p:sp>
      <p:graphicFrame>
        <p:nvGraphicFramePr>
          <p:cNvPr id="3074" name="Object 4"/>
          <p:cNvGraphicFramePr>
            <a:graphicFrameLocks noChangeAspect="1"/>
          </p:cNvGraphicFramePr>
          <p:nvPr/>
        </p:nvGraphicFramePr>
        <p:xfrm>
          <a:off x="1163638" y="3190875"/>
          <a:ext cx="7197725" cy="1295400"/>
        </p:xfrm>
        <a:graphic>
          <a:graphicData uri="http://schemas.openxmlformats.org/presentationml/2006/ole">
            <mc:AlternateContent xmlns:mc="http://schemas.openxmlformats.org/markup-compatibility/2006">
              <mc:Choice xmlns:v="urn:schemas-microsoft-com:vml" Requires="v">
                <p:oleObj spid="_x0000_s3200" name="Vergelijking" r:id="rId4" imgW="4228920" imgH="888840" progId="Equation.3">
                  <p:embed/>
                </p:oleObj>
              </mc:Choice>
              <mc:Fallback>
                <p:oleObj name="Vergelijking" r:id="rId4" imgW="4228920" imgH="88884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l="-4144" t="-4050" r="-4144" b="-4050"/>
                      <a:stretch>
                        <a:fillRect/>
                      </a:stretch>
                    </p:blipFill>
                    <p:spPr bwMode="auto">
                      <a:xfrm>
                        <a:off x="1163638" y="3190875"/>
                        <a:ext cx="7197725" cy="1295400"/>
                      </a:xfrm>
                      <a:prstGeom prst="rect">
                        <a:avLst/>
                      </a:prstGeom>
                      <a:solidFill>
                        <a:schemeClr val="bg1">
                          <a:alpha val="70000"/>
                        </a:schemeClr>
                      </a:solidFill>
                    </p:spPr>
                  </p:pic>
                </p:oleObj>
              </mc:Fallback>
            </mc:AlternateContent>
          </a:graphicData>
        </a:graphic>
      </p:graphicFrame>
      <p:graphicFrame>
        <p:nvGraphicFramePr>
          <p:cNvPr id="3075" name="Object 5"/>
          <p:cNvGraphicFramePr>
            <a:graphicFrameLocks noChangeAspect="1"/>
          </p:cNvGraphicFramePr>
          <p:nvPr/>
        </p:nvGraphicFramePr>
        <p:xfrm>
          <a:off x="1295400" y="1454150"/>
          <a:ext cx="3429000" cy="1211263"/>
        </p:xfrm>
        <a:graphic>
          <a:graphicData uri="http://schemas.openxmlformats.org/presentationml/2006/ole">
            <mc:AlternateContent xmlns:mc="http://schemas.openxmlformats.org/markup-compatibility/2006">
              <mc:Choice xmlns:v="urn:schemas-microsoft-com:vml" Requires="v">
                <p:oleObj spid="_x0000_s3201" name="Equation" r:id="rId6" imgW="1879560" imgH="838080" progId="Equation.3">
                  <p:embed/>
                </p:oleObj>
              </mc:Choice>
              <mc:Fallback>
                <p:oleObj name="Equation" r:id="rId6" imgW="1879560" imgH="838080"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l="-4144" t="-4050" r="-4144" b="-4050"/>
                      <a:stretch>
                        <a:fillRect/>
                      </a:stretch>
                    </p:blipFill>
                    <p:spPr bwMode="auto">
                      <a:xfrm>
                        <a:off x="1295400" y="1454150"/>
                        <a:ext cx="3429000" cy="1211263"/>
                      </a:xfrm>
                      <a:prstGeom prst="rect">
                        <a:avLst/>
                      </a:prstGeom>
                      <a:solidFill>
                        <a:schemeClr val="bg1">
                          <a:alpha val="70000"/>
                        </a:schemeClr>
                      </a:solidFill>
                      <a:ln>
                        <a:noFill/>
                      </a:ln>
                      <a:extLst>
                        <a:ext uri="{91240B29-F687-4F45-9708-019B960494DF}">
                          <a14:hiddenLine xmlns:a14="http://schemas.microsoft.com/office/drawing/2010/main" w="9525">
                            <a:solidFill>
                              <a:srgbClr val="FFFF99"/>
                            </a:solidFill>
                            <a:miter lim="800000"/>
                            <a:headEnd/>
                            <a:tailEnd/>
                          </a14:hiddenLine>
                        </a:ext>
                      </a:extLst>
                    </p:spPr>
                  </p:pic>
                </p:oleObj>
              </mc:Fallback>
            </mc:AlternateContent>
          </a:graphicData>
        </a:graphic>
      </p:graphicFrame>
      <p:graphicFrame>
        <p:nvGraphicFramePr>
          <p:cNvPr id="3076" name="Object 6"/>
          <p:cNvGraphicFramePr>
            <a:graphicFrameLocks noChangeAspect="1"/>
          </p:cNvGraphicFramePr>
          <p:nvPr/>
        </p:nvGraphicFramePr>
        <p:xfrm>
          <a:off x="1116013" y="4910138"/>
          <a:ext cx="5554662" cy="1401762"/>
        </p:xfrm>
        <a:graphic>
          <a:graphicData uri="http://schemas.openxmlformats.org/presentationml/2006/ole">
            <mc:AlternateContent xmlns:mc="http://schemas.openxmlformats.org/markup-compatibility/2006">
              <mc:Choice xmlns:v="urn:schemas-microsoft-com:vml" Requires="v">
                <p:oleObj spid="_x0000_s3202" name="Vergelijking" r:id="rId8" imgW="2463480" imgH="863280" progId="Equation.3">
                  <p:embed/>
                </p:oleObj>
              </mc:Choice>
              <mc:Fallback>
                <p:oleObj name="Vergelijking" r:id="rId8" imgW="2463480" imgH="863280" progId="Equation.3">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l="-4144" t="-4050" r="-4144" b="-4050"/>
                      <a:stretch>
                        <a:fillRect/>
                      </a:stretch>
                    </p:blipFill>
                    <p:spPr bwMode="auto">
                      <a:xfrm>
                        <a:off x="1116013" y="4910138"/>
                        <a:ext cx="5554662" cy="1401762"/>
                      </a:xfrm>
                      <a:prstGeom prst="rect">
                        <a:avLst/>
                      </a:prstGeom>
                      <a:solidFill>
                        <a:schemeClr val="bg1">
                          <a:alpha val="70000"/>
                        </a:schemeClr>
                      </a:solidFill>
                    </p:spPr>
                  </p:pic>
                </p:oleObj>
              </mc:Fallback>
            </mc:AlternateContent>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017749" y="127123"/>
            <a:ext cx="7108501" cy="5016501"/>
          </a:xfrm>
          <a:prstGeom prst="rect">
            <a:avLst/>
          </a:prstGeom>
        </p:spPr>
      </p:pic>
      <p:sp>
        <p:nvSpPr>
          <p:cNvPr id="3" name="Rectangle 3"/>
          <p:cNvSpPr>
            <a:spLocks noChangeArrowheads="1"/>
          </p:cNvSpPr>
          <p:nvPr/>
        </p:nvSpPr>
        <p:spPr bwMode="auto">
          <a:xfrm>
            <a:off x="2026663" y="5649404"/>
            <a:ext cx="5763892" cy="685800"/>
          </a:xfrm>
          <a:prstGeom prst="rect">
            <a:avLst/>
          </a:prstGeom>
          <a:noFill/>
          <a:ln w="9525">
            <a:noFill/>
            <a:miter lim="800000"/>
            <a:headEnd/>
            <a:tailEnd/>
          </a:ln>
        </p:spPr>
        <p:txBody>
          <a:bodyPr/>
          <a:lstStyle/>
          <a:p>
            <a:pPr marL="342900" indent="-342900">
              <a:spcBef>
                <a:spcPts val="600"/>
              </a:spcBef>
            </a:pPr>
            <a:r>
              <a:rPr lang="en-US" b="1" dirty="0" smtClean="0">
                <a:solidFill>
                  <a:srgbClr val="04028F"/>
                </a:solidFill>
              </a:rPr>
              <a:t>A. Tamii </a:t>
            </a:r>
            <a:r>
              <a:rPr lang="en-US" b="1" i="1" dirty="0" smtClean="0">
                <a:solidFill>
                  <a:srgbClr val="04028F"/>
                </a:solidFill>
              </a:rPr>
              <a:t>et al</a:t>
            </a:r>
            <a:r>
              <a:rPr lang="en-US" b="1" dirty="0" smtClean="0">
                <a:solidFill>
                  <a:srgbClr val="04028F"/>
                </a:solidFill>
              </a:rPr>
              <a:t>., PRL 107 (2011) 062502</a:t>
            </a:r>
            <a:endParaRPr lang="nl-NL" b="1" i="1" dirty="0">
              <a:solidFill>
                <a:srgbClr val="04028F"/>
              </a:solidFill>
            </a:endParaRPr>
          </a:p>
        </p:txBody>
      </p:sp>
      <p:sp>
        <p:nvSpPr>
          <p:cNvPr id="4" name="Rectangle 3"/>
          <p:cNvSpPr>
            <a:spLocks noChangeArrowheads="1"/>
          </p:cNvSpPr>
          <p:nvPr/>
        </p:nvSpPr>
        <p:spPr bwMode="auto">
          <a:xfrm>
            <a:off x="5460521" y="867500"/>
            <a:ext cx="2330034" cy="383330"/>
          </a:xfrm>
          <a:prstGeom prst="rect">
            <a:avLst/>
          </a:prstGeom>
          <a:noFill/>
          <a:ln w="9525">
            <a:noFill/>
            <a:miter lim="800000"/>
            <a:headEnd/>
            <a:tailEnd/>
          </a:ln>
        </p:spPr>
        <p:txBody>
          <a:bodyPr/>
          <a:lstStyle/>
          <a:p>
            <a:pPr marL="342900" indent="-342900">
              <a:spcBef>
                <a:spcPts val="600"/>
              </a:spcBef>
            </a:pPr>
            <a:r>
              <a:rPr lang="en-US" sz="1800" b="1" dirty="0" smtClean="0">
                <a:solidFill>
                  <a:srgbClr val="FF0000"/>
                </a:solidFill>
              </a:rPr>
              <a:t>Magnetic dipole (M1)</a:t>
            </a:r>
            <a:endParaRPr lang="nl-NL" sz="1800" b="1" i="1" dirty="0">
              <a:solidFill>
                <a:srgbClr val="FF0000"/>
              </a:solidFill>
            </a:endParaRPr>
          </a:p>
        </p:txBody>
      </p:sp>
      <p:sp>
        <p:nvSpPr>
          <p:cNvPr id="5" name="Rectangle 4"/>
          <p:cNvSpPr>
            <a:spLocks noChangeArrowheads="1"/>
          </p:cNvSpPr>
          <p:nvPr/>
        </p:nvSpPr>
        <p:spPr bwMode="auto">
          <a:xfrm>
            <a:off x="5460521" y="2926338"/>
            <a:ext cx="2330034" cy="383330"/>
          </a:xfrm>
          <a:prstGeom prst="rect">
            <a:avLst/>
          </a:prstGeom>
          <a:noFill/>
          <a:ln w="9525">
            <a:noFill/>
            <a:miter lim="800000"/>
            <a:headEnd/>
            <a:tailEnd/>
          </a:ln>
        </p:spPr>
        <p:txBody>
          <a:bodyPr/>
          <a:lstStyle/>
          <a:p>
            <a:pPr marL="342900" indent="-342900">
              <a:spcBef>
                <a:spcPts val="600"/>
              </a:spcBef>
            </a:pPr>
            <a:r>
              <a:rPr lang="en-US" sz="1800" b="1" dirty="0" smtClean="0">
                <a:solidFill>
                  <a:srgbClr val="FF0000"/>
                </a:solidFill>
              </a:rPr>
              <a:t>Electric dipole (E1)</a:t>
            </a:r>
            <a:endParaRPr lang="nl-NL" sz="1800" b="1" i="1" dirty="0">
              <a:solidFill>
                <a:srgbClr val="FF0000"/>
              </a:solidFill>
            </a:endParaRPr>
          </a:p>
        </p:txBody>
      </p:sp>
    </p:spTree>
    <p:extLst>
      <p:ext uri="{BB962C8B-B14F-4D97-AF65-F5344CB8AC3E}">
        <p14:creationId xmlns:p14="http://schemas.microsoft.com/office/powerpoint/2010/main" val="39316469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7062" y="0"/>
            <a:ext cx="6504179" cy="6152225"/>
          </a:xfrm>
          <a:prstGeom prst="rect">
            <a:avLst/>
          </a:prstGeom>
        </p:spPr>
      </p:pic>
      <p:sp>
        <p:nvSpPr>
          <p:cNvPr id="3" name="Rectangle 2"/>
          <p:cNvSpPr>
            <a:spLocks noChangeArrowheads="1"/>
          </p:cNvSpPr>
          <p:nvPr/>
        </p:nvSpPr>
        <p:spPr bwMode="auto">
          <a:xfrm>
            <a:off x="4411194" y="1793766"/>
            <a:ext cx="2330034" cy="383330"/>
          </a:xfrm>
          <a:prstGeom prst="rect">
            <a:avLst/>
          </a:prstGeom>
          <a:noFill/>
          <a:ln w="9525">
            <a:noFill/>
            <a:miter lim="800000"/>
            <a:headEnd/>
            <a:tailEnd/>
          </a:ln>
        </p:spPr>
        <p:txBody>
          <a:bodyPr/>
          <a:lstStyle/>
          <a:p>
            <a:pPr marL="342900" indent="-342900">
              <a:spcBef>
                <a:spcPts val="600"/>
              </a:spcBef>
            </a:pPr>
            <a:r>
              <a:rPr lang="en-US" sz="1800" b="1" dirty="0" smtClean="0">
                <a:solidFill>
                  <a:srgbClr val="FF0000"/>
                </a:solidFill>
              </a:rPr>
              <a:t>Electric dipole (E1)</a:t>
            </a:r>
            <a:endParaRPr lang="nl-NL" sz="1800" b="1" i="1" dirty="0">
              <a:solidFill>
                <a:srgbClr val="FF0000"/>
              </a:solidFill>
            </a:endParaRPr>
          </a:p>
        </p:txBody>
      </p:sp>
      <p:grpSp>
        <p:nvGrpSpPr>
          <p:cNvPr id="4" name="グループ"/>
          <p:cNvGrpSpPr/>
          <p:nvPr/>
        </p:nvGrpSpPr>
        <p:grpSpPr>
          <a:xfrm>
            <a:off x="6559421" y="2204815"/>
            <a:ext cx="2084996" cy="2846429"/>
            <a:chOff x="0" y="0"/>
            <a:chExt cx="2084995" cy="2846427"/>
          </a:xfrm>
        </p:grpSpPr>
        <p:pic>
          <p:nvPicPr>
            <p:cNvPr id="5" name="image1.png" descr="image1.png"/>
            <p:cNvPicPr>
              <a:picLocks noChangeAspect="1"/>
            </p:cNvPicPr>
            <p:nvPr/>
          </p:nvPicPr>
          <p:blipFill>
            <a:blip r:embed="rId3">
              <a:extLst/>
            </a:blip>
            <a:stretch>
              <a:fillRect/>
            </a:stretch>
          </p:blipFill>
          <p:spPr>
            <a:xfrm>
              <a:off x="0" y="0"/>
              <a:ext cx="2084996" cy="2846428"/>
            </a:xfrm>
            <a:prstGeom prst="rect">
              <a:avLst/>
            </a:prstGeom>
            <a:ln w="12700" cap="flat">
              <a:noFill/>
              <a:miter lim="400000"/>
            </a:ln>
            <a:effectLst/>
          </p:spPr>
        </p:pic>
        <p:sp>
          <p:nvSpPr>
            <p:cNvPr id="6" name="n"/>
            <p:cNvSpPr txBox="1"/>
            <p:nvPr/>
          </p:nvSpPr>
          <p:spPr>
            <a:xfrm>
              <a:off x="1637240" y="740867"/>
              <a:ext cx="377597" cy="27070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defTabSz="457200">
                <a:defRPr sz="1400">
                  <a:uFillTx/>
                </a:defRPr>
              </a:lvl1pPr>
            </a:lstStyle>
            <a:p>
              <a:pPr>
                <a:defRPr>
                  <a:latin typeface="Calibri"/>
                  <a:ea typeface="Calibri"/>
                  <a:cs typeface="Calibri"/>
                  <a:sym typeface="Calibri"/>
                </a:defRPr>
              </a:pPr>
              <a:r>
                <a:rPr dirty="0">
                  <a:solidFill>
                    <a:schemeClr val="tx1"/>
                  </a:solidFill>
                  <a:cs typeface="Times New Roman" panose="02020603050405020304" pitchFamily="18" charset="0"/>
                  <a:sym typeface="Times New Roman"/>
                </a:rPr>
                <a:t>n</a:t>
              </a:r>
            </a:p>
          </p:txBody>
        </p:sp>
        <p:sp>
          <p:nvSpPr>
            <p:cNvPr id="7" name="p"/>
            <p:cNvSpPr txBox="1"/>
            <p:nvPr/>
          </p:nvSpPr>
          <p:spPr>
            <a:xfrm>
              <a:off x="1637240" y="932175"/>
              <a:ext cx="377597" cy="27070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defTabSz="457200">
                <a:defRPr sz="1400">
                  <a:uFillTx/>
                </a:defRPr>
              </a:lvl1pPr>
            </a:lstStyle>
            <a:p>
              <a:pPr>
                <a:defRPr>
                  <a:latin typeface="Calibri"/>
                  <a:ea typeface="Calibri"/>
                  <a:cs typeface="Calibri"/>
                  <a:sym typeface="Calibri"/>
                </a:defRPr>
              </a:pPr>
              <a:r>
                <a:rPr dirty="0">
                  <a:solidFill>
                    <a:schemeClr val="tx1"/>
                  </a:solidFill>
                  <a:cs typeface="Times New Roman" panose="02020603050405020304" pitchFamily="18" charset="0"/>
                  <a:sym typeface="Times New Roman"/>
                </a:rPr>
                <a:t>p</a:t>
              </a:r>
            </a:p>
          </p:txBody>
        </p:sp>
        <p:sp>
          <p:nvSpPr>
            <p:cNvPr id="8" name="線"/>
            <p:cNvSpPr/>
            <p:nvPr/>
          </p:nvSpPr>
          <p:spPr>
            <a:xfrm>
              <a:off x="1408963" y="876219"/>
              <a:ext cx="209244" cy="1"/>
            </a:xfrm>
            <a:prstGeom prst="line">
              <a:avLst/>
            </a:prstGeom>
            <a:noFill/>
            <a:ln w="12700" cap="flat">
              <a:solidFill>
                <a:srgbClr val="000000"/>
              </a:solidFill>
              <a:prstDash val="solid"/>
              <a:bevel/>
            </a:ln>
            <a:effectLst/>
          </p:spPr>
          <p:txBody>
            <a:bodyPr wrap="square" lIns="45719" tIns="45719" rIns="45719" bIns="45719" numCol="1" anchor="t">
              <a:noAutofit/>
            </a:bodyPr>
            <a:lstStyle/>
            <a:p>
              <a:pPr defTabSz="457200">
                <a:defRPr sz="1200">
                  <a:uFillTx/>
                  <a:latin typeface="+mj-lt"/>
                  <a:ea typeface="+mj-ea"/>
                  <a:cs typeface="+mj-cs"/>
                  <a:sym typeface="Helvetica"/>
                </a:defRPr>
              </a:pPr>
              <a:endParaRPr dirty="0">
                <a:solidFill>
                  <a:schemeClr val="tx1"/>
                </a:solidFill>
                <a:cs typeface="Times New Roman" panose="02020603050405020304" pitchFamily="18" charset="0"/>
              </a:endParaRPr>
            </a:p>
          </p:txBody>
        </p:sp>
        <p:sp>
          <p:nvSpPr>
            <p:cNvPr id="9" name="線"/>
            <p:cNvSpPr/>
            <p:nvPr/>
          </p:nvSpPr>
          <p:spPr>
            <a:xfrm>
              <a:off x="1408963" y="1067527"/>
              <a:ext cx="209244" cy="1"/>
            </a:xfrm>
            <a:prstGeom prst="line">
              <a:avLst/>
            </a:prstGeom>
            <a:noFill/>
            <a:ln w="12700" cap="flat">
              <a:solidFill>
                <a:srgbClr val="000000"/>
              </a:solidFill>
              <a:prstDash val="lgDash"/>
              <a:bevel/>
            </a:ln>
            <a:effectLst/>
          </p:spPr>
          <p:txBody>
            <a:bodyPr wrap="square" lIns="45719" tIns="45719" rIns="45719" bIns="45719" numCol="1" anchor="t">
              <a:noAutofit/>
            </a:bodyPr>
            <a:lstStyle/>
            <a:p>
              <a:pPr defTabSz="457200">
                <a:defRPr sz="1200">
                  <a:uFillTx/>
                  <a:latin typeface="+mj-lt"/>
                  <a:ea typeface="+mj-ea"/>
                  <a:cs typeface="+mj-cs"/>
                  <a:sym typeface="Helvetica"/>
                </a:defRPr>
              </a:pPr>
              <a:endParaRPr dirty="0">
                <a:solidFill>
                  <a:schemeClr val="tx1"/>
                </a:solidFill>
                <a:cs typeface="Times New Roman" panose="02020603050405020304" pitchFamily="18" charset="0"/>
              </a:endParaRPr>
            </a:p>
          </p:txBody>
        </p:sp>
      </p:grpSp>
      <p:sp>
        <p:nvSpPr>
          <p:cNvPr id="12" name="Rectangle 11"/>
          <p:cNvSpPr>
            <a:spLocks noChangeArrowheads="1"/>
          </p:cNvSpPr>
          <p:nvPr/>
        </p:nvSpPr>
        <p:spPr bwMode="auto">
          <a:xfrm>
            <a:off x="6454069" y="834501"/>
            <a:ext cx="2739226" cy="1438249"/>
          </a:xfrm>
          <a:prstGeom prst="rect">
            <a:avLst/>
          </a:prstGeom>
          <a:noFill/>
          <a:ln w="9525">
            <a:noFill/>
            <a:miter lim="800000"/>
            <a:headEnd/>
            <a:tailEnd/>
          </a:ln>
        </p:spPr>
        <p:txBody>
          <a:bodyPr/>
          <a:lstStyle/>
          <a:p>
            <a:pPr marL="342900" indent="-342900">
              <a:spcBef>
                <a:spcPts val="600"/>
              </a:spcBef>
            </a:pPr>
            <a:r>
              <a:rPr lang="en-US" sz="1600" b="1" dirty="0" smtClean="0">
                <a:solidFill>
                  <a:schemeClr val="tx1"/>
                </a:solidFill>
              </a:rPr>
              <a:t>Transition densities by QPM</a:t>
            </a:r>
          </a:p>
          <a:p>
            <a:pPr marL="342900" indent="-342900">
              <a:spcBef>
                <a:spcPts val="600"/>
              </a:spcBef>
            </a:pPr>
            <a:endParaRPr lang="en-US" sz="1600" b="1" i="1" dirty="0">
              <a:solidFill>
                <a:schemeClr val="tx1"/>
              </a:solidFill>
            </a:endParaRPr>
          </a:p>
          <a:p>
            <a:pPr>
              <a:spcBef>
                <a:spcPts val="600"/>
              </a:spcBef>
            </a:pPr>
            <a:r>
              <a:rPr lang="en-US" sz="1600" b="1" dirty="0" smtClean="0">
                <a:solidFill>
                  <a:srgbClr val="04028F"/>
                </a:solidFill>
              </a:rPr>
              <a:t>PDR dipole oscillation of excess neutrons vs core</a:t>
            </a:r>
            <a:endParaRPr lang="nl-NL" sz="1600" b="1" dirty="0">
              <a:solidFill>
                <a:srgbClr val="04028F"/>
              </a:solidFill>
            </a:endParaRPr>
          </a:p>
        </p:txBody>
      </p:sp>
      <p:sp>
        <p:nvSpPr>
          <p:cNvPr id="13" name="Rectangle 12"/>
          <p:cNvSpPr>
            <a:spLocks noChangeArrowheads="1"/>
          </p:cNvSpPr>
          <p:nvPr/>
        </p:nvSpPr>
        <p:spPr bwMode="auto">
          <a:xfrm>
            <a:off x="6462947" y="5078965"/>
            <a:ext cx="2739225" cy="780566"/>
          </a:xfrm>
          <a:prstGeom prst="rect">
            <a:avLst/>
          </a:prstGeom>
          <a:noFill/>
          <a:ln w="9525">
            <a:noFill/>
            <a:miter lim="800000"/>
            <a:headEnd/>
            <a:tailEnd/>
          </a:ln>
        </p:spPr>
        <p:txBody>
          <a:bodyPr/>
          <a:lstStyle/>
          <a:p>
            <a:pPr>
              <a:spcBef>
                <a:spcPts val="600"/>
              </a:spcBef>
            </a:pPr>
            <a:r>
              <a:rPr lang="en-US" sz="1600" b="1" dirty="0" smtClean="0">
                <a:solidFill>
                  <a:srgbClr val="FF0000"/>
                </a:solidFill>
              </a:rPr>
              <a:t>IVGDR Out-of-phase oscillations of protons vs neutrons.</a:t>
            </a:r>
          </a:p>
        </p:txBody>
      </p:sp>
    </p:spTree>
    <p:extLst>
      <p:ext uri="{BB962C8B-B14F-4D97-AF65-F5344CB8AC3E}">
        <p14:creationId xmlns:p14="http://schemas.microsoft.com/office/powerpoint/2010/main" val="36499831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645979" y="0"/>
            <a:ext cx="6549115" cy="6029145"/>
          </a:xfrm>
          <a:prstGeom prst="rect">
            <a:avLst/>
          </a:prstGeom>
        </p:spPr>
      </p:pic>
    </p:spTree>
    <p:extLst>
      <p:ext uri="{BB962C8B-B14F-4D97-AF65-F5344CB8AC3E}">
        <p14:creationId xmlns:p14="http://schemas.microsoft.com/office/powerpoint/2010/main" val="10400868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210036" y="255737"/>
            <a:ext cx="5636026" cy="5600701"/>
          </a:xfrm>
          <a:prstGeom prst="rect">
            <a:avLst/>
          </a:prstGeom>
        </p:spPr>
      </p:pic>
      <p:sp>
        <p:nvSpPr>
          <p:cNvPr id="3" name="Rectangle 3"/>
          <p:cNvSpPr>
            <a:spLocks noChangeArrowheads="1"/>
          </p:cNvSpPr>
          <p:nvPr/>
        </p:nvSpPr>
        <p:spPr bwMode="auto">
          <a:xfrm>
            <a:off x="2984186" y="5856438"/>
            <a:ext cx="5763892" cy="685800"/>
          </a:xfrm>
          <a:prstGeom prst="rect">
            <a:avLst/>
          </a:prstGeom>
          <a:noFill/>
          <a:ln w="9525">
            <a:noFill/>
            <a:miter lim="800000"/>
            <a:headEnd/>
            <a:tailEnd/>
          </a:ln>
        </p:spPr>
        <p:txBody>
          <a:bodyPr/>
          <a:lstStyle/>
          <a:p>
            <a:pPr marL="342900" indent="-342900">
              <a:spcBef>
                <a:spcPts val="600"/>
              </a:spcBef>
            </a:pPr>
            <a:r>
              <a:rPr lang="en-US" b="1" dirty="0" smtClean="0">
                <a:solidFill>
                  <a:srgbClr val="04028F"/>
                </a:solidFill>
              </a:rPr>
              <a:t>C. Iwamoto </a:t>
            </a:r>
            <a:r>
              <a:rPr lang="en-US" b="1" i="1" dirty="0" smtClean="0">
                <a:solidFill>
                  <a:srgbClr val="04028F"/>
                </a:solidFill>
              </a:rPr>
              <a:t>et al</a:t>
            </a:r>
            <a:r>
              <a:rPr lang="en-US" b="1" dirty="0" smtClean="0">
                <a:solidFill>
                  <a:srgbClr val="04028F"/>
                </a:solidFill>
              </a:rPr>
              <a:t>., PRL 108 (2012) 262501</a:t>
            </a:r>
            <a:endParaRPr lang="nl-NL" b="1" i="1" dirty="0">
              <a:solidFill>
                <a:srgbClr val="04028F"/>
              </a:solidFill>
            </a:endParaRPr>
          </a:p>
        </p:txBody>
      </p:sp>
      <p:sp>
        <p:nvSpPr>
          <p:cNvPr id="4" name="Rectangle 3"/>
          <p:cNvSpPr>
            <a:spLocks noChangeArrowheads="1"/>
          </p:cNvSpPr>
          <p:nvPr/>
        </p:nvSpPr>
        <p:spPr bwMode="auto">
          <a:xfrm>
            <a:off x="125974" y="304888"/>
            <a:ext cx="3461288" cy="4368739"/>
          </a:xfrm>
          <a:prstGeom prst="rect">
            <a:avLst/>
          </a:prstGeom>
          <a:noFill/>
          <a:ln w="9525">
            <a:noFill/>
            <a:miter lim="800000"/>
            <a:headEnd/>
            <a:tailEnd/>
          </a:ln>
        </p:spPr>
        <p:txBody>
          <a:bodyPr/>
          <a:lstStyle/>
          <a:p>
            <a:pPr marL="342900" indent="-342900">
              <a:spcBef>
                <a:spcPts val="600"/>
              </a:spcBef>
            </a:pPr>
            <a:r>
              <a:rPr lang="en-US" b="1" dirty="0" smtClean="0">
                <a:solidFill>
                  <a:schemeClr val="tx1"/>
                </a:solidFill>
              </a:rPr>
              <a:t>0°-1.8° inelastic proton</a:t>
            </a:r>
          </a:p>
          <a:p>
            <a:pPr marL="342900" indent="-342900">
              <a:spcBef>
                <a:spcPts val="600"/>
              </a:spcBef>
            </a:pPr>
            <a:r>
              <a:rPr lang="en-US" b="1" dirty="0" smtClean="0">
                <a:solidFill>
                  <a:schemeClr val="tx1"/>
                </a:solidFill>
              </a:rPr>
              <a:t>scattering spectrum</a:t>
            </a:r>
          </a:p>
          <a:p>
            <a:pPr marL="342900" indent="-342900">
              <a:spcBef>
                <a:spcPts val="600"/>
              </a:spcBef>
            </a:pPr>
            <a:r>
              <a:rPr lang="en-US" b="1" dirty="0">
                <a:solidFill>
                  <a:schemeClr val="tx1"/>
                </a:solidFill>
              </a:rPr>
              <a:t>s</a:t>
            </a:r>
            <a:r>
              <a:rPr lang="en-US" b="1" dirty="0" smtClean="0">
                <a:solidFill>
                  <a:schemeClr val="tx1"/>
                </a:solidFill>
              </a:rPr>
              <a:t>hows in addition to</a:t>
            </a:r>
          </a:p>
          <a:p>
            <a:pPr marL="342900" indent="-342900">
              <a:spcBef>
                <a:spcPts val="600"/>
              </a:spcBef>
            </a:pPr>
            <a:r>
              <a:rPr lang="en-US" b="1" dirty="0" smtClean="0">
                <a:solidFill>
                  <a:schemeClr val="tx1"/>
                </a:solidFill>
              </a:rPr>
              <a:t>IVGDR</a:t>
            </a:r>
            <a:r>
              <a:rPr lang="en-US" b="1" dirty="0">
                <a:solidFill>
                  <a:schemeClr val="tx1"/>
                </a:solidFill>
              </a:rPr>
              <a:t> </a:t>
            </a:r>
            <a:r>
              <a:rPr lang="en-US" b="1" dirty="0" smtClean="0">
                <a:solidFill>
                  <a:schemeClr val="tx1"/>
                </a:solidFill>
              </a:rPr>
              <a:t>low-lying E1</a:t>
            </a:r>
          </a:p>
          <a:p>
            <a:pPr marL="342900" indent="-342900">
              <a:spcBef>
                <a:spcPts val="600"/>
              </a:spcBef>
            </a:pPr>
            <a:r>
              <a:rPr lang="en-US" b="1" dirty="0" smtClean="0">
                <a:solidFill>
                  <a:schemeClr val="tx1"/>
                </a:solidFill>
              </a:rPr>
              <a:t>and M1 structures.</a:t>
            </a:r>
          </a:p>
          <a:p>
            <a:pPr marL="342900" indent="-342900">
              <a:spcBef>
                <a:spcPts val="600"/>
              </a:spcBef>
            </a:pPr>
            <a:endParaRPr lang="en-US" sz="1200" b="1" dirty="0" smtClean="0">
              <a:solidFill>
                <a:srgbClr val="04028F"/>
              </a:solidFill>
            </a:endParaRPr>
          </a:p>
          <a:p>
            <a:pPr marL="342900" indent="-342900">
              <a:spcBef>
                <a:spcPts val="600"/>
              </a:spcBef>
            </a:pPr>
            <a:r>
              <a:rPr lang="en-US" sz="2200" b="1" dirty="0" smtClean="0">
                <a:solidFill>
                  <a:srgbClr val="FF0000"/>
                </a:solidFill>
              </a:rPr>
              <a:t>Peaks with (*) have been</a:t>
            </a:r>
          </a:p>
          <a:p>
            <a:pPr marL="342900" indent="-342900">
              <a:spcBef>
                <a:spcPts val="600"/>
              </a:spcBef>
            </a:pPr>
            <a:r>
              <a:rPr lang="en-US" sz="2200" b="1" dirty="0" smtClean="0">
                <a:solidFill>
                  <a:srgbClr val="FF0000"/>
                </a:solidFill>
              </a:rPr>
              <a:t>selected for multipole-</a:t>
            </a:r>
          </a:p>
          <a:p>
            <a:pPr marL="342900" indent="-342900">
              <a:spcBef>
                <a:spcPts val="600"/>
              </a:spcBef>
            </a:pPr>
            <a:r>
              <a:rPr lang="en-US" sz="2200" b="1" dirty="0">
                <a:solidFill>
                  <a:srgbClr val="FF0000"/>
                </a:solidFill>
              </a:rPr>
              <a:t>d</a:t>
            </a:r>
            <a:r>
              <a:rPr lang="en-US" sz="2200" b="1" dirty="0" smtClean="0">
                <a:solidFill>
                  <a:srgbClr val="FF0000"/>
                </a:solidFill>
              </a:rPr>
              <a:t>ecomposition analysis.</a:t>
            </a:r>
          </a:p>
          <a:p>
            <a:pPr marL="342900" indent="-342900">
              <a:spcBef>
                <a:spcPts val="600"/>
              </a:spcBef>
            </a:pPr>
            <a:endParaRPr lang="en-US" sz="1200" b="1" dirty="0">
              <a:solidFill>
                <a:srgbClr val="04028F"/>
              </a:solidFill>
            </a:endParaRPr>
          </a:p>
          <a:p>
            <a:pPr marL="342900" indent="-342900">
              <a:spcBef>
                <a:spcPts val="600"/>
              </a:spcBef>
            </a:pPr>
            <a:r>
              <a:rPr lang="en-US" b="1" dirty="0" smtClean="0">
                <a:solidFill>
                  <a:srgbClr val="04028F"/>
                </a:solidFill>
              </a:rPr>
              <a:t>3.75°-5.25° inelastic</a:t>
            </a:r>
          </a:p>
          <a:p>
            <a:pPr marL="342900" indent="-342900">
              <a:spcBef>
                <a:spcPts val="600"/>
              </a:spcBef>
            </a:pPr>
            <a:r>
              <a:rPr lang="en-US" b="1" dirty="0">
                <a:solidFill>
                  <a:srgbClr val="04028F"/>
                </a:solidFill>
              </a:rPr>
              <a:t>p</a:t>
            </a:r>
            <a:r>
              <a:rPr lang="en-US" b="1" dirty="0" smtClean="0">
                <a:solidFill>
                  <a:srgbClr val="04028F"/>
                </a:solidFill>
              </a:rPr>
              <a:t>roton scattering</a:t>
            </a:r>
          </a:p>
          <a:p>
            <a:pPr marL="342900" indent="-342900">
              <a:spcBef>
                <a:spcPts val="600"/>
              </a:spcBef>
            </a:pPr>
            <a:r>
              <a:rPr lang="en-US" b="1" dirty="0" smtClean="0">
                <a:solidFill>
                  <a:srgbClr val="04028F"/>
                </a:solidFill>
              </a:rPr>
              <a:t>spectrum is almost</a:t>
            </a:r>
          </a:p>
          <a:p>
            <a:pPr marL="342900" indent="-342900">
              <a:spcBef>
                <a:spcPts val="600"/>
              </a:spcBef>
            </a:pPr>
            <a:r>
              <a:rPr lang="en-US" b="1" dirty="0" smtClean="0">
                <a:solidFill>
                  <a:srgbClr val="04028F"/>
                </a:solidFill>
              </a:rPr>
              <a:t>structure-less.</a:t>
            </a:r>
            <a:endParaRPr lang="en-US" b="1" dirty="0">
              <a:solidFill>
                <a:srgbClr val="04028F"/>
              </a:solidFill>
            </a:endParaRPr>
          </a:p>
          <a:p>
            <a:pPr marL="342900" indent="-342900">
              <a:spcBef>
                <a:spcPts val="600"/>
              </a:spcBef>
            </a:pPr>
            <a:endParaRPr lang="en-US" b="1" dirty="0" smtClean="0">
              <a:solidFill>
                <a:srgbClr val="04028F"/>
              </a:solidFill>
            </a:endParaRPr>
          </a:p>
        </p:txBody>
      </p:sp>
    </p:spTree>
    <p:extLst>
      <p:ext uri="{BB962C8B-B14F-4D97-AF65-F5344CB8AC3E}">
        <p14:creationId xmlns:p14="http://schemas.microsoft.com/office/powerpoint/2010/main" val="260247890"/>
      </p:ext>
    </p:extLst>
  </p:cSld>
  <p:clrMapOvr>
    <a:masterClrMapping/>
  </p:clrMapOvr>
  <p:timing>
    <p:tnLst>
      <p:par>
        <p:cTn id="1" dur="indefinite" restart="never" nodeType="tmRoot"/>
      </p:par>
    </p:tnLst>
  </p:timing>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2400" b="0"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8" charset="0"/>
          <a:buNone/>
          <a:tabLst/>
          <a:defRPr kumimoji="0" lang="en-GB" sz="2400" b="0"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36167</TotalTime>
  <Words>1920</Words>
  <Application>Microsoft Office PowerPoint</Application>
  <PresentationFormat>Affichage à l'écran (4:3)</PresentationFormat>
  <Paragraphs>332</Paragraphs>
  <Slides>58</Slides>
  <Notes>16</Notes>
  <HiddenSlides>0</HiddenSlides>
  <MMClips>0</MMClips>
  <ScaleCrop>false</ScaleCrop>
  <HeadingPairs>
    <vt:vector size="8" baseType="variant">
      <vt:variant>
        <vt:lpstr>Polices utilisées</vt:lpstr>
      </vt:variant>
      <vt:variant>
        <vt:i4>20</vt:i4>
      </vt:variant>
      <vt:variant>
        <vt:lpstr>Thème</vt:lpstr>
      </vt:variant>
      <vt:variant>
        <vt:i4>1</vt:i4>
      </vt:variant>
      <vt:variant>
        <vt:lpstr>Serveurs OLE incorporés</vt:lpstr>
      </vt:variant>
      <vt:variant>
        <vt:i4>3</vt:i4>
      </vt:variant>
      <vt:variant>
        <vt:lpstr>Titres des diapositives</vt:lpstr>
      </vt:variant>
      <vt:variant>
        <vt:i4>58</vt:i4>
      </vt:variant>
    </vt:vector>
  </HeadingPairs>
  <TitlesOfParts>
    <vt:vector size="82" baseType="lpstr">
      <vt:lpstr>ＭＳ Ｐゴシック</vt:lpstr>
      <vt:lpstr>ＭＳ Ｐゴシック</vt:lpstr>
      <vt:lpstr>MS PMincho</vt:lpstr>
      <vt:lpstr>宋体</vt:lpstr>
      <vt:lpstr>Arabic Typesetting</vt:lpstr>
      <vt:lpstr>Arial</vt:lpstr>
      <vt:lpstr>Calibri</vt:lpstr>
      <vt:lpstr>Cambria Math</vt:lpstr>
      <vt:lpstr>Comic Sans MS</vt:lpstr>
      <vt:lpstr>Gill Sans</vt:lpstr>
      <vt:lpstr>Helvetica</vt:lpstr>
      <vt:lpstr>Helvetica Light</vt:lpstr>
      <vt:lpstr>Lucida Calligraphy</vt:lpstr>
      <vt:lpstr>Lucida Grande</vt:lpstr>
      <vt:lpstr>Mathematica1</vt:lpstr>
      <vt:lpstr>Symbol</vt:lpstr>
      <vt:lpstr>Times</vt:lpstr>
      <vt:lpstr>Times New Roman</vt:lpstr>
      <vt:lpstr>Wingdings</vt:lpstr>
      <vt:lpstr>ヒラギノ角ゴ ProN W3</vt:lpstr>
      <vt:lpstr>Modèle par défaut</vt:lpstr>
      <vt:lpstr>Formel</vt:lpstr>
      <vt:lpstr>Vergelijking</vt:lpstr>
      <vt:lpstr>Equation</vt:lpstr>
      <vt:lpstr>Excitation and Gamma-Decay of Collective Modes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Excitation of the Isovector Giant Dipole Resonance by Inelastic a Scattering: An Experimental Approach T. D. Poelhekken et al., Phys. Rev. Lett 62 (1989) 16 Excitation of the isovector GDR by inelastic a‑scattering as a measure of the neutron skin of nuclei  A. Krasznahorkay et al., Phys. Rev. Lett. 66 (1991) 1287 &amp; Nucl. Phys. A567 (1994) 521 </vt:lpstr>
      <vt:lpstr>Présentation PowerPoint</vt:lpstr>
      <vt:lpstr>Présentation PowerPoint</vt:lpstr>
      <vt:lpstr>Présentation PowerPoint</vt:lpstr>
      <vt:lpstr>Présentation PowerPoint</vt:lpstr>
      <vt:lpstr>True + Random</vt:lpstr>
      <vt:lpstr>Présentation PowerPoint</vt:lpstr>
      <vt:lpstr>Full line is the calculated ag0 coincidence cross section, averaged over the solid angle of the a-particle and integrated over the full g-ray solid angle (4) and over the DE energy range as function of DRpn/R. The experimental ag0 cross sections for the IVGDR are shown as full circles with vertical error bars. The deduced values for DRpn/R with the associated uncertainty (full circles with horizontal error bars) are also indicated.</vt:lpstr>
      <vt:lpstr>Présentation PowerPoint</vt:lpstr>
      <vt:lpstr>Setup@KVI</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Physics Motivation</vt:lpstr>
      <vt:lpstr>Présentation PowerPoint</vt:lpstr>
      <vt:lpstr>The gamma decay from high-lying states and giant resonances excited in 208Pb via (p,p′γ) reaction at Ep = 85 MeV M. Kmiecik, F. Crespi et al.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Nuclear Matter Incompressibility Determination from Compression Modes</dc:title>
  <dc:creator>Muhsin N. Harakeh</dc:creator>
  <cp:lastModifiedBy>Muhsin N Harakeh</cp:lastModifiedBy>
  <cp:revision>1471</cp:revision>
  <cp:lastPrinted>2005-08-31T23:34:00Z</cp:lastPrinted>
  <dcterms:created xsi:type="dcterms:W3CDTF">2000-05-28T16:38:10Z</dcterms:created>
  <dcterms:modified xsi:type="dcterms:W3CDTF">2018-07-05T13:13:26Z</dcterms:modified>
</cp:coreProperties>
</file>