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560" r:id="rId4"/>
    <p:sldId id="262" r:id="rId5"/>
    <p:sldId id="563" r:id="rId6"/>
    <p:sldId id="564" r:id="rId7"/>
    <p:sldId id="568" r:id="rId8"/>
    <p:sldId id="566" r:id="rId9"/>
    <p:sldId id="570" r:id="rId10"/>
    <p:sldId id="571" r:id="rId11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D574D-FD86-436C-A384-37B01E06B1A5}" type="datetimeFigureOut">
              <a:rPr lang="de-DE" smtClean="0"/>
              <a:t>05.07.2018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B6D7B-F579-4446-B865-C82393A2B3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45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B6D7B-F579-4446-B865-C82393A2B3C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99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B6D7B-F579-4446-B865-C82393A2B3C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92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abic Typesetting" panose="020B0604020202020204" charset="-7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B6D7B-F579-4446-B865-C82393A2B3C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6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Grafik 4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" name="Grafik 4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Grafik 9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3" name="Grafik 9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>
            <a:off x="250920" y="368280"/>
            <a:ext cx="8641440" cy="1080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2"/>
          <p:cNvSpPr/>
          <p:nvPr/>
        </p:nvSpPr>
        <p:spPr>
          <a:xfrm>
            <a:off x="250920" y="196920"/>
            <a:ext cx="8641440" cy="143280"/>
          </a:xfrm>
          <a:prstGeom prst="rect">
            <a:avLst/>
          </a:prstGeom>
          <a:solidFill>
            <a:srgbClr val="F5A300"/>
          </a:solidFill>
          <a:ln w="3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250560" y="1449360"/>
            <a:ext cx="8640720" cy="360"/>
          </a:xfrm>
          <a:prstGeom prst="line">
            <a:avLst/>
          </a:prstGeom>
          <a:ln w="7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250920" y="366840"/>
            <a:ext cx="8639640" cy="1332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252360" y="6357600"/>
            <a:ext cx="8640720" cy="360"/>
          </a:xfrm>
          <a:prstGeom prst="line">
            <a:avLst/>
          </a:prstGeom>
          <a:ln w="7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52360" y="6489720"/>
            <a:ext cx="7200000" cy="23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6/21/18  |  N. Pietralla &amp; J. Isaak  |  TU Darmstadt  |  Impulses on </a:t>
            </a:r>
            <a:r>
              <a:rPr lang="de-DE" sz="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the</a:t>
            </a:r>
            <a:r>
              <a:rPr lang="de-DE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</a:t>
            </a:r>
            <a:r>
              <a:rPr lang="de-DE" sz="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Program</a:t>
            </a:r>
            <a:r>
              <a:rPr lang="de-DE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at </a:t>
            </a:r>
            <a:r>
              <a:rPr lang="de-DE" sz="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the</a:t>
            </a:r>
            <a:r>
              <a:rPr lang="de-DE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S-DALINAC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Grafik 11"/>
          <p:cNvPicPr/>
          <p:nvPr/>
        </p:nvPicPr>
        <p:blipFill>
          <a:blip r:embed="rId14"/>
          <a:stretch/>
        </p:blipFill>
        <p:spPr>
          <a:xfrm>
            <a:off x="7164000" y="511200"/>
            <a:ext cx="1980000" cy="791280"/>
          </a:xfrm>
          <a:prstGeom prst="rect">
            <a:avLst/>
          </a:prstGeom>
          <a:ln>
            <a:noFill/>
          </a:ln>
        </p:spPr>
      </p:pic>
      <p:sp>
        <p:nvSpPr>
          <p:cNvPr id="7" name="CustomShape 7"/>
          <p:cNvSpPr/>
          <p:nvPr/>
        </p:nvSpPr>
        <p:spPr>
          <a:xfrm>
            <a:off x="250920" y="368280"/>
            <a:ext cx="8641440" cy="2088000"/>
          </a:xfrm>
          <a:prstGeom prst="rect">
            <a:avLst/>
          </a:prstGeom>
          <a:solidFill>
            <a:srgbClr val="F5A3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9"/>
          <p:cNvPicPr/>
          <p:nvPr/>
        </p:nvPicPr>
        <p:blipFill>
          <a:blip r:embed="rId15"/>
          <a:srcRect r="5448"/>
          <a:stretch/>
        </p:blipFill>
        <p:spPr>
          <a:xfrm>
            <a:off x="7172280" y="657360"/>
            <a:ext cx="1872000" cy="790920"/>
          </a:xfrm>
          <a:prstGeom prst="rect">
            <a:avLst/>
          </a:prstGeom>
          <a:ln w="9360">
            <a:noFill/>
          </a:ln>
        </p:spPr>
      </p:pic>
      <p:sp>
        <p:nvSpPr>
          <p:cNvPr id="9" name="CustomShape 8"/>
          <p:cNvSpPr/>
          <p:nvPr/>
        </p:nvSpPr>
        <p:spPr>
          <a:xfrm>
            <a:off x="250920" y="2457360"/>
            <a:ext cx="8639640" cy="684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9"/>
          <p:cNvSpPr/>
          <p:nvPr/>
        </p:nvSpPr>
        <p:spPr>
          <a:xfrm>
            <a:off x="252360" y="365760"/>
            <a:ext cx="8639640" cy="684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0"/>
          <p:cNvSpPr/>
          <p:nvPr/>
        </p:nvSpPr>
        <p:spPr>
          <a:xfrm>
            <a:off x="6958440" y="6493680"/>
            <a:ext cx="1195560" cy="22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fld id="{81E184B1-A145-422B-A3F5-84E268E45F02}" type="slidenum">
              <a:rPr lang="de-DE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‹Nr.›</a:t>
            </a:fld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1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13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50920" y="368280"/>
            <a:ext cx="8641440" cy="1080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250920" y="196920"/>
            <a:ext cx="8641440" cy="143280"/>
          </a:xfrm>
          <a:prstGeom prst="rect">
            <a:avLst/>
          </a:prstGeom>
          <a:solidFill>
            <a:srgbClr val="F5A300"/>
          </a:solidFill>
          <a:ln w="3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Line 3"/>
          <p:cNvSpPr/>
          <p:nvPr/>
        </p:nvSpPr>
        <p:spPr>
          <a:xfrm>
            <a:off x="250560" y="1449360"/>
            <a:ext cx="8640720" cy="360"/>
          </a:xfrm>
          <a:prstGeom prst="line">
            <a:avLst/>
          </a:prstGeom>
          <a:ln w="7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4"/>
          <p:cNvSpPr/>
          <p:nvPr/>
        </p:nvSpPr>
        <p:spPr>
          <a:xfrm>
            <a:off x="250920" y="366840"/>
            <a:ext cx="8639640" cy="1332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Line 5"/>
          <p:cNvSpPr/>
          <p:nvPr/>
        </p:nvSpPr>
        <p:spPr>
          <a:xfrm>
            <a:off x="252360" y="6357600"/>
            <a:ext cx="8640720" cy="360"/>
          </a:xfrm>
          <a:prstGeom prst="line">
            <a:avLst/>
          </a:prstGeom>
          <a:ln w="7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6"/>
          <p:cNvSpPr/>
          <p:nvPr/>
        </p:nvSpPr>
        <p:spPr>
          <a:xfrm>
            <a:off x="252360" y="6489720"/>
            <a:ext cx="7200000" cy="23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6/21/18  |  N. Pietralla &amp; J. Isaak  |  TU Darmstadt |  Impulses on </a:t>
            </a:r>
            <a:r>
              <a:rPr lang="de-DE" sz="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the</a:t>
            </a:r>
            <a:r>
              <a:rPr lang="de-DE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</a:t>
            </a:r>
            <a:r>
              <a:rPr lang="de-DE" sz="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Program</a:t>
            </a:r>
            <a:r>
              <a:rPr lang="de-DE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at </a:t>
            </a:r>
            <a:r>
              <a:rPr lang="de-DE" sz="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the</a:t>
            </a:r>
            <a:r>
              <a:rPr lang="de-DE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S-DALINAC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Grafik 11"/>
          <p:cNvPicPr/>
          <p:nvPr/>
        </p:nvPicPr>
        <p:blipFill>
          <a:blip r:embed="rId14"/>
          <a:stretch/>
        </p:blipFill>
        <p:spPr>
          <a:xfrm>
            <a:off x="7164000" y="511200"/>
            <a:ext cx="1980000" cy="791280"/>
          </a:xfrm>
          <a:prstGeom prst="rect">
            <a:avLst/>
          </a:prstGeom>
          <a:ln>
            <a:noFill/>
          </a:ln>
        </p:spPr>
      </p:pic>
      <p:sp>
        <p:nvSpPr>
          <p:cNvPr id="55" name="CustomShape 7"/>
          <p:cNvSpPr/>
          <p:nvPr/>
        </p:nvSpPr>
        <p:spPr>
          <a:xfrm>
            <a:off x="7994160" y="6192000"/>
            <a:ext cx="897840" cy="296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" name="Grafik 4"/>
          <p:cNvPicPr/>
          <p:nvPr/>
        </p:nvPicPr>
        <p:blipFill>
          <a:blip r:embed="rId15"/>
          <a:stretch/>
        </p:blipFill>
        <p:spPr>
          <a:xfrm>
            <a:off x="7994160" y="6085440"/>
            <a:ext cx="896400" cy="648360"/>
          </a:xfrm>
          <a:prstGeom prst="rect">
            <a:avLst/>
          </a:prstGeom>
          <a:ln>
            <a:noFill/>
          </a:ln>
        </p:spPr>
      </p:pic>
      <p:sp>
        <p:nvSpPr>
          <p:cNvPr id="57" name="CustomShape 8"/>
          <p:cNvSpPr/>
          <p:nvPr/>
        </p:nvSpPr>
        <p:spPr>
          <a:xfrm>
            <a:off x="6797160" y="6487264"/>
            <a:ext cx="1195560" cy="22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fld id="{7A6391B0-E858-4893-90B8-75958EC15EF4}" type="slidenum">
              <a:rPr lang="de-DE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‹Nr.›</a:t>
            </a:fld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5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10" Type="http://schemas.openxmlformats.org/officeDocument/2006/relationships/image" Target="../media/image8.sv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19.png"/><Relationship Id="rId10" Type="http://schemas.openxmlformats.org/officeDocument/2006/relationships/image" Target="../media/image190.png"/><Relationship Id="rId4" Type="http://schemas.openxmlformats.org/officeDocument/2006/relationships/image" Target="../media/image16.png"/><Relationship Id="rId9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358920" y="62136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New Impulses on </a:t>
            </a:r>
            <a:r>
              <a:rPr lang="de-DE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Experimental </a:t>
            </a:r>
            <a:r>
              <a:rPr lang="de-DE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Program</a:t>
            </a: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at </a:t>
            </a:r>
            <a:r>
              <a:rPr lang="de-DE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S-DALINAC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6" name="Grafik 3"/>
          <p:cNvPicPr/>
          <p:nvPr/>
        </p:nvPicPr>
        <p:blipFill>
          <a:blip r:embed="rId2"/>
          <a:stretch/>
        </p:blipFill>
        <p:spPr>
          <a:xfrm>
            <a:off x="6084000" y="3933000"/>
            <a:ext cx="2878920" cy="208332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4106520" y="6042600"/>
            <a:ext cx="4844160" cy="302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Gefördert durch die DFG im Rahmen des SFB 1245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293760" y="1897920"/>
            <a:ext cx="5302800" cy="37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N. Pietralla, J.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Birkhan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&amp; J. Isaak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Untertitel 2"/>
          <p:cNvSpPr>
            <a:spLocks noGrp="1"/>
          </p:cNvSpPr>
          <p:nvPr>
            <p:ph type="subTitle"/>
          </p:nvPr>
        </p:nvSpPr>
        <p:spPr>
          <a:xfrm>
            <a:off x="293760" y="2908198"/>
            <a:ext cx="6116665" cy="25276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Direct</a:t>
            </a:r>
            <a:r>
              <a:rPr lang="de-DE" sz="2400" dirty="0" smtClean="0"/>
              <a:t> </a:t>
            </a:r>
            <a:r>
              <a:rPr lang="de-DE" sz="2400" dirty="0" err="1" smtClean="0"/>
              <a:t>Evidence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Surface-Neutron </a:t>
            </a:r>
            <a:r>
              <a:rPr lang="de-DE" sz="2400" dirty="0" err="1" smtClean="0"/>
              <a:t>Contribution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PDR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(</a:t>
            </a:r>
            <a:r>
              <a:rPr lang="de-DE" sz="2400" dirty="0" err="1" smtClean="0"/>
              <a:t>J.Isaak</a:t>
            </a:r>
            <a:r>
              <a:rPr lang="de-DE" sz="2400" dirty="0" smtClean="0"/>
              <a:t>, J. </a:t>
            </a:r>
            <a:r>
              <a:rPr lang="de-DE" sz="2400" dirty="0" err="1" smtClean="0"/>
              <a:t>Birkhan</a:t>
            </a:r>
            <a:r>
              <a:rPr lang="de-DE" sz="2400" dirty="0" smtClean="0"/>
              <a:t>, S. </a:t>
            </a:r>
            <a:r>
              <a:rPr lang="de-DE" sz="2400" dirty="0" err="1" smtClean="0"/>
              <a:t>Typel</a:t>
            </a:r>
            <a:r>
              <a:rPr lang="de-DE" sz="2400" dirty="0" smtClean="0"/>
              <a:t>, NP)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Test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Dynamical</a:t>
            </a:r>
            <a:r>
              <a:rPr lang="de-DE" sz="2400" dirty="0" smtClean="0"/>
              <a:t> </a:t>
            </a:r>
            <a:r>
              <a:rPr lang="de-DE" sz="2400" dirty="0" smtClean="0">
                <a:sym typeface="Symbol" panose="05050102010706020507" pitchFamily="18" charset="2"/>
              </a:rPr>
              <a:t>-Cluster </a:t>
            </a:r>
            <a:r>
              <a:rPr lang="de-DE" sz="2400" dirty="0" err="1" smtClean="0">
                <a:sym typeface="Symbol" panose="05050102010706020507" pitchFamily="18" charset="2"/>
              </a:rPr>
              <a:t>Structure</a:t>
            </a:r>
            <a:r>
              <a:rPr lang="de-DE" sz="2400" dirty="0" smtClean="0">
                <a:sym typeface="Symbol" panose="05050102010706020507" pitchFamily="18" charset="2"/>
              </a:rPr>
              <a:t> </a:t>
            </a:r>
            <a:r>
              <a:rPr lang="de-DE" sz="2400" dirty="0" err="1" smtClean="0">
                <a:sym typeface="Symbol" panose="05050102010706020507" pitchFamily="18" charset="2"/>
              </a:rPr>
              <a:t>of</a:t>
            </a:r>
            <a:r>
              <a:rPr lang="de-DE" sz="2400" dirty="0" smtClean="0">
                <a:sym typeface="Symbol" panose="05050102010706020507" pitchFamily="18" charset="2"/>
              </a:rPr>
              <a:t> Light Nuclei</a:t>
            </a:r>
            <a:endParaRPr lang="de-DE" sz="20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de-DE" sz="2000" dirty="0" smtClean="0">
                <a:sym typeface="Symbol" panose="05050102010706020507" pitchFamily="18" charset="2"/>
              </a:rPr>
              <a:t>	(NP et al.)</a:t>
            </a:r>
            <a:endParaRPr lang="de-DE" sz="1600" dirty="0" smtClean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Dipole 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</a:t>
            </a:r>
            <a:r>
              <a:rPr lang="de-D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esponse </a:t>
            </a:r>
            <a:r>
              <a:rPr lang="de-D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r>
              <a:rPr lang="de-D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pherical</a:t>
            </a:r>
            <a:r>
              <a:rPr lang="de-D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</a:t>
            </a:r>
            <a:r>
              <a:rPr lang="de-D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uclei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="" xmlns:a16="http://schemas.microsoft.com/office/drawing/2014/main" id="{EEC8F716-6146-4979-B27D-E06BCDF41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87" y="1915090"/>
            <a:ext cx="6615312" cy="3779772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="" xmlns:a16="http://schemas.microsoft.com/office/drawing/2014/main" id="{A68D1182-00A2-4DFC-9F69-3AE40EC79399}"/>
              </a:ext>
            </a:extLst>
          </p:cNvPr>
          <p:cNvSpPr txBox="1"/>
          <p:nvPr/>
        </p:nvSpPr>
        <p:spPr>
          <a:xfrm>
            <a:off x="1902476" y="5929582"/>
            <a:ext cx="5585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abic Typesetting" panose="020B0604020202020204" charset="-78"/>
              </a:rPr>
              <a:t>What is the nature of this low-lying E1 strength?</a:t>
            </a:r>
          </a:p>
        </p:txBody>
      </p:sp>
    </p:spTree>
    <p:extLst>
      <p:ext uri="{BB962C8B-B14F-4D97-AF65-F5344CB8AC3E}">
        <p14:creationId xmlns:p14="http://schemas.microsoft.com/office/powerpoint/2010/main" val="14584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Systematics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PDR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Bild 4" descr="ewsr_a.pdf">
            <a:extLst>
              <a:ext uri="{FF2B5EF4-FFF2-40B4-BE49-F238E27FC236}">
                <a16:creationId xmlns="" xmlns:a16="http://schemas.microsoft.com/office/drawing/2014/main" id="{B3D57110-D44B-494D-A663-F71D4242B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93" y="1989332"/>
            <a:ext cx="6900073" cy="415363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3F6009F3-6D37-45F7-AB36-69539B2EDD9E}"/>
              </a:ext>
            </a:extLst>
          </p:cNvPr>
          <p:cNvSpPr txBox="1"/>
          <p:nvPr/>
        </p:nvSpPr>
        <p:spPr>
          <a:xfrm>
            <a:off x="198257" y="6086838"/>
            <a:ext cx="4483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cs typeface="Arabic Typesetting" panose="020B0604020202020204" charset="-78"/>
              </a:rPr>
              <a:t>D. </a:t>
            </a:r>
            <a:r>
              <a:rPr lang="en-US" sz="1000" dirty="0" err="1">
                <a:solidFill>
                  <a:srgbClr val="000000"/>
                </a:solidFill>
                <a:cs typeface="Arabic Typesetting" panose="020B0604020202020204" charset="-78"/>
              </a:rPr>
              <a:t>Savran</a:t>
            </a:r>
            <a:r>
              <a:rPr lang="en-US" sz="1000" dirty="0">
                <a:solidFill>
                  <a:srgbClr val="000000"/>
                </a:solidFill>
                <a:cs typeface="Arabic Typesetting" panose="020B0604020202020204" charset="-78"/>
              </a:rPr>
              <a:t>, T. </a:t>
            </a:r>
            <a:r>
              <a:rPr lang="en-US" sz="1000" dirty="0" err="1">
                <a:solidFill>
                  <a:srgbClr val="000000"/>
                </a:solidFill>
                <a:cs typeface="Arabic Typesetting" panose="020B0604020202020204" charset="-78"/>
              </a:rPr>
              <a:t>Aumann</a:t>
            </a:r>
            <a:r>
              <a:rPr lang="en-US" sz="1000" dirty="0">
                <a:solidFill>
                  <a:srgbClr val="000000"/>
                </a:solidFill>
                <a:cs typeface="Arabic Typesetting" panose="020B0604020202020204" charset="-78"/>
              </a:rPr>
              <a:t>, and A. </a:t>
            </a:r>
            <a:r>
              <a:rPr lang="en-US" sz="1000" dirty="0" err="1">
                <a:solidFill>
                  <a:srgbClr val="000000"/>
                </a:solidFill>
                <a:cs typeface="Arabic Typesetting" panose="020B0604020202020204" charset="-78"/>
              </a:rPr>
              <a:t>Zilges</a:t>
            </a:r>
            <a:r>
              <a:rPr lang="en-US" sz="1000" dirty="0">
                <a:solidFill>
                  <a:srgbClr val="000000"/>
                </a:solidFill>
                <a:cs typeface="Arabic Typesetting" panose="020B0604020202020204" charset="-78"/>
              </a:rPr>
              <a:t>, </a:t>
            </a:r>
            <a:r>
              <a:rPr lang="en-US" sz="1000" dirty="0" err="1">
                <a:solidFill>
                  <a:srgbClr val="000000"/>
                </a:solidFill>
                <a:cs typeface="Arabic Typesetting" panose="020B0604020202020204" charset="-78"/>
              </a:rPr>
              <a:t>Prog</a:t>
            </a:r>
            <a:r>
              <a:rPr lang="en-US" sz="1000" dirty="0">
                <a:solidFill>
                  <a:srgbClr val="000000"/>
                </a:solidFill>
                <a:cs typeface="Arabic Typesetting" panose="020B0604020202020204" charset="-78"/>
              </a:rPr>
              <a:t>. Part. </a:t>
            </a:r>
            <a:r>
              <a:rPr lang="en-US" sz="1000" dirty="0" err="1">
                <a:solidFill>
                  <a:srgbClr val="000000"/>
                </a:solidFill>
                <a:cs typeface="Arabic Typesetting" panose="020B0604020202020204" charset="-78"/>
              </a:rPr>
              <a:t>Nucl</a:t>
            </a:r>
            <a:r>
              <a:rPr lang="en-US" sz="1000" dirty="0">
                <a:solidFill>
                  <a:srgbClr val="000000"/>
                </a:solidFill>
                <a:cs typeface="Arabic Typesetting" panose="020B0604020202020204" charset="-78"/>
              </a:rPr>
              <a:t>. Phys. 70 (2013) 210.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="" xmlns:a16="http://schemas.microsoft.com/office/drawing/2014/main" id="{DB9C3D0B-5571-4DFF-BCA1-9CF89E29DA68}"/>
              </a:ext>
            </a:extLst>
          </p:cNvPr>
          <p:cNvGrpSpPr/>
          <p:nvPr/>
        </p:nvGrpSpPr>
        <p:grpSpPr>
          <a:xfrm rot="20882612">
            <a:off x="2530495" y="4246969"/>
            <a:ext cx="3107719" cy="432363"/>
            <a:chOff x="-1211189" y="2325540"/>
            <a:chExt cx="3522049" cy="432363"/>
          </a:xfrm>
        </p:grpSpPr>
        <p:sp>
          <p:nvSpPr>
            <p:cNvPr id="2" name="Rechteck: abgerundete Ecken 1">
              <a:extLst>
                <a:ext uri="{FF2B5EF4-FFF2-40B4-BE49-F238E27FC236}">
                  <a16:creationId xmlns="" xmlns:a16="http://schemas.microsoft.com/office/drawing/2014/main" id="{10D4B8A9-B15F-4F62-88BE-513410D77CE0}"/>
                </a:ext>
              </a:extLst>
            </p:cNvPr>
            <p:cNvSpPr/>
            <p:nvPr/>
          </p:nvSpPr>
          <p:spPr>
            <a:xfrm>
              <a:off x="-1211189" y="2325540"/>
              <a:ext cx="3493264" cy="4323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="" xmlns:a16="http://schemas.microsoft.com/office/drawing/2014/main" id="{3523C7E6-5B59-466D-BE0F-C5E2B0ECBD0A}"/>
                </a:ext>
              </a:extLst>
            </p:cNvPr>
            <p:cNvSpPr txBox="1"/>
            <p:nvPr/>
          </p:nvSpPr>
          <p:spPr>
            <a:xfrm>
              <a:off x="-1182404" y="2357054"/>
              <a:ext cx="3493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cs typeface="Arabic Typesetting" panose="020B0604020202020204" charset="-78"/>
                </a:rPr>
                <a:t>How to identify the PDR?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87E9F19A-1765-404C-8200-D4963B901AB5}"/>
              </a:ext>
            </a:extLst>
          </p:cNvPr>
          <p:cNvSpPr txBox="1"/>
          <p:nvPr/>
        </p:nvSpPr>
        <p:spPr>
          <a:xfrm>
            <a:off x="884593" y="1519965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abic Typesetting" panose="020B0604020202020204" charset="-78"/>
              </a:rPr>
              <a:t>different sensitivities &amp; model dependencies</a:t>
            </a:r>
          </a:p>
        </p:txBody>
      </p:sp>
      <p:pic>
        <p:nvPicPr>
          <p:cNvPr id="16" name="Grafik 15" descr="Pfeil: Gerade">
            <a:extLst>
              <a:ext uri="{FF2B5EF4-FFF2-40B4-BE49-F238E27FC236}">
                <a16:creationId xmlns="" xmlns:a16="http://schemas.microsoft.com/office/drawing/2014/main" id="{C093AB4D-9DF4-475C-B908-854D59940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12605" y="1569199"/>
            <a:ext cx="576064" cy="285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eed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de-D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Complementary</a:t>
            </a:r>
            <a:r>
              <a:rPr lang="de-D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lang="de-DE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robes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31012" y="4989608"/>
            <a:ext cx="8450416" cy="252517"/>
            <a:chOff x="228755" y="6102149"/>
            <a:chExt cx="8450416" cy="252517"/>
          </a:xfrm>
        </p:grpSpPr>
        <p:sp>
          <p:nvSpPr>
            <p:cNvPr id="17" name="Text Box 4">
              <a:extLst>
                <a:ext uri="{FF2B5EF4-FFF2-40B4-BE49-F238E27FC236}">
                  <a16:creationId xmlns="" xmlns:a16="http://schemas.microsoft.com/office/drawing/2014/main" id="{69BDA892-DB72-42C4-982D-73D1B4059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55" y="6108445"/>
              <a:ext cx="32720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00000"/>
                </a:lnSpc>
                <a:buClrTx/>
                <a:buSzTx/>
              </a:pPr>
              <a:r>
                <a:rPr lang="it-IT" sz="1000" dirty="0">
                  <a:solidFill>
                    <a:srgbClr val="000000"/>
                  </a:solidFill>
                  <a:cs typeface="Arabic Typesetting" panose="020B0604020202020204" charset="-78"/>
                </a:rPr>
                <a:t>E. G. Lanza, et al., </a:t>
              </a:r>
              <a:r>
                <a:rPr lang="it-IT" sz="1000" dirty="0" err="1">
                  <a:solidFill>
                    <a:srgbClr val="000000"/>
                  </a:solidFill>
                  <a:cs typeface="Arabic Typesetting" panose="020B0604020202020204" charset="-78"/>
                </a:rPr>
                <a:t>Phys</a:t>
              </a:r>
              <a:r>
                <a:rPr lang="it-IT" sz="1000" dirty="0">
                  <a:solidFill>
                    <a:srgbClr val="000000"/>
                  </a:solidFill>
                  <a:cs typeface="Arabic Typesetting" panose="020B0604020202020204" charset="-78"/>
                </a:rPr>
                <a:t>. Rev. C </a:t>
              </a:r>
              <a:r>
                <a:rPr lang="it-IT" sz="1000" b="1" dirty="0">
                  <a:solidFill>
                    <a:srgbClr val="000000"/>
                  </a:solidFill>
                  <a:cs typeface="Arabic Typesetting" panose="020B0604020202020204" charset="-78"/>
                </a:rPr>
                <a:t>89</a:t>
              </a:r>
              <a:r>
                <a:rPr lang="it-IT" sz="1000" dirty="0">
                  <a:solidFill>
                    <a:srgbClr val="000000"/>
                  </a:solidFill>
                  <a:cs typeface="Arabic Typesetting" panose="020B0604020202020204" charset="-78"/>
                </a:rPr>
                <a:t> (2014) 041601(R).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="" xmlns:a16="http://schemas.microsoft.com/office/drawing/2014/main" id="{116160D8-A66A-470A-8C75-B60513E0F536}"/>
                </a:ext>
              </a:extLst>
            </p:cNvPr>
            <p:cNvSpPr/>
            <p:nvPr/>
          </p:nvSpPr>
          <p:spPr>
            <a:xfrm>
              <a:off x="4730654" y="6102149"/>
              <a:ext cx="39485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dirty="0">
                  <a:ea typeface="ＭＳ Ｐゴシック" charset="-128"/>
                  <a:cs typeface="Arabic Typesetting" panose="020B0604020202020204" charset="-78"/>
                </a:rPr>
                <a:t>J. </a:t>
              </a:r>
              <a:r>
                <a:rPr lang="en-US" sz="1000" dirty="0" err="1">
                  <a:ea typeface="ＭＳ Ｐゴシック" charset="-128"/>
                  <a:cs typeface="Arabic Typesetting" panose="020B0604020202020204" charset="-78"/>
                </a:rPr>
                <a:t>Endres</a:t>
              </a:r>
              <a:r>
                <a:rPr lang="en-US" sz="1000" dirty="0">
                  <a:ea typeface="ＭＳ Ｐゴシック" charset="-128"/>
                  <a:cs typeface="Arabic Typesetting" panose="020B0604020202020204" charset="-78"/>
                </a:rPr>
                <a:t>, E. </a:t>
              </a:r>
              <a:r>
                <a:rPr lang="en-US" sz="1000" dirty="0" err="1">
                  <a:ea typeface="ＭＳ Ｐゴシック" charset="-128"/>
                  <a:cs typeface="Arabic Typesetting" panose="020B0604020202020204" charset="-78"/>
                </a:rPr>
                <a:t>Litvinova</a:t>
              </a:r>
              <a:r>
                <a:rPr lang="en-US" sz="1000" dirty="0">
                  <a:ea typeface="ＭＳ Ｐゴシック" charset="-128"/>
                  <a:cs typeface="Arabic Typesetting" panose="020B0604020202020204" charset="-78"/>
                </a:rPr>
                <a:t>,  et al., Phys. Rev. Lett. </a:t>
              </a:r>
              <a:r>
                <a:rPr lang="en-US" sz="1000" b="1" dirty="0">
                  <a:ea typeface="ＭＳ Ｐゴシック" charset="-128"/>
                  <a:cs typeface="Arabic Typesetting" panose="020B0604020202020204" charset="-78"/>
                </a:rPr>
                <a:t>105</a:t>
              </a:r>
              <a:r>
                <a:rPr lang="en-US" sz="1000" dirty="0">
                  <a:ea typeface="ＭＳ Ｐゴシック" charset="-128"/>
                  <a:cs typeface="Arabic Typesetting" panose="020B0604020202020204" charset="-78"/>
                </a:rPr>
                <a:t> (2010) 212503.</a:t>
              </a: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358920" y="1707109"/>
            <a:ext cx="8415179" cy="3241957"/>
            <a:chOff x="358920" y="2412630"/>
            <a:chExt cx="8415179" cy="3241957"/>
          </a:xfrm>
        </p:grpSpPr>
        <p:pic>
          <p:nvPicPr>
            <p:cNvPr id="4" name="Grafik 3">
              <a:extLst>
                <a:ext uri="{FF2B5EF4-FFF2-40B4-BE49-F238E27FC236}">
                  <a16:creationId xmlns="" xmlns:a16="http://schemas.microsoft.com/office/drawing/2014/main" id="{81D27BC4-299B-4183-B614-71008BAD6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89" t="14641" r="32963" b="16213"/>
            <a:stretch/>
          </p:blipFill>
          <p:spPr>
            <a:xfrm>
              <a:off x="358920" y="2412630"/>
              <a:ext cx="4846782" cy="3241957"/>
            </a:xfrm>
            <a:prstGeom prst="rect">
              <a:avLst/>
            </a:prstGeom>
          </p:spPr>
        </p:pic>
        <p:pic>
          <p:nvPicPr>
            <p:cNvPr id="13" name="Bild 26" descr="7133_densities.pdf">
              <a:extLst>
                <a:ext uri="{FF2B5EF4-FFF2-40B4-BE49-F238E27FC236}">
                  <a16:creationId xmlns="" xmlns:a16="http://schemas.microsoft.com/office/drawing/2014/main" id="{AC84EA01-601D-44B5-9A5A-BA2807998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0137" y="2472030"/>
              <a:ext cx="3023962" cy="1339512"/>
            </a:xfrm>
            <a:prstGeom prst="rect">
              <a:avLst/>
            </a:prstGeom>
            <a:noFill/>
          </p:spPr>
        </p:pic>
        <p:pic>
          <p:nvPicPr>
            <p:cNvPr id="14" name="Bild 27" descr="8737_densities.pdf">
              <a:extLst>
                <a:ext uri="{FF2B5EF4-FFF2-40B4-BE49-F238E27FC236}">
                  <a16:creationId xmlns="" xmlns:a16="http://schemas.microsoft.com/office/drawing/2014/main" id="{8CD76403-519E-426F-9264-B4F6E73EA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61555" y="3870942"/>
              <a:ext cx="3009137" cy="1332945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22" name="Gerade Verbindung mit Pfeil 21">
              <a:extLst>
                <a:ext uri="{FF2B5EF4-FFF2-40B4-BE49-F238E27FC236}">
                  <a16:creationId xmlns="" xmlns:a16="http://schemas.microsoft.com/office/drawing/2014/main" id="{2D328DC5-3120-4858-BD45-B9660C2FE644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4504267" y="3735011"/>
              <a:ext cx="1257288" cy="802404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tx1"/>
                  </a:gs>
                  <a:gs pos="8300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>
              <a:extLst>
                <a:ext uri="{FF2B5EF4-FFF2-40B4-BE49-F238E27FC236}">
                  <a16:creationId xmlns="" xmlns:a16="http://schemas.microsoft.com/office/drawing/2014/main" id="{49F058F5-AA3E-4A23-84A9-681BB57AB98E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4114800" y="3141786"/>
              <a:ext cx="1635337" cy="396887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0000">
                    <a:schemeClr val="tx1"/>
                  </a:gs>
                  <a:gs pos="8300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>
                  <a:extLst>
                    <a:ext uri="{FF2B5EF4-FFF2-40B4-BE49-F238E27FC236}">
                      <a16:creationId xmlns="" xmlns:a16="http://schemas.microsoft.com/office/drawing/2014/main" id="{FDAF9B2F-FD43-42AD-8E8A-0435FA1FEFB2}"/>
                    </a:ext>
                  </a:extLst>
                </p:cNvPr>
                <p:cNvSpPr txBox="1"/>
                <p:nvPr/>
              </p:nvSpPr>
              <p:spPr>
                <a:xfrm>
                  <a:off x="2517451" y="2440511"/>
                  <a:ext cx="834139" cy="2769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id="{FDAF9B2F-FD43-42AD-8E8A-0435FA1FEF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7451" y="2440511"/>
                  <a:ext cx="83413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914" r="-7914" b="-31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30">
                  <a:extLst>
                    <a:ext uri="{FF2B5EF4-FFF2-40B4-BE49-F238E27FC236}">
                      <a16:creationId xmlns="" xmlns:a16="http://schemas.microsoft.com/office/drawing/2014/main" id="{D56D150F-C736-428B-9202-936ABDD01883}"/>
                    </a:ext>
                  </a:extLst>
                </p:cNvPr>
                <p:cNvSpPr txBox="1"/>
                <p:nvPr/>
              </p:nvSpPr>
              <p:spPr>
                <a:xfrm>
                  <a:off x="2595439" y="4853614"/>
                  <a:ext cx="652230" cy="2769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′)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D56D150F-C736-428B-9202-936ABDD01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5439" y="4853614"/>
                  <a:ext cx="65223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0092" t="-2083" r="-11009" b="-31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uppieren 2"/>
          <p:cNvGrpSpPr/>
          <p:nvPr/>
        </p:nvGrpSpPr>
        <p:grpSpPr>
          <a:xfrm>
            <a:off x="631012" y="5582806"/>
            <a:ext cx="7659063" cy="923330"/>
            <a:chOff x="312605" y="1519964"/>
            <a:chExt cx="6194073" cy="923330"/>
          </a:xfrm>
        </p:grpSpPr>
        <p:sp>
          <p:nvSpPr>
            <p:cNvPr id="19" name="Textfeld 18">
              <a:extLst>
                <a:ext uri="{FF2B5EF4-FFF2-40B4-BE49-F238E27FC236}">
                  <a16:creationId xmlns="" xmlns:mc="http://schemas.openxmlformats.org/markup-compatibility/2006" xmlns:a14="http://schemas.microsoft.com/office/drawing/2010/main" xmlns:a16="http://schemas.microsoft.com/office/drawing/2014/main" id="{A659D21F-DD27-436F-B127-F0DE29C72A35}"/>
                </a:ext>
              </a:extLst>
            </p:cNvPr>
            <p:cNvSpPr txBox="1"/>
            <p:nvPr/>
          </p:nvSpPr>
          <p:spPr>
            <a:xfrm>
              <a:off x="884593" y="1519964"/>
              <a:ext cx="56220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Arabic Typesetting" panose="020B0604020202020204" charset="-78"/>
                </a:rPr>
                <a:t>For direct evidence for contribution of </a:t>
              </a:r>
              <a:r>
                <a:rPr lang="en-US" b="1" i="1" dirty="0" smtClean="0">
                  <a:cs typeface="Arabic Typesetting" panose="020B0604020202020204" charset="-78"/>
                </a:rPr>
                <a:t>surface</a:t>
              </a:r>
              <a:r>
                <a:rPr lang="en-US" dirty="0" smtClean="0">
                  <a:cs typeface="Arabic Typesetting" panose="020B0604020202020204" charset="-78"/>
                </a:rPr>
                <a:t>-neutrons need difference of transition radii (form factors) for protons and neutrons </a:t>
              </a:r>
              <a:endParaRPr lang="en-US" dirty="0">
                <a:cs typeface="Arabic Typesetting" panose="020B0604020202020204" charset="-78"/>
              </a:endParaRPr>
            </a:p>
          </p:txBody>
        </p:sp>
        <p:pic>
          <p:nvPicPr>
            <p:cNvPr id="20" name="Grafik 19" descr="Pfeil: Gerade">
              <a:extLst>
                <a:ext uri="{FF2B5EF4-FFF2-40B4-BE49-F238E27FC236}">
                  <a16:creationId xmlns="" xmlns:a16="http://schemas.microsoft.com/office/drawing/2014/main" id="{B48E19B1-E8AA-4D4D-AEC5-C2311E08B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312605" y="1569199"/>
              <a:ext cx="576064" cy="285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69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de-D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dea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alphas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vs.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electrons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Grafik 40">
            <a:extLst>
              <a:ext uri="{FF2B5EF4-FFF2-40B4-BE49-F238E27FC236}">
                <a16:creationId xmlns="" xmlns:a16="http://schemas.microsoft.com/office/drawing/2014/main" id="{256CF6EE-0AAC-4783-A5C7-D1942C46C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02" t="18490" r="25390" b="9166"/>
          <a:stretch/>
        </p:blipFill>
        <p:spPr>
          <a:xfrm>
            <a:off x="5632698" y="3024542"/>
            <a:ext cx="2266976" cy="3074218"/>
          </a:xfrm>
          <a:prstGeom prst="rect">
            <a:avLst/>
          </a:prstGeom>
        </p:spPr>
      </p:pic>
      <p:sp>
        <p:nvSpPr>
          <p:cNvPr id="42" name="Text Box 15">
            <a:extLst>
              <a:ext uri="{FF2B5EF4-FFF2-40B4-BE49-F238E27FC236}">
                <a16:creationId xmlns="" xmlns:a16="http://schemas.microsoft.com/office/drawing/2014/main" id="{14772E2E-9F09-441C-A48B-AF76123D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735" y="6141031"/>
            <a:ext cx="24968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O. </a:t>
            </a:r>
            <a:r>
              <a:rPr lang="en-US" sz="1000" dirty="0" err="1"/>
              <a:t>Burda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i="1" dirty="0">
                <a:solidFill>
                  <a:schemeClr val="tx1"/>
                </a:solidFill>
              </a:rPr>
              <a:t>et al</a:t>
            </a:r>
            <a:r>
              <a:rPr lang="en-US" sz="1000" dirty="0">
                <a:solidFill>
                  <a:schemeClr val="tx1"/>
                </a:solidFill>
              </a:rPr>
              <a:t>., PRL</a:t>
            </a:r>
            <a:r>
              <a:rPr lang="en-US" sz="1000" b="1" dirty="0">
                <a:solidFill>
                  <a:schemeClr val="tx1"/>
                </a:solidFill>
              </a:rPr>
              <a:t>99</a:t>
            </a:r>
            <a:r>
              <a:rPr lang="en-US" sz="1000" dirty="0">
                <a:solidFill>
                  <a:schemeClr val="tx1"/>
                </a:solidFill>
              </a:rPr>
              <a:t> (2007) </a:t>
            </a:r>
            <a:r>
              <a:rPr lang="de-DE" sz="1000" dirty="0"/>
              <a:t>092503</a:t>
            </a:r>
            <a:r>
              <a:rPr lang="de-DE" sz="1000" dirty="0">
                <a:solidFill>
                  <a:schemeClr val="tx1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>
                <a:extLst>
                  <a:ext uri="{FF2B5EF4-FFF2-40B4-BE49-F238E27FC236}">
                    <a16:creationId xmlns="" xmlns:a16="http://schemas.microsoft.com/office/drawing/2014/main" id="{0DC68110-3F23-48F8-A5FE-4DC7F76AE6B6}"/>
                  </a:ext>
                </a:extLst>
              </p:cNvPr>
              <p:cNvSpPr txBox="1"/>
              <p:nvPr/>
            </p:nvSpPr>
            <p:spPr>
              <a:xfrm>
                <a:off x="6253532" y="1445085"/>
                <a:ext cx="9611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𝒆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,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  <m:t>′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𝜸</m:t>
                      </m:r>
                      <m:r>
                        <a:rPr lang="de-DE" sz="2000" b="1" i="1" baseline="-25000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cs typeface="Arabic Typesetting" panose="020B0604020202020204" charset="-78"/>
                </a:endParaRPr>
              </a:p>
            </p:txBody>
          </p:sp>
        </mc:Choice>
        <mc:Fallback xmlns="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C68110-3F23-48F8-A5FE-4DC7F76AE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532" y="1445085"/>
                <a:ext cx="961140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3165" r="-17722" b="-181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>
                <a:extLst>
                  <a:ext uri="{FF2B5EF4-FFF2-40B4-BE49-F238E27FC236}">
                    <a16:creationId xmlns="" xmlns:a16="http://schemas.microsoft.com/office/drawing/2014/main" id="{10F375DF-0645-4D85-8D7E-73B89DEC2311}"/>
                  </a:ext>
                </a:extLst>
              </p:cNvPr>
              <p:cNvSpPr txBox="1"/>
              <p:nvPr/>
            </p:nvSpPr>
            <p:spPr>
              <a:xfrm>
                <a:off x="1881406" y="1445085"/>
                <a:ext cx="10619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𝜶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,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  <m:t>𝜶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  <m:t>′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𝜸</m:t>
                      </m:r>
                      <m:r>
                        <a:rPr lang="de-DE" sz="2000" b="1" i="1" baseline="-25000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cs typeface="Arabic Typesetting" panose="020B0604020202020204" charset="-78"/>
                </a:endParaRPr>
              </a:p>
            </p:txBody>
          </p:sp>
        </mc:Choice>
        <mc:Fallback xmlns="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F375DF-0645-4D85-8D7E-73B89DEC2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406" y="1445085"/>
                <a:ext cx="1061901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2874" r="-12644" b="-181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feld 45">
            <a:extLst>
              <a:ext uri="{FF2B5EF4-FFF2-40B4-BE49-F238E27FC236}">
                <a16:creationId xmlns="" xmlns:a16="http://schemas.microsoft.com/office/drawing/2014/main" id="{101B8CF1-10B4-4D3E-85F3-BFDC9DC130F9}"/>
              </a:ext>
            </a:extLst>
          </p:cNvPr>
          <p:cNvSpPr txBox="1"/>
          <p:nvPr/>
        </p:nvSpPr>
        <p:spPr>
          <a:xfrm>
            <a:off x="886602" y="1803158"/>
            <a:ext cx="322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abic Typesetting" panose="020B0604020202020204" charset="-78"/>
              </a:rPr>
              <a:t>hadronic &amp; </a:t>
            </a:r>
            <a:r>
              <a:rPr lang="en-US" dirty="0" err="1">
                <a:cs typeface="Arabic Typesetting" panose="020B0604020202020204" charset="-78"/>
              </a:rPr>
              <a:t>isoscalar</a:t>
            </a:r>
            <a:r>
              <a:rPr lang="en-US" dirty="0">
                <a:cs typeface="Arabic Typesetting" panose="020B0604020202020204" charset="-78"/>
              </a:rPr>
              <a:t> probe</a:t>
            </a:r>
            <a:endParaRPr lang="en-US" u="sng" dirty="0">
              <a:cs typeface="Arabic Typesetting" panose="020B0604020202020204" charset="-78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="" xmlns:a16="http://schemas.microsoft.com/office/drawing/2014/main" id="{E2673273-2817-4C14-99F4-4A4B44C9381A}"/>
              </a:ext>
            </a:extLst>
          </p:cNvPr>
          <p:cNvSpPr txBox="1"/>
          <p:nvPr/>
        </p:nvSpPr>
        <p:spPr>
          <a:xfrm>
            <a:off x="4974003" y="1803158"/>
            <a:ext cx="380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abic Typesetting" panose="020B0604020202020204" charset="-78"/>
              </a:rPr>
              <a:t>electromagnetic &amp; </a:t>
            </a:r>
            <a:r>
              <a:rPr lang="en-US" dirty="0" err="1">
                <a:cs typeface="Arabic Typesetting" panose="020B0604020202020204" charset="-78"/>
              </a:rPr>
              <a:t>isovector</a:t>
            </a:r>
            <a:r>
              <a:rPr lang="en-US" dirty="0">
                <a:cs typeface="Arabic Typesetting" panose="020B0604020202020204" charset="-78"/>
              </a:rPr>
              <a:t> probe 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="" xmlns:a16="http://schemas.microsoft.com/office/drawing/2014/main" id="{A37A7856-B9C2-463F-9B69-E809FE8CC7A8}"/>
              </a:ext>
            </a:extLst>
          </p:cNvPr>
          <p:cNvSpPr txBox="1"/>
          <p:nvPr/>
        </p:nvSpPr>
        <p:spPr>
          <a:xfrm>
            <a:off x="735749" y="2144141"/>
            <a:ext cx="33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abic Typesetting" panose="020B0604020202020204" charset="-78"/>
              </a:rPr>
              <a:t>sensitive to protons &amp; neutrons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="" xmlns:a16="http://schemas.microsoft.com/office/drawing/2014/main" id="{01FDB4FE-7259-49EE-B46B-DADB7FCB2B26}"/>
              </a:ext>
            </a:extLst>
          </p:cNvPr>
          <p:cNvSpPr txBox="1"/>
          <p:nvPr/>
        </p:nvSpPr>
        <p:spPr>
          <a:xfrm>
            <a:off x="5405090" y="2144141"/>
            <a:ext cx="272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abic Typesetting" panose="020B0604020202020204" charset="-78"/>
              </a:rPr>
              <a:t>sensitive to protons </a:t>
            </a:r>
            <a:r>
              <a:rPr lang="en-US" u="sng" dirty="0">
                <a:cs typeface="Arabic Typesetting" panose="020B0604020202020204" charset="-78"/>
              </a:rPr>
              <a:t>only</a:t>
            </a:r>
            <a:r>
              <a:rPr lang="en-US" dirty="0">
                <a:cs typeface="Arabic Typesetting" panose="020B0604020202020204" charset="-78"/>
              </a:rPr>
              <a:t>!</a:t>
            </a:r>
          </a:p>
        </p:txBody>
      </p:sp>
      <p:cxnSp>
        <p:nvCxnSpPr>
          <p:cNvPr id="50" name="Gerader Verbinder 49">
            <a:extLst>
              <a:ext uri="{FF2B5EF4-FFF2-40B4-BE49-F238E27FC236}">
                <a16:creationId xmlns="" xmlns:a16="http://schemas.microsoft.com/office/drawing/2014/main" id="{E19D287D-7F73-4715-8844-BFC203B04461}"/>
              </a:ext>
            </a:extLst>
          </p:cNvPr>
          <p:cNvCxnSpPr>
            <a:cxnSpLocks/>
          </p:cNvCxnSpPr>
          <p:nvPr/>
        </p:nvCxnSpPr>
        <p:spPr>
          <a:xfrm>
            <a:off x="4572000" y="1654855"/>
            <a:ext cx="0" cy="118732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140ce_h2_det07_nolines">
            <a:extLst>
              <a:ext uri="{FF2B5EF4-FFF2-40B4-BE49-F238E27FC236}">
                <a16:creationId xmlns="" xmlns:a16="http://schemas.microsoft.com/office/drawing/2014/main" id="{C846A7E5-7849-4F63-B8D4-B4B4EC86D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8558" y="3111864"/>
            <a:ext cx="3801708" cy="304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Gerader Verbinder 51">
            <a:extLst>
              <a:ext uri="{FF2B5EF4-FFF2-40B4-BE49-F238E27FC236}">
                <a16:creationId xmlns="" xmlns:a16="http://schemas.microsoft.com/office/drawing/2014/main" id="{033E16E2-BEC0-4714-9A20-CEE60B7FAEA7}"/>
              </a:ext>
            </a:extLst>
          </p:cNvPr>
          <p:cNvCxnSpPr>
            <a:cxnSpLocks/>
          </p:cNvCxnSpPr>
          <p:nvPr/>
        </p:nvCxnSpPr>
        <p:spPr>
          <a:xfrm flipH="1">
            <a:off x="847841" y="3208586"/>
            <a:ext cx="2373479" cy="209728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5">
            <a:extLst>
              <a:ext uri="{FF2B5EF4-FFF2-40B4-BE49-F238E27FC236}">
                <a16:creationId xmlns="" xmlns:a16="http://schemas.microsoft.com/office/drawing/2014/main" id="{EEBE97B0-239A-48D7-B50F-D05205568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3" y="6108662"/>
            <a:ext cx="24968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D. </a:t>
            </a:r>
            <a:r>
              <a:rPr lang="en-US" sz="1000" dirty="0" err="1">
                <a:solidFill>
                  <a:schemeClr val="tx1"/>
                </a:solidFill>
              </a:rPr>
              <a:t>Savran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i="1" dirty="0">
                <a:solidFill>
                  <a:schemeClr val="tx1"/>
                </a:solidFill>
              </a:rPr>
              <a:t>et al</a:t>
            </a:r>
            <a:r>
              <a:rPr lang="en-US" sz="1000" dirty="0">
                <a:solidFill>
                  <a:schemeClr val="tx1"/>
                </a:solidFill>
              </a:rPr>
              <a:t>., PRL</a:t>
            </a:r>
            <a:r>
              <a:rPr lang="en-US" sz="1000" b="1" dirty="0">
                <a:solidFill>
                  <a:schemeClr val="tx1"/>
                </a:solidFill>
              </a:rPr>
              <a:t>97</a:t>
            </a:r>
            <a:r>
              <a:rPr lang="en-US" sz="1000" dirty="0">
                <a:solidFill>
                  <a:schemeClr val="tx1"/>
                </a:solidFill>
              </a:rPr>
              <a:t> (2006) </a:t>
            </a:r>
            <a:r>
              <a:rPr lang="de-DE" sz="1000" dirty="0">
                <a:solidFill>
                  <a:schemeClr val="tx1"/>
                </a:solidFill>
              </a:rPr>
              <a:t>172502.</a:t>
            </a:r>
          </a:p>
        </p:txBody>
      </p:sp>
      <p:cxnSp>
        <p:nvCxnSpPr>
          <p:cNvPr id="54" name="Gerader Verbinder 53">
            <a:extLst>
              <a:ext uri="{FF2B5EF4-FFF2-40B4-BE49-F238E27FC236}">
                <a16:creationId xmlns="" xmlns:a16="http://schemas.microsoft.com/office/drawing/2014/main" id="{E1769FB1-95B1-4A1F-B35A-37E5E4935E04}"/>
              </a:ext>
            </a:extLst>
          </p:cNvPr>
          <p:cNvCxnSpPr>
            <a:cxnSpLocks/>
          </p:cNvCxnSpPr>
          <p:nvPr/>
        </p:nvCxnSpPr>
        <p:spPr>
          <a:xfrm flipH="1">
            <a:off x="856308" y="3217053"/>
            <a:ext cx="2598091" cy="231225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="" xmlns:a16="http://schemas.microsoft.com/office/drawing/2014/main" id="{11C24574-CA74-4572-8204-0DCB0F87F105}"/>
              </a:ext>
            </a:extLst>
          </p:cNvPr>
          <p:cNvSpPr txBox="1"/>
          <p:nvPr/>
        </p:nvSpPr>
        <p:spPr>
          <a:xfrm>
            <a:off x="666651" y="2546408"/>
            <a:ext cx="349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abic Typesetting" panose="020B0604020202020204" charset="-78"/>
              </a:rPr>
              <a:t>selection of ground-state decays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="" xmlns:a16="http://schemas.microsoft.com/office/drawing/2014/main" id="{4ED85842-8EBC-4855-AC61-89303F3758FA}"/>
              </a:ext>
            </a:extLst>
          </p:cNvPr>
          <p:cNvSpPr txBox="1"/>
          <p:nvPr/>
        </p:nvSpPr>
        <p:spPr>
          <a:xfrm>
            <a:off x="1624005" y="2848000"/>
            <a:ext cx="174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abic Typesetting" panose="020B0604020202020204" charset="-78"/>
              </a:rPr>
              <a:t>E1 transitions!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>
                <a:extLst>
                  <a:ext uri="{FF2B5EF4-FFF2-40B4-BE49-F238E27FC236}">
                    <a16:creationId xmlns="" xmlns:a16="http://schemas.microsoft.com/office/drawing/2014/main" id="{C738CA7D-E7F0-4396-9E71-9EDE33E9204E}"/>
                  </a:ext>
                </a:extLst>
              </p:cNvPr>
              <p:cNvSpPr txBox="1"/>
              <p:nvPr/>
            </p:nvSpPr>
            <p:spPr>
              <a:xfrm>
                <a:off x="616329" y="3214529"/>
                <a:ext cx="1430952" cy="340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</m:ctrlPr>
                        </m:sSupPr>
                        <m:e/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  <m:t>140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Ce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,</m:t>
                      </m:r>
                      <m:sSup>
                        <m:sSup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  <m:t>𝛼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  <m:t>′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𝛾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cs typeface="Arabic Typesetting" panose="020B0604020202020204" charset="-78"/>
                </a:endParaRPr>
              </a:p>
            </p:txBody>
          </p:sp>
        </mc:Choice>
        <mc:Fallback xmlns="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C738CA7D-E7F0-4396-9E71-9EDE33E92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29" y="3214529"/>
                <a:ext cx="1430952" cy="340671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Grafik 57" descr="Pfeil: Gerade">
            <a:extLst>
              <a:ext uri="{FF2B5EF4-FFF2-40B4-BE49-F238E27FC236}">
                <a16:creationId xmlns="" xmlns:a16="http://schemas.microsoft.com/office/drawing/2014/main" id="{BA57716C-352B-4DF7-914B-FC9DAE3201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72564" y="2896338"/>
            <a:ext cx="576064" cy="28579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348004" y="283838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e.g.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83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de-DE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dea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alphas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vs.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electrons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>
                <a:extLst>
                  <a:ext uri="{FF2B5EF4-FFF2-40B4-BE49-F238E27FC236}">
                    <a16:creationId xmlns="" xmlns:a16="http://schemas.microsoft.com/office/drawing/2014/main" id="{0DC68110-3F23-48F8-A5FE-4DC7F76AE6B6}"/>
                  </a:ext>
                </a:extLst>
              </p:cNvPr>
              <p:cNvSpPr txBox="1"/>
              <p:nvPr/>
            </p:nvSpPr>
            <p:spPr>
              <a:xfrm>
                <a:off x="6253532" y="1445085"/>
                <a:ext cx="9611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𝒆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,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  <m:t>′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𝜸</m:t>
                      </m:r>
                      <m:r>
                        <a:rPr lang="de-DE" sz="2000" b="1" i="1" baseline="-25000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cs typeface="Arabic Typesetting" panose="020B0604020202020204" charset="-78"/>
                </a:endParaRPr>
              </a:p>
            </p:txBody>
          </p:sp>
        </mc:Choice>
        <mc:Fallback xmlns="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C68110-3F23-48F8-A5FE-4DC7F76AE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532" y="1445085"/>
                <a:ext cx="961140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3165" r="-17722" b="-181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>
                <a:extLst>
                  <a:ext uri="{FF2B5EF4-FFF2-40B4-BE49-F238E27FC236}">
                    <a16:creationId xmlns="" xmlns:a16="http://schemas.microsoft.com/office/drawing/2014/main" id="{10F375DF-0645-4D85-8D7E-73B89DEC2311}"/>
                  </a:ext>
                </a:extLst>
              </p:cNvPr>
              <p:cNvSpPr txBox="1"/>
              <p:nvPr/>
            </p:nvSpPr>
            <p:spPr>
              <a:xfrm>
                <a:off x="1881406" y="1445085"/>
                <a:ext cx="10619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𝜶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,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  <m:t>𝜶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rabic Typesetting" panose="020B0604020202020204" charset="-78"/>
                            </a:rPr>
                            <m:t>′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𝜸</m:t>
                      </m:r>
                      <m:r>
                        <a:rPr lang="de-DE" sz="2000" b="1" i="1" baseline="-25000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abic Typesetting" panose="020B0604020202020204" charset="-78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cs typeface="Arabic Typesetting" panose="020B0604020202020204" charset="-78"/>
                </a:endParaRPr>
              </a:p>
            </p:txBody>
          </p:sp>
        </mc:Choice>
        <mc:Fallback xmlns="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F375DF-0645-4D85-8D7E-73B89DEC2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406" y="1445085"/>
                <a:ext cx="106190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874" r="-12644" b="-181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feld 45">
            <a:extLst>
              <a:ext uri="{FF2B5EF4-FFF2-40B4-BE49-F238E27FC236}">
                <a16:creationId xmlns="" xmlns:a16="http://schemas.microsoft.com/office/drawing/2014/main" id="{101B8CF1-10B4-4D3E-85F3-BFDC9DC130F9}"/>
              </a:ext>
            </a:extLst>
          </p:cNvPr>
          <p:cNvSpPr txBox="1"/>
          <p:nvPr/>
        </p:nvSpPr>
        <p:spPr>
          <a:xfrm>
            <a:off x="886602" y="1803158"/>
            <a:ext cx="322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abic Typesetting" panose="020B0604020202020204" charset="-78"/>
              </a:rPr>
              <a:t>hadronic &amp; </a:t>
            </a:r>
            <a:r>
              <a:rPr lang="en-US" dirty="0" err="1">
                <a:cs typeface="Arabic Typesetting" panose="020B0604020202020204" charset="-78"/>
              </a:rPr>
              <a:t>isoscalar</a:t>
            </a:r>
            <a:r>
              <a:rPr lang="en-US" dirty="0">
                <a:cs typeface="Arabic Typesetting" panose="020B0604020202020204" charset="-78"/>
              </a:rPr>
              <a:t> probe</a:t>
            </a:r>
            <a:endParaRPr lang="en-US" u="sng" dirty="0">
              <a:cs typeface="Arabic Typesetting" panose="020B0604020202020204" charset="-78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="" xmlns:a16="http://schemas.microsoft.com/office/drawing/2014/main" id="{E2673273-2817-4C14-99F4-4A4B44C9381A}"/>
              </a:ext>
            </a:extLst>
          </p:cNvPr>
          <p:cNvSpPr txBox="1"/>
          <p:nvPr/>
        </p:nvSpPr>
        <p:spPr>
          <a:xfrm>
            <a:off x="4974003" y="1803158"/>
            <a:ext cx="380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abic Typesetting" panose="020B0604020202020204" charset="-78"/>
              </a:rPr>
              <a:t>electromagnetic &amp; </a:t>
            </a:r>
            <a:r>
              <a:rPr lang="en-US" dirty="0" err="1">
                <a:cs typeface="Arabic Typesetting" panose="020B0604020202020204" charset="-78"/>
              </a:rPr>
              <a:t>isovector</a:t>
            </a:r>
            <a:r>
              <a:rPr lang="en-US" dirty="0">
                <a:cs typeface="Arabic Typesetting" panose="020B0604020202020204" charset="-78"/>
              </a:rPr>
              <a:t> probe 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="" xmlns:a16="http://schemas.microsoft.com/office/drawing/2014/main" id="{A37A7856-B9C2-463F-9B69-E809FE8CC7A8}"/>
              </a:ext>
            </a:extLst>
          </p:cNvPr>
          <p:cNvSpPr txBox="1"/>
          <p:nvPr/>
        </p:nvSpPr>
        <p:spPr>
          <a:xfrm>
            <a:off x="735749" y="2144141"/>
            <a:ext cx="33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abic Typesetting" panose="020B0604020202020204" charset="-78"/>
              </a:rPr>
              <a:t>sensitive to protons &amp; neutrons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="" xmlns:a16="http://schemas.microsoft.com/office/drawing/2014/main" id="{01FDB4FE-7259-49EE-B46B-DADB7FCB2B26}"/>
              </a:ext>
            </a:extLst>
          </p:cNvPr>
          <p:cNvSpPr txBox="1"/>
          <p:nvPr/>
        </p:nvSpPr>
        <p:spPr>
          <a:xfrm>
            <a:off x="5405090" y="2144141"/>
            <a:ext cx="272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abic Typesetting" panose="020B0604020202020204" charset="-78"/>
              </a:rPr>
              <a:t>sensitive to protons </a:t>
            </a:r>
            <a:r>
              <a:rPr lang="en-US" u="sng" dirty="0">
                <a:cs typeface="Arabic Typesetting" panose="020B0604020202020204" charset="-78"/>
              </a:rPr>
              <a:t>only</a:t>
            </a:r>
            <a:r>
              <a:rPr lang="en-US" dirty="0">
                <a:cs typeface="Arabic Typesetting" panose="020B0604020202020204" charset="-78"/>
              </a:rPr>
              <a:t>!</a:t>
            </a:r>
          </a:p>
        </p:txBody>
      </p:sp>
      <p:cxnSp>
        <p:nvCxnSpPr>
          <p:cNvPr id="50" name="Gerader Verbinder 49">
            <a:extLst>
              <a:ext uri="{FF2B5EF4-FFF2-40B4-BE49-F238E27FC236}">
                <a16:creationId xmlns="" xmlns:a16="http://schemas.microsoft.com/office/drawing/2014/main" id="{E19D287D-7F73-4715-8844-BFC203B04461}"/>
              </a:ext>
            </a:extLst>
          </p:cNvPr>
          <p:cNvCxnSpPr>
            <a:cxnSpLocks/>
          </p:cNvCxnSpPr>
          <p:nvPr/>
        </p:nvCxnSpPr>
        <p:spPr>
          <a:xfrm>
            <a:off x="4572000" y="1654855"/>
            <a:ext cx="0" cy="118732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24EB09F7-64E5-480F-8402-1E2A468C50D3}"/>
              </a:ext>
            </a:extLst>
          </p:cNvPr>
          <p:cNvGrpSpPr/>
          <p:nvPr/>
        </p:nvGrpSpPr>
        <p:grpSpPr>
          <a:xfrm>
            <a:off x="5172941" y="5067145"/>
            <a:ext cx="3555726" cy="1088961"/>
            <a:chOff x="-2193182" y="4569935"/>
            <a:chExt cx="2928929" cy="528728"/>
          </a:xfrm>
        </p:grpSpPr>
        <p:sp>
          <p:nvSpPr>
            <p:cNvPr id="59" name="Rechteck: abgerundete Ecken 58">
              <a:extLst>
                <a:ext uri="{FF2B5EF4-FFF2-40B4-BE49-F238E27FC236}">
                  <a16:creationId xmlns="" xmlns:a16="http://schemas.microsoft.com/office/drawing/2014/main" id="{EFBDDC4D-314E-46F4-B8D9-70308D91220E}"/>
                </a:ext>
              </a:extLst>
            </p:cNvPr>
            <p:cNvSpPr/>
            <p:nvPr/>
          </p:nvSpPr>
          <p:spPr>
            <a:xfrm>
              <a:off x="-2117607" y="4569935"/>
              <a:ext cx="2762115" cy="42850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Textfeld 50">
              <a:extLst>
                <a:ext uri="{FF2B5EF4-FFF2-40B4-BE49-F238E27FC236}">
                  <a16:creationId xmlns="" xmlns:a16="http://schemas.microsoft.com/office/drawing/2014/main" id="{28B9A5BC-1DC7-4B18-A5A0-427ACE1781A5}"/>
                </a:ext>
              </a:extLst>
            </p:cNvPr>
            <p:cNvSpPr txBox="1"/>
            <p:nvPr/>
          </p:nvSpPr>
          <p:spPr>
            <a:xfrm>
              <a:off x="-2193182" y="4605523"/>
              <a:ext cx="2928929" cy="493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cs typeface="Arabic Typesetting" panose="020B0604020202020204" charset="-78"/>
                </a:rPr>
                <a:t>direct evidence for surface neutron contributions!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738655" y="3113871"/>
            <a:ext cx="5589434" cy="2713199"/>
            <a:chOff x="2851108" y="3105834"/>
            <a:chExt cx="5589434" cy="2713199"/>
          </a:xfrm>
        </p:grpSpPr>
        <p:grpSp>
          <p:nvGrpSpPr>
            <p:cNvPr id="21" name="Gruppieren 20">
              <a:extLst>
                <a:ext uri="{FF2B5EF4-FFF2-40B4-BE49-F238E27FC236}">
                  <a16:creationId xmlns="" xmlns:a16="http://schemas.microsoft.com/office/drawing/2014/main" id="{DE8C7CE5-5012-4786-9121-E5F445DEEAE9}"/>
                </a:ext>
              </a:extLst>
            </p:cNvPr>
            <p:cNvGrpSpPr/>
            <p:nvPr/>
          </p:nvGrpSpPr>
          <p:grpSpPr>
            <a:xfrm>
              <a:off x="2851108" y="3187555"/>
              <a:ext cx="3844359" cy="2631478"/>
              <a:chOff x="657600" y="2027156"/>
              <a:chExt cx="3844359" cy="2631478"/>
            </a:xfrm>
          </p:grpSpPr>
          <p:cxnSp>
            <p:nvCxnSpPr>
              <p:cNvPr id="22" name="Gerade Verbindung mit Pfeil 21">
                <a:extLst>
                  <a:ext uri="{FF2B5EF4-FFF2-40B4-BE49-F238E27FC236}">
                    <a16:creationId xmlns="" xmlns:a16="http://schemas.microsoft.com/office/drawing/2014/main" id="{2FE87770-A1C3-4894-80F1-59DFDA30C2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0" y="2356600"/>
                <a:ext cx="0" cy="213920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22">
                <a:extLst>
                  <a:ext uri="{FF2B5EF4-FFF2-40B4-BE49-F238E27FC236}">
                    <a16:creationId xmlns="" xmlns:a16="http://schemas.microsoft.com/office/drawing/2014/main" id="{FCAC8FF6-CC61-4CF9-A7BD-D6E505886B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7600" y="4327900"/>
                <a:ext cx="348260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feld 23">
                    <a:extLst>
                      <a:ext uri="{FF2B5EF4-FFF2-40B4-BE49-F238E27FC236}">
                        <a16:creationId xmlns="" xmlns:a16="http://schemas.microsoft.com/office/drawing/2014/main" id="{B800E2CB-C3F4-4B99-B41F-10BA5D3FD543}"/>
                      </a:ext>
                    </a:extLst>
                  </p:cNvPr>
                  <p:cNvSpPr txBox="1"/>
                  <p:nvPr/>
                </p:nvSpPr>
                <p:spPr>
                  <a:xfrm>
                    <a:off x="665220" y="2027156"/>
                    <a:ext cx="38600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4" name="Textfeld 23">
                    <a:extLst>
                      <a:ext uri="{FF2B5EF4-FFF2-40B4-BE49-F238E27FC236}">
                        <a16:creationId xmlns:a16="http://schemas.microsoft.com/office/drawing/2014/main" id="{B800E2CB-C3F4-4B99-B41F-10BA5D3FD5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220" y="2027156"/>
                    <a:ext cx="38600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286" r="-1587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feld 24">
                    <a:extLst>
                      <a:ext uri="{FF2B5EF4-FFF2-40B4-BE49-F238E27FC236}">
                        <a16:creationId xmlns="" xmlns:a16="http://schemas.microsoft.com/office/drawing/2014/main" id="{8DF3DDB6-8733-465E-AC3B-327C5CF83093}"/>
                      </a:ext>
                    </a:extLst>
                  </p:cNvPr>
                  <p:cNvSpPr txBox="1"/>
                  <p:nvPr/>
                </p:nvSpPr>
                <p:spPr>
                  <a:xfrm>
                    <a:off x="4159431" y="4185000"/>
                    <a:ext cx="2122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8" name="Textfeld 17">
                    <a:extLst>
                      <a:ext uri="{FF2B5EF4-FFF2-40B4-BE49-F238E27FC236}">
                        <a16:creationId xmlns:a16="http://schemas.microsoft.com/office/drawing/2014/main" id="{8D422C29-83AD-40B8-8329-632339510B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9431" y="4185000"/>
                    <a:ext cx="21223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5714" r="-2000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Gerader Verbinder 25">
                <a:extLst>
                  <a:ext uri="{FF2B5EF4-FFF2-40B4-BE49-F238E27FC236}">
                    <a16:creationId xmlns="" xmlns:a16="http://schemas.microsoft.com/office/drawing/2014/main" id="{8A77F5BB-0A6C-4A89-B841-CEB3BFDFD8A8}"/>
                  </a:ext>
                </a:extLst>
              </p:cNvPr>
              <p:cNvCxnSpPr/>
              <p:nvPr/>
            </p:nvCxnSpPr>
            <p:spPr>
              <a:xfrm flipV="1">
                <a:off x="1112520" y="2630944"/>
                <a:ext cx="2628559" cy="975360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Grafik 26" descr="Schließen">
                <a:extLst>
                  <a:ext uri="{FF2B5EF4-FFF2-40B4-BE49-F238E27FC236}">
                    <a16:creationId xmlns="" xmlns:a16="http://schemas.microsoft.com/office/drawing/2014/main" id="{883B1EB6-DA66-4B25-9363-E221D5E8C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66191" y="3443002"/>
                <a:ext cx="161259" cy="161259"/>
              </a:xfrm>
              <a:prstGeom prst="rect">
                <a:avLst/>
              </a:prstGeom>
            </p:spPr>
          </p:pic>
          <p:pic>
            <p:nvPicPr>
              <p:cNvPr id="28" name="Grafik 27" descr="Schließen">
                <a:extLst>
                  <a:ext uri="{FF2B5EF4-FFF2-40B4-BE49-F238E27FC236}">
                    <a16:creationId xmlns="" xmlns:a16="http://schemas.microsoft.com/office/drawing/2014/main" id="{96CFAF75-428E-4D76-BC61-4ACE028470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434901" y="2630944"/>
                <a:ext cx="161259" cy="161259"/>
              </a:xfrm>
              <a:prstGeom prst="rect">
                <a:avLst/>
              </a:prstGeom>
            </p:spPr>
          </p:pic>
          <p:cxnSp>
            <p:nvCxnSpPr>
              <p:cNvPr id="29" name="Gerader Verbinder 28">
                <a:extLst>
                  <a:ext uri="{FF2B5EF4-FFF2-40B4-BE49-F238E27FC236}">
                    <a16:creationId xmlns="" xmlns:a16="http://schemas.microsoft.com/office/drawing/2014/main" id="{CE2F1CEF-845E-4C66-B056-D913BD4C4F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56381" y="3454874"/>
                <a:ext cx="2615178" cy="229398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Grafik 29" descr="Schließen">
                <a:extLst>
                  <a:ext uri="{FF2B5EF4-FFF2-40B4-BE49-F238E27FC236}">
                    <a16:creationId xmlns="" xmlns:a16="http://schemas.microsoft.com/office/drawing/2014/main" id="{709D732A-FEE5-46F4-8C4D-9D7C0F4F42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66191" y="3583972"/>
                <a:ext cx="161259" cy="161259"/>
              </a:xfrm>
              <a:prstGeom prst="rect">
                <a:avLst/>
              </a:prstGeom>
            </p:spPr>
          </p:pic>
          <p:pic>
            <p:nvPicPr>
              <p:cNvPr id="31" name="Grafik 30" descr="Schließen">
                <a:extLst>
                  <a:ext uri="{FF2B5EF4-FFF2-40B4-BE49-F238E27FC236}">
                    <a16:creationId xmlns="" xmlns:a16="http://schemas.microsoft.com/office/drawing/2014/main" id="{C47D9F95-3CF3-4573-80B8-51D45BF25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434901" y="3396754"/>
                <a:ext cx="161259" cy="161259"/>
              </a:xfrm>
              <a:prstGeom prst="rect">
                <a:avLst/>
              </a:prstGeom>
            </p:spPr>
          </p:pic>
          <p:cxnSp>
            <p:nvCxnSpPr>
              <p:cNvPr id="32" name="Gerade Verbindung mit Pfeil 31">
                <a:extLst>
                  <a:ext uri="{FF2B5EF4-FFF2-40B4-BE49-F238E27FC236}">
                    <a16:creationId xmlns="" xmlns:a16="http://schemas.microsoft.com/office/drawing/2014/main" id="{0F61B19C-0C84-4E22-891A-9BF75B4D3B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48740" y="4273090"/>
                <a:ext cx="0" cy="100820"/>
              </a:xfrm>
              <a:prstGeom prst="straightConnector1">
                <a:avLst/>
              </a:prstGeom>
              <a:ln w="190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mit Pfeil 32">
                <a:extLst>
                  <a:ext uri="{FF2B5EF4-FFF2-40B4-BE49-F238E27FC236}">
                    <a16:creationId xmlns="" xmlns:a16="http://schemas.microsoft.com/office/drawing/2014/main" id="{846195CC-F133-4CFB-88FC-02A3A0B1F3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5200" y="4273090"/>
                <a:ext cx="0" cy="100820"/>
              </a:xfrm>
              <a:prstGeom prst="straightConnector1">
                <a:avLst/>
              </a:prstGeom>
              <a:ln w="190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mit Pfeil 33">
                <a:extLst>
                  <a:ext uri="{FF2B5EF4-FFF2-40B4-BE49-F238E27FC236}">
                    <a16:creationId xmlns="" xmlns:a16="http://schemas.microsoft.com/office/drawing/2014/main" id="{9D242032-7844-4124-B611-995C6B41F4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6970" y="4273090"/>
                <a:ext cx="0" cy="100820"/>
              </a:xfrm>
              <a:prstGeom prst="straightConnector1">
                <a:avLst/>
              </a:prstGeom>
              <a:ln w="1905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feld 34">
                    <a:extLst>
                      <a:ext uri="{FF2B5EF4-FFF2-40B4-BE49-F238E27FC236}">
                        <a16:creationId xmlns="" xmlns:a16="http://schemas.microsoft.com/office/drawing/2014/main" id="{56153055-AE3B-4D66-9922-1E66382825DD}"/>
                      </a:ext>
                    </a:extLst>
                  </p:cNvPr>
                  <p:cNvSpPr txBox="1"/>
                  <p:nvPr/>
                </p:nvSpPr>
                <p:spPr>
                  <a:xfrm>
                    <a:off x="1230631" y="4443190"/>
                    <a:ext cx="24846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35" name="Textfeld 34">
                    <a:extLst>
                      <a:ext uri="{FF2B5EF4-FFF2-40B4-BE49-F238E27FC236}">
                        <a16:creationId xmlns:a16="http://schemas.microsoft.com/office/drawing/2014/main" id="{326D296D-DEA1-42A6-A43E-B77C89F41D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0631" y="4443190"/>
                    <a:ext cx="248465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4634" r="-12195" b="-8333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feld 35">
                    <a:extLst>
                      <a:ext uri="{FF2B5EF4-FFF2-40B4-BE49-F238E27FC236}">
                        <a16:creationId xmlns="" xmlns:a16="http://schemas.microsoft.com/office/drawing/2014/main" id="{E56739B4-0B87-4DFE-BE42-833CC0A1D2EA}"/>
                      </a:ext>
                    </a:extLst>
                  </p:cNvPr>
                  <p:cNvSpPr txBox="1"/>
                  <p:nvPr/>
                </p:nvSpPr>
                <p:spPr>
                  <a:xfrm>
                    <a:off x="2307662" y="4443190"/>
                    <a:ext cx="24846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36" name="Textfeld 35">
                    <a:extLst>
                      <a:ext uri="{FF2B5EF4-FFF2-40B4-BE49-F238E27FC236}">
                        <a16:creationId xmlns:a16="http://schemas.microsoft.com/office/drawing/2014/main" id="{84001387-3D8A-443A-991D-5DB8CE1B72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7662" y="4443190"/>
                    <a:ext cx="248465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4634" r="-14634" b="-8333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feld 36">
                    <a:extLst>
                      <a:ext uri="{FF2B5EF4-FFF2-40B4-BE49-F238E27FC236}">
                        <a16:creationId xmlns="" xmlns:a16="http://schemas.microsoft.com/office/drawing/2014/main" id="{D49F3D63-C19B-4F5F-BE83-C17E88998F77}"/>
                      </a:ext>
                    </a:extLst>
                  </p:cNvPr>
                  <p:cNvSpPr txBox="1"/>
                  <p:nvPr/>
                </p:nvSpPr>
                <p:spPr>
                  <a:xfrm>
                    <a:off x="3408569" y="4443190"/>
                    <a:ext cx="19877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a14:m>
                    <a:r>
                      <a:rPr lang="de-DE" sz="1400" dirty="0"/>
                      <a:t>4</a:t>
                    </a:r>
                  </a:p>
                </p:txBody>
              </p:sp>
            </mc:Choice>
            <mc:Fallback xmlns="">
              <p:sp>
                <p:nvSpPr>
                  <p:cNvPr id="37" name="Textfeld 36">
                    <a:extLst>
                      <a:ext uri="{FF2B5EF4-FFF2-40B4-BE49-F238E27FC236}">
                        <a16:creationId xmlns:a16="http://schemas.microsoft.com/office/drawing/2014/main" id="{53B1C21D-BAAC-4EF3-AC43-70B47F882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8569" y="4443190"/>
                    <a:ext cx="198772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4375" t="-25000" r="-56250" b="-47222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feld 37">
                    <a:extLst>
                      <a:ext uri="{FF2B5EF4-FFF2-40B4-BE49-F238E27FC236}">
                        <a16:creationId xmlns="" xmlns:a16="http://schemas.microsoft.com/office/drawing/2014/main" id="{902DF68A-DFB0-496C-9EC9-B4058F595A70}"/>
                      </a:ext>
                    </a:extLst>
                  </p:cNvPr>
                  <p:cNvSpPr txBox="1"/>
                  <p:nvPr/>
                </p:nvSpPr>
                <p:spPr>
                  <a:xfrm>
                    <a:off x="3830943" y="3275981"/>
                    <a:ext cx="6569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38" name="Textfeld 37">
                    <a:extLst>
                      <a:ext uri="{FF2B5EF4-FFF2-40B4-BE49-F238E27FC236}">
                        <a16:creationId xmlns:a16="http://schemas.microsoft.com/office/drawing/2014/main" id="{A94A9B02-0222-41A5-BC7E-F96E1BD16D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0943" y="3275981"/>
                    <a:ext cx="656975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1111" r="-12037" b="-37778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feld 38">
                    <a:extLst>
                      <a:ext uri="{FF2B5EF4-FFF2-40B4-BE49-F238E27FC236}">
                        <a16:creationId xmlns="" xmlns:a16="http://schemas.microsoft.com/office/drawing/2014/main" id="{3D621D43-19A2-4630-8885-21FA4E631093}"/>
                      </a:ext>
                    </a:extLst>
                  </p:cNvPr>
                  <p:cNvSpPr txBox="1"/>
                  <p:nvPr/>
                </p:nvSpPr>
                <p:spPr>
                  <a:xfrm>
                    <a:off x="3816900" y="2454344"/>
                    <a:ext cx="68505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′)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39" name="Textfeld 38">
                    <a:extLst>
                      <a:ext uri="{FF2B5EF4-FFF2-40B4-BE49-F238E27FC236}">
                        <a16:creationId xmlns:a16="http://schemas.microsoft.com/office/drawing/2014/main" id="{1D4F6846-3E58-42DB-BF24-23D0969167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6900" y="2454344"/>
                    <a:ext cx="685059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0714" t="-2174" r="-12500" b="-34783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3" name="Textfeld 42">
              <a:extLst>
                <a:ext uri="{FF2B5EF4-FFF2-40B4-BE49-F238E27FC236}">
                  <a16:creationId xmlns="" xmlns:a16="http://schemas.microsoft.com/office/drawing/2014/main" id="{B04DFC63-1A35-4686-BEEA-40635340F1F6}"/>
                </a:ext>
              </a:extLst>
            </p:cNvPr>
            <p:cNvSpPr txBox="1"/>
            <p:nvPr/>
          </p:nvSpPr>
          <p:spPr>
            <a:xfrm>
              <a:off x="2895393" y="3105834"/>
              <a:ext cx="335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cs typeface="Arabic Typesetting" panose="020B0604020202020204" charset="-78"/>
                </a:rPr>
                <a:t>different slope</a:t>
              </a:r>
            </a:p>
            <a:p>
              <a:pPr algn="ctr"/>
              <a:r>
                <a:rPr lang="en-US" dirty="0">
                  <a:cs typeface="Arabic Typesetting" panose="020B0604020202020204" charset="-78"/>
                </a:rPr>
                <a:t> in transition radii</a:t>
              </a:r>
            </a:p>
          </p:txBody>
        </p:sp>
        <p:cxnSp>
          <p:nvCxnSpPr>
            <p:cNvPr id="3" name="Gerade Verbindung mit Pfeil 2"/>
            <p:cNvCxnSpPr/>
            <p:nvPr/>
          </p:nvCxnSpPr>
          <p:spPr>
            <a:xfrm>
              <a:off x="7000200" y="3752165"/>
              <a:ext cx="0" cy="804988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/>
            <p:cNvSpPr txBox="1"/>
            <p:nvPr/>
          </p:nvSpPr>
          <p:spPr>
            <a:xfrm>
              <a:off x="7053536" y="3686289"/>
              <a:ext cx="13870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Sensitive </a:t>
              </a:r>
              <a:r>
                <a:rPr lang="de-DE" dirty="0" err="1" smtClean="0"/>
                <a:t>to</a:t>
              </a:r>
              <a:r>
                <a:rPr lang="de-DE" dirty="0" smtClean="0"/>
                <a:t> Neutron </a:t>
              </a:r>
              <a:r>
                <a:rPr lang="de-DE" dirty="0" err="1" smtClean="0"/>
                <a:t>contribution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5514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Proposal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="" xmlns:a16="http://schemas.microsoft.com/office/drawing/2014/main" id="{29E943A2-59F3-45FA-A702-6C6B27575138}"/>
                  </a:ext>
                </a:extLst>
              </p:cNvPr>
              <p:cNvSpPr txBox="1"/>
              <p:nvPr/>
            </p:nvSpPr>
            <p:spPr>
              <a:xfrm>
                <a:off x="651382" y="3344173"/>
                <a:ext cx="3301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cs typeface="Arabic Typesetting" panose="020B0604020202020204" charset="-78"/>
                  </a:rPr>
                  <a:t>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abic Typesetting" panose="020B0604020202020204" charset="-78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abic Typesetting" panose="020B0604020202020204" charset="-78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abic Typesetting" panose="020B0604020202020204" charset="-78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abic Typesetting" panose="020B0604020202020204" charset="-78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abic Typesetting" panose="020B0604020202020204" charset="-78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abic Typesetting" panose="020B0604020202020204" charset="-78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abic Typesetting" panose="020B0604020202020204" charset="-78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abic Typesetting" panose="020B0604020202020204" charset="-78"/>
                      </a:rPr>
                      <m:t>)</m:t>
                    </m:r>
                  </m:oMath>
                </a14:m>
                <a:r>
                  <a:rPr lang="en-US" dirty="0">
                    <a:cs typeface="Arabic Typesetting" panose="020B0604020202020204" charset="-78"/>
                  </a:rPr>
                  <a:t> reactions @ QCLAM</a:t>
                </a:r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29E943A2-59F3-45FA-A702-6C6B27575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2" y="3344173"/>
                <a:ext cx="3301493" cy="369332"/>
              </a:xfrm>
              <a:prstGeom prst="rect">
                <a:avLst/>
              </a:prstGeom>
              <a:blipFill>
                <a:blip r:embed="rId2"/>
                <a:stretch>
                  <a:fillRect l="-1664" t="-10000" r="-1294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>
            <a:extLst>
              <a:ext uri="{FF2B5EF4-FFF2-40B4-BE49-F238E27FC236}">
                <a16:creationId xmlns="" xmlns:a16="http://schemas.microsoft.com/office/drawing/2014/main" id="{06C4EC7F-E698-4A21-ACBB-42EA54BEDAF1}"/>
              </a:ext>
            </a:extLst>
          </p:cNvPr>
          <p:cNvSpPr txBox="1"/>
          <p:nvPr/>
        </p:nvSpPr>
        <p:spPr>
          <a:xfrm>
            <a:off x="2524648" y="1603277"/>
            <a:ext cx="409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rabic Typesetting" panose="020B0604020202020204" charset="-78"/>
              </a:rPr>
              <a:t>“PDR – A neutron skin oscillation?”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072C0E65-B401-42AB-8F81-2AD72468E707}"/>
              </a:ext>
            </a:extLst>
          </p:cNvPr>
          <p:cNvSpPr/>
          <p:nvPr/>
        </p:nvSpPr>
        <p:spPr>
          <a:xfrm>
            <a:off x="1352914" y="1991659"/>
            <a:ext cx="6438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Arabic Typesetting" panose="020B0604020202020204" charset="-78"/>
              </a:rPr>
              <a:t>- Direct experimental studies to reveal the nature of the PDR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="" xmlns:a16="http://schemas.microsoft.com/office/drawing/2014/main" id="{B94B869A-F742-46BC-8EF3-F2D96B6555A5}"/>
                  </a:ext>
                </a:extLst>
              </p:cNvPr>
              <p:cNvSpPr txBox="1"/>
              <p:nvPr/>
            </p:nvSpPr>
            <p:spPr>
              <a:xfrm>
                <a:off x="5203652" y="3344173"/>
                <a:ext cx="3266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cs typeface="Arabic Typesetting" panose="020B0604020202020204" charset="-78"/>
                  </a:rPr>
                  <a:t>…(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abic Typesetting" panose="020B0604020202020204" charset="-78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abic Typesetting" panose="020B0604020202020204" charset="-78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abic Typesetting" panose="020B0604020202020204" charset="-78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abic Typesetting" panose="020B0604020202020204" charset="-78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abic Typesetting" panose="020B0604020202020204" charset="-78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abic Typesetting" panose="020B0604020202020204" charset="-78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abic Typesetting" panose="020B0604020202020204" charset="-78"/>
                      </a:rPr>
                      <m:t>)</m:t>
                    </m:r>
                  </m:oMath>
                </a14:m>
                <a:r>
                  <a:rPr lang="en-US" dirty="0">
                    <a:cs typeface="Arabic Typesetting" panose="020B0604020202020204" charset="-78"/>
                  </a:rPr>
                  <a:t> reactions @ </a:t>
                </a:r>
                <a:r>
                  <a:rPr lang="en-US" dirty="0" smtClean="0">
                    <a:cs typeface="Arabic Typesetting" panose="020B0604020202020204" charset="-78"/>
                  </a:rPr>
                  <a:t>RCNP</a:t>
                </a:r>
              </a:p>
              <a:p>
                <a:r>
                  <a:rPr lang="en-US" dirty="0">
                    <a:cs typeface="Arabic Typesetting" panose="020B0604020202020204" charset="-78"/>
                  </a:rPr>
                  <a:t>	</a:t>
                </a:r>
                <a:r>
                  <a:rPr lang="en-US" dirty="0" smtClean="0">
                    <a:cs typeface="Arabic Typesetting" panose="020B0604020202020204" charset="-78"/>
                  </a:rPr>
                  <a:t>(or at </a:t>
                </a:r>
                <a:r>
                  <a:rPr lang="en-US" dirty="0" err="1" smtClean="0">
                    <a:cs typeface="Arabic Typesetting" panose="020B0604020202020204" charset="-78"/>
                  </a:rPr>
                  <a:t>iThembaLABS</a:t>
                </a:r>
                <a:r>
                  <a:rPr lang="en-US" dirty="0" smtClean="0">
                    <a:cs typeface="Arabic Typesetting" panose="020B0604020202020204" charset="-78"/>
                  </a:rPr>
                  <a:t>) </a:t>
                </a:r>
                <a:endParaRPr lang="en-US" dirty="0">
                  <a:cs typeface="Arabic Typesetting" panose="020B0604020202020204" charset="-78"/>
                </a:endParaRP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94B869A-F742-46BC-8EF3-F2D96B655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652" y="3344173"/>
                <a:ext cx="326658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682" t="-5660" r="-2804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>
            <a:extLst>
              <a:ext uri="{FF2B5EF4-FFF2-40B4-BE49-F238E27FC236}">
                <a16:creationId xmlns="" xmlns:a16="http://schemas.microsoft.com/office/drawing/2014/main" id="{BC8102DD-3D60-444E-BA6F-967955D3108E}"/>
              </a:ext>
            </a:extLst>
          </p:cNvPr>
          <p:cNvSpPr txBox="1"/>
          <p:nvPr/>
        </p:nvSpPr>
        <p:spPr>
          <a:xfrm>
            <a:off x="1089533" y="2648761"/>
            <a:ext cx="604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abic Typesetting" panose="020B0604020202020204" charset="-78"/>
              </a:rPr>
              <a:t>measure form factors in </a:t>
            </a:r>
            <a:r>
              <a:rPr lang="en-US" baseline="30000" dirty="0" smtClean="0">
                <a:cs typeface="Arabic Typesetting" panose="020B0604020202020204" charset="-78"/>
              </a:rPr>
              <a:t>50,54</a:t>
            </a:r>
            <a:r>
              <a:rPr lang="en-US" dirty="0" smtClean="0">
                <a:cs typeface="Arabic Typesetting" panose="020B0604020202020204" charset="-78"/>
              </a:rPr>
              <a:t>Cr </a:t>
            </a:r>
            <a:r>
              <a:rPr lang="en-US" dirty="0">
                <a:cs typeface="Arabic Typesetting" panose="020B0604020202020204" charset="-78"/>
              </a:rPr>
              <a:t>isotopes with …</a:t>
            </a:r>
          </a:p>
        </p:txBody>
      </p:sp>
      <p:pic>
        <p:nvPicPr>
          <p:cNvPr id="27" name="Grafik 26" descr="Pfeil: Gerade">
            <a:extLst>
              <a:ext uri="{FF2B5EF4-FFF2-40B4-BE49-F238E27FC236}">
                <a16:creationId xmlns="" xmlns:a16="http://schemas.microsoft.com/office/drawing/2014/main" id="{7C484D45-A217-4135-892F-B7C1FFB2F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42925" y="2703723"/>
            <a:ext cx="576064" cy="285795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A4B2B717-E389-4BC1-B903-4BF82CE6B000}"/>
              </a:ext>
            </a:extLst>
          </p:cNvPr>
          <p:cNvGrpSpPr/>
          <p:nvPr/>
        </p:nvGrpSpPr>
        <p:grpSpPr>
          <a:xfrm>
            <a:off x="5105400" y="3914776"/>
            <a:ext cx="2981460" cy="2164292"/>
            <a:chOff x="5105400" y="3924301"/>
            <a:chExt cx="2981460" cy="2164292"/>
          </a:xfrm>
        </p:grpSpPr>
        <p:pic>
          <p:nvPicPr>
            <p:cNvPr id="28" name="Grafik 27">
              <a:extLst>
                <a:ext uri="{FF2B5EF4-FFF2-40B4-BE49-F238E27FC236}">
                  <a16:creationId xmlns="" xmlns:a16="http://schemas.microsoft.com/office/drawing/2014/main" id="{1477709F-EEFF-4E2A-8DDE-2A195D1CF9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49" r="53606" b="4125"/>
            <a:stretch/>
          </p:blipFill>
          <p:spPr>
            <a:xfrm>
              <a:off x="5105400" y="3924301"/>
              <a:ext cx="2981460" cy="2164292"/>
            </a:xfrm>
            <a:prstGeom prst="rect">
              <a:avLst/>
            </a:prstGeom>
            <a:effectLst/>
          </p:spPr>
        </p:pic>
        <p:sp>
          <p:nvSpPr>
            <p:cNvPr id="3" name="Rechteck 2">
              <a:extLst>
                <a:ext uri="{FF2B5EF4-FFF2-40B4-BE49-F238E27FC236}">
                  <a16:creationId xmlns="" xmlns:a16="http://schemas.microsoft.com/office/drawing/2014/main" id="{10A5A376-A175-4C6C-AED2-F7500BB3187B}"/>
                </a:ext>
              </a:extLst>
            </p:cNvPr>
            <p:cNvSpPr/>
            <p:nvPr/>
          </p:nvSpPr>
          <p:spPr>
            <a:xfrm>
              <a:off x="7277100" y="4019550"/>
              <a:ext cx="333375" cy="352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="" xmlns:a16="http://schemas.microsoft.com/office/drawing/2014/main" id="{3C3D1281-0378-4B59-9724-D1E9B7893E62}"/>
              </a:ext>
            </a:extLst>
          </p:cNvPr>
          <p:cNvSpPr txBox="1"/>
          <p:nvPr/>
        </p:nvSpPr>
        <p:spPr>
          <a:xfrm>
            <a:off x="5893751" y="6079068"/>
            <a:ext cx="129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Arabic Typesetting" panose="020B0604020202020204" charset="-78"/>
              </a:rPr>
              <a:t>Grand Raiden</a:t>
            </a:r>
          </a:p>
        </p:txBody>
      </p:sp>
      <p:pic>
        <p:nvPicPr>
          <p:cNvPr id="32" name="Inhaltsplatzhalter 4">
            <a:extLst>
              <a:ext uri="{FF2B5EF4-FFF2-40B4-BE49-F238E27FC236}">
                <a16:creationId xmlns="" xmlns:a16="http://schemas.microsoft.com/office/drawing/2014/main" id="{3B6FFE83-039D-421A-860E-3BCF60632F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41" y="3933825"/>
            <a:ext cx="2163671" cy="230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6723246" cy="1144800"/>
          </a:xfrm>
        </p:spPr>
        <p:txBody>
          <a:bodyPr/>
          <a:lstStyle/>
          <a:p>
            <a:r>
              <a:rPr lang="de-DE" sz="2800" dirty="0" err="1" smtClean="0"/>
              <a:t>Dynamical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anose="05050102010706020507" pitchFamily="18" charset="2"/>
              </a:rPr>
              <a:t>-Cluster </a:t>
            </a:r>
            <a:r>
              <a:rPr lang="de-DE" sz="2800" dirty="0" err="1" smtClean="0">
                <a:sym typeface="Symbol" panose="05050102010706020507" pitchFamily="18" charset="2"/>
              </a:rPr>
              <a:t>Structure</a:t>
            </a:r>
            <a:r>
              <a:rPr lang="de-DE" sz="2800" dirty="0" smtClean="0">
                <a:sym typeface="Symbol" panose="05050102010706020507" pitchFamily="18" charset="2"/>
              </a:rPr>
              <a:t> </a:t>
            </a:r>
            <a:r>
              <a:rPr lang="de-DE" sz="2800" dirty="0" err="1" smtClean="0">
                <a:sym typeface="Symbol" panose="05050102010706020507" pitchFamily="18" charset="2"/>
              </a:rPr>
              <a:t>of</a:t>
            </a:r>
            <a:r>
              <a:rPr lang="de-DE" sz="2800" dirty="0" smtClean="0">
                <a:sym typeface="Symbol" panose="05050102010706020507" pitchFamily="18" charset="2"/>
              </a:rPr>
              <a:t> Light Nuclei</a:t>
            </a:r>
            <a:endParaRPr lang="de-DE" sz="28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79592" y="1713295"/>
            <a:ext cx="8543615" cy="3747433"/>
            <a:chOff x="337343" y="2117557"/>
            <a:chExt cx="8543615" cy="3747433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343" y="2117557"/>
              <a:ext cx="5197498" cy="3747433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9933" y="2329314"/>
              <a:ext cx="3401025" cy="2757938"/>
            </a:xfrm>
            <a:prstGeom prst="rect">
              <a:avLst/>
            </a:prstGeom>
          </p:spPr>
        </p:pic>
      </p:grpSp>
      <p:sp>
        <p:nvSpPr>
          <p:cNvPr id="7" name="Textfeld 6"/>
          <p:cNvSpPr txBox="1"/>
          <p:nvPr/>
        </p:nvSpPr>
        <p:spPr>
          <a:xfrm>
            <a:off x="848494" y="5570957"/>
            <a:ext cx="728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First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B(E4; 0</a:t>
            </a:r>
            <a:r>
              <a:rPr lang="de-DE" baseline="30000" dirty="0" smtClean="0"/>
              <a:t>+</a:t>
            </a:r>
            <a:r>
              <a:rPr lang="de-DE" baseline="-25000" dirty="0" smtClean="0"/>
              <a:t>gs</a:t>
            </a:r>
            <a:r>
              <a:rPr lang="de-DE" dirty="0" smtClean="0"/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→ 4</a:t>
            </a:r>
            <a:r>
              <a:rPr lang="de-D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de-D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microscopic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initio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30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6723246" cy="1144800"/>
          </a:xfrm>
        </p:spPr>
        <p:txBody>
          <a:bodyPr/>
          <a:lstStyle/>
          <a:p>
            <a:r>
              <a:rPr lang="de-DE" sz="2800" dirty="0" err="1" smtClean="0"/>
              <a:t>Dynamical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anose="05050102010706020507" pitchFamily="18" charset="2"/>
              </a:rPr>
              <a:t>-Cluster </a:t>
            </a:r>
            <a:r>
              <a:rPr lang="de-DE" sz="2800" dirty="0" err="1" smtClean="0">
                <a:sym typeface="Symbol" panose="05050102010706020507" pitchFamily="18" charset="2"/>
              </a:rPr>
              <a:t>Structure</a:t>
            </a:r>
            <a:r>
              <a:rPr lang="de-DE" sz="2800" dirty="0" smtClean="0">
                <a:sym typeface="Symbol" panose="05050102010706020507" pitchFamily="18" charset="2"/>
              </a:rPr>
              <a:t> </a:t>
            </a:r>
            <a:r>
              <a:rPr lang="de-DE" sz="2800" dirty="0" err="1" smtClean="0">
                <a:sym typeface="Symbol" panose="05050102010706020507" pitchFamily="18" charset="2"/>
              </a:rPr>
              <a:t>of</a:t>
            </a:r>
            <a:r>
              <a:rPr lang="de-DE" sz="2800" dirty="0" smtClean="0">
                <a:sym typeface="Symbol" panose="05050102010706020507" pitchFamily="18" charset="2"/>
              </a:rPr>
              <a:t> Light Nuclei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347981" y="4877938"/>
            <a:ext cx="5003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</a:t>
            </a:r>
            <a:r>
              <a:rPr lang="de-DE" dirty="0" smtClean="0"/>
              <a:t>easurement </a:t>
            </a:r>
            <a:r>
              <a:rPr lang="de-DE" dirty="0" err="1" smtClean="0"/>
              <a:t>of</a:t>
            </a:r>
            <a:r>
              <a:rPr lang="de-DE" dirty="0" smtClean="0"/>
              <a:t> B(E1; 3/2</a:t>
            </a:r>
            <a:r>
              <a:rPr lang="de-DE" baseline="30000" dirty="0" smtClean="0"/>
              <a:t>-</a:t>
            </a:r>
            <a:r>
              <a:rPr lang="de-DE" baseline="-25000" dirty="0" smtClean="0"/>
              <a:t>gs</a:t>
            </a:r>
            <a:r>
              <a:rPr lang="de-DE" dirty="0" smtClean="0"/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→ 5/2</a:t>
            </a:r>
            <a:r>
              <a:rPr lang="de-D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cluster-model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microscopic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initio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multi-center Shell Model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442407" y="624327"/>
            <a:ext cx="2446199" cy="5176942"/>
            <a:chOff x="1449527" y="846000"/>
            <a:chExt cx="2760600" cy="5587201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9527" y="846000"/>
              <a:ext cx="2760600" cy="5587201"/>
            </a:xfrm>
            <a:prstGeom prst="rect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</p:pic>
        <p:sp>
          <p:nvSpPr>
            <p:cNvPr id="8" name="Textfeld 7"/>
            <p:cNvSpPr txBox="1"/>
            <p:nvPr/>
          </p:nvSpPr>
          <p:spPr>
            <a:xfrm>
              <a:off x="3099335" y="2550694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aseline="30000" dirty="0" smtClean="0"/>
                <a:t>9</a:t>
              </a:r>
              <a:r>
                <a:rPr lang="de-DE" dirty="0" smtClean="0"/>
                <a:t>Be</a:t>
              </a:r>
              <a:endParaRPr lang="de-DE" dirty="0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269508" y="1552713"/>
            <a:ext cx="537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Valeria </a:t>
            </a:r>
            <a:r>
              <a:rPr lang="de-DE" dirty="0" err="1" smtClean="0"/>
              <a:t>Dela</a:t>
            </a:r>
            <a:r>
              <a:rPr lang="de-DE" dirty="0" smtClean="0"/>
              <a:t> Rocca,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thesis</a:t>
            </a:r>
            <a:r>
              <a:rPr lang="de-DE" dirty="0" smtClean="0"/>
              <a:t>, Gran </a:t>
            </a:r>
            <a:r>
              <a:rPr lang="de-DE" dirty="0" err="1" smtClean="0"/>
              <a:t>Sasso</a:t>
            </a:r>
            <a:r>
              <a:rPr lang="de-DE" dirty="0" smtClean="0"/>
              <a:t>, 2017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520" y="2056358"/>
            <a:ext cx="3666996" cy="13494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583" y="3744227"/>
            <a:ext cx="1644157" cy="2277879"/>
          </a:xfrm>
          <a:prstGeom prst="rect">
            <a:avLst/>
          </a:prstGeom>
        </p:spPr>
      </p:pic>
      <p:sp>
        <p:nvSpPr>
          <p:cNvPr id="13" name="TextShape 4"/>
          <p:cNvSpPr txBox="1"/>
          <p:nvPr/>
        </p:nvSpPr>
        <p:spPr>
          <a:xfrm>
            <a:off x="3862934" y="5908636"/>
            <a:ext cx="4536000" cy="48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Thanks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your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attention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9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426</Words>
  <Application>Microsoft Office PowerPoint</Application>
  <PresentationFormat>Bildschirmpräsentation (4:3)</PresentationFormat>
  <Paragraphs>72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20" baseType="lpstr">
      <vt:lpstr>ＭＳ Ｐゴシック</vt:lpstr>
      <vt:lpstr>Arabic Typesetting</vt:lpstr>
      <vt:lpstr>Arial</vt:lpstr>
      <vt:lpstr>Calibri</vt:lpstr>
      <vt:lpstr>Cambria Math</vt:lpstr>
      <vt:lpstr>DejaVu Sans</vt:lpstr>
      <vt:lpstr>Symbol</vt:lpstr>
      <vt:lpstr>Verdana</vt:lpstr>
      <vt:lpstr>Wingdings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Dynamical -Cluster Structure of Light Nuclei</vt:lpstr>
      <vt:lpstr>Dynamical -Cluster Structure of Light Nuclei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Moritz Lohse</dc:creator>
  <dc:description/>
  <cp:lastModifiedBy>Pietralla</cp:lastModifiedBy>
  <cp:revision>226</cp:revision>
  <dcterms:created xsi:type="dcterms:W3CDTF">2009-12-23T09:42:49Z</dcterms:created>
  <dcterms:modified xsi:type="dcterms:W3CDTF">2018-07-05T19:11:53Z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