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2"/>
  </p:notesMasterIdLst>
  <p:sldIdLst>
    <p:sldId id="256" r:id="rId4"/>
    <p:sldId id="281" r:id="rId5"/>
    <p:sldId id="279" r:id="rId6"/>
    <p:sldId id="257" r:id="rId7"/>
    <p:sldId id="280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7" r:id="rId16"/>
    <p:sldId id="269" r:id="rId17"/>
    <p:sldId id="271" r:id="rId18"/>
    <p:sldId id="273" r:id="rId19"/>
    <p:sldId id="275" r:id="rId20"/>
    <p:sldId id="276" r:id="rId21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E020-06AB-4674-A453-F30F0E13A959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B2022-CDE5-4A78-B5B0-5F663DEEEE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54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logo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ABEE3092-574E-D346-AC36-39FB02E1FD3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71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Juli 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59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Grafik 4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Grafik 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Grafik 9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3" name="Grafik 9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Grafik 1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38" name="Grafik 1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250920" y="368280"/>
            <a:ext cx="8641440" cy="1080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250920" y="196920"/>
            <a:ext cx="8641440" cy="143280"/>
          </a:xfrm>
          <a:prstGeom prst="rect">
            <a:avLst/>
          </a:prstGeom>
          <a:solidFill>
            <a:srgbClr val="F5A300"/>
          </a:solidFill>
          <a:ln w="3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250560" y="1449360"/>
            <a:ext cx="8640720" cy="36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250920" y="366840"/>
            <a:ext cx="8639640" cy="1332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252360" y="6357600"/>
            <a:ext cx="8640720" cy="36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52360" y="6489720"/>
            <a:ext cx="7200000" cy="23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6/21/18  |  Norbert Pietralla  |  TU Darmstadt  |  </a:t>
            </a:r>
            <a:r>
              <a:rPr lang="en-US" sz="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+mn-ea"/>
              </a:rPr>
              <a:t>Perspectives on the S-DALINAC Program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Grafik 11"/>
          <p:cNvPicPr/>
          <p:nvPr/>
        </p:nvPicPr>
        <p:blipFill>
          <a:blip r:embed="rId14"/>
          <a:stretch/>
        </p:blipFill>
        <p:spPr>
          <a:xfrm>
            <a:off x="7164000" y="511200"/>
            <a:ext cx="1980000" cy="791280"/>
          </a:xfrm>
          <a:prstGeom prst="rect">
            <a:avLst/>
          </a:prstGeom>
          <a:ln>
            <a:noFill/>
          </a:ln>
        </p:spPr>
      </p:pic>
      <p:sp>
        <p:nvSpPr>
          <p:cNvPr id="7" name="CustomShape 7"/>
          <p:cNvSpPr/>
          <p:nvPr/>
        </p:nvSpPr>
        <p:spPr>
          <a:xfrm>
            <a:off x="250920" y="368280"/>
            <a:ext cx="8641440" cy="2088000"/>
          </a:xfrm>
          <a:prstGeom prst="rect">
            <a:avLst/>
          </a:prstGeom>
          <a:solidFill>
            <a:srgbClr val="F5A3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9"/>
          <p:cNvPicPr/>
          <p:nvPr/>
        </p:nvPicPr>
        <p:blipFill>
          <a:blip r:embed="rId15"/>
          <a:srcRect r="5448"/>
          <a:stretch/>
        </p:blipFill>
        <p:spPr>
          <a:xfrm>
            <a:off x="7172280" y="657360"/>
            <a:ext cx="1872000" cy="790920"/>
          </a:xfrm>
          <a:prstGeom prst="rect">
            <a:avLst/>
          </a:prstGeom>
          <a:ln w="9360">
            <a:noFill/>
          </a:ln>
        </p:spPr>
      </p:pic>
      <p:sp>
        <p:nvSpPr>
          <p:cNvPr id="9" name="CustomShape 8"/>
          <p:cNvSpPr/>
          <p:nvPr/>
        </p:nvSpPr>
        <p:spPr>
          <a:xfrm>
            <a:off x="250920" y="2457360"/>
            <a:ext cx="8639640" cy="684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9"/>
          <p:cNvSpPr/>
          <p:nvPr/>
        </p:nvSpPr>
        <p:spPr>
          <a:xfrm>
            <a:off x="252360" y="365760"/>
            <a:ext cx="8639640" cy="684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0"/>
          <p:cNvSpPr/>
          <p:nvPr/>
        </p:nvSpPr>
        <p:spPr>
          <a:xfrm>
            <a:off x="7268760" y="6505920"/>
            <a:ext cx="1195560" cy="22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29784E78-15A9-4BBE-8B67-2EA59851E8DE}" type="slidenum">
              <a:rPr lang="de-DE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‹Nr.›</a:t>
            </a:fld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13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50920" y="368280"/>
            <a:ext cx="8641440" cy="1080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250920" y="196920"/>
            <a:ext cx="8641440" cy="143280"/>
          </a:xfrm>
          <a:prstGeom prst="rect">
            <a:avLst/>
          </a:prstGeom>
          <a:solidFill>
            <a:srgbClr val="F5A300"/>
          </a:solidFill>
          <a:ln w="3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Line 3"/>
          <p:cNvSpPr/>
          <p:nvPr/>
        </p:nvSpPr>
        <p:spPr>
          <a:xfrm>
            <a:off x="250560" y="1449360"/>
            <a:ext cx="8640720" cy="36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250920" y="366840"/>
            <a:ext cx="8639640" cy="1332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Line 5"/>
          <p:cNvSpPr/>
          <p:nvPr/>
        </p:nvSpPr>
        <p:spPr>
          <a:xfrm>
            <a:off x="252360" y="6357600"/>
            <a:ext cx="8640720" cy="36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252360" y="6489720"/>
            <a:ext cx="7200000" cy="23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6/21/18  |  Norbert Pietralla  |  TU Darmstadt  |  </a:t>
            </a:r>
            <a:r>
              <a:rPr lang="de-DE" sz="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Perspectives on </a:t>
            </a:r>
            <a:r>
              <a:rPr lang="de-DE" sz="9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the</a:t>
            </a:r>
            <a:r>
              <a:rPr lang="de-DE" sz="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S-DALINAC </a:t>
            </a:r>
            <a:r>
              <a:rPr lang="de-DE" sz="9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Program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Grafik 11"/>
          <p:cNvPicPr/>
          <p:nvPr/>
        </p:nvPicPr>
        <p:blipFill>
          <a:blip r:embed="rId14"/>
          <a:stretch/>
        </p:blipFill>
        <p:spPr>
          <a:xfrm>
            <a:off x="7164000" y="511200"/>
            <a:ext cx="1980000" cy="791280"/>
          </a:xfrm>
          <a:prstGeom prst="rect">
            <a:avLst/>
          </a:prstGeom>
          <a:ln>
            <a:noFill/>
          </a:ln>
        </p:spPr>
      </p:pic>
      <p:sp>
        <p:nvSpPr>
          <p:cNvPr id="55" name="CustomShape 7"/>
          <p:cNvSpPr/>
          <p:nvPr/>
        </p:nvSpPr>
        <p:spPr>
          <a:xfrm>
            <a:off x="7994160" y="6192000"/>
            <a:ext cx="897840" cy="2966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" name="Grafik 4"/>
          <p:cNvPicPr/>
          <p:nvPr/>
        </p:nvPicPr>
        <p:blipFill>
          <a:blip r:embed="rId15"/>
          <a:stretch/>
        </p:blipFill>
        <p:spPr>
          <a:xfrm>
            <a:off x="7994160" y="6085440"/>
            <a:ext cx="896400" cy="648360"/>
          </a:xfrm>
          <a:prstGeom prst="rect">
            <a:avLst/>
          </a:prstGeom>
          <a:ln>
            <a:noFill/>
          </a:ln>
        </p:spPr>
      </p:pic>
      <p:sp>
        <p:nvSpPr>
          <p:cNvPr id="57" name="CustomShape 8"/>
          <p:cNvSpPr/>
          <p:nvPr/>
        </p:nvSpPr>
        <p:spPr>
          <a:xfrm>
            <a:off x="6837840" y="6504120"/>
            <a:ext cx="1195560" cy="22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4AA15E00-3BB3-4D94-9259-018797C91642}" type="slidenum">
              <a:rPr lang="de-DE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‹Nr.›</a:t>
            </a:fld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5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50920" y="368280"/>
            <a:ext cx="8642160" cy="108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250920" y="196920"/>
            <a:ext cx="8642160" cy="144000"/>
          </a:xfrm>
          <a:prstGeom prst="rect">
            <a:avLst/>
          </a:prstGeom>
          <a:solidFill>
            <a:srgbClr val="7FAB16"/>
          </a:solidFill>
          <a:ln w="3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Line 3"/>
          <p:cNvSpPr/>
          <p:nvPr/>
        </p:nvSpPr>
        <p:spPr>
          <a:xfrm>
            <a:off x="250560" y="1449360"/>
            <a:ext cx="8640720" cy="36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4"/>
          <p:cNvSpPr/>
          <p:nvPr/>
        </p:nvSpPr>
        <p:spPr>
          <a:xfrm>
            <a:off x="250920" y="366840"/>
            <a:ext cx="8640360" cy="1404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Line 5"/>
          <p:cNvSpPr/>
          <p:nvPr/>
        </p:nvSpPr>
        <p:spPr>
          <a:xfrm>
            <a:off x="252360" y="6357600"/>
            <a:ext cx="8640720" cy="36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6"/>
          <p:cNvSpPr/>
          <p:nvPr/>
        </p:nvSpPr>
        <p:spPr>
          <a:xfrm>
            <a:off x="252360" y="6489720"/>
            <a:ext cx="7200720" cy="23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26.06.2018  |  Michaela Arnold  |  TU Darmstadt  |  AG Pietralla  |  Status of the S-DALINAC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Grafik 14"/>
          <p:cNvPicPr/>
          <p:nvPr/>
        </p:nvPicPr>
        <p:blipFill>
          <a:blip r:embed="rId14"/>
          <a:stretch/>
        </p:blipFill>
        <p:spPr>
          <a:xfrm>
            <a:off x="7164000" y="511200"/>
            <a:ext cx="1980720" cy="792000"/>
          </a:xfrm>
          <a:prstGeom prst="rect">
            <a:avLst/>
          </a:prstGeom>
          <a:ln>
            <a:noFill/>
          </a:ln>
        </p:spPr>
      </p:pic>
      <p:sp>
        <p:nvSpPr>
          <p:cNvPr id="101" name="PlaceHolder 7"/>
          <p:cNvSpPr>
            <a:spLocks noGrp="1"/>
          </p:cNvSpPr>
          <p:nvPr>
            <p:ph type="title"/>
          </p:nvPr>
        </p:nvSpPr>
        <p:spPr>
          <a:xfrm>
            <a:off x="358920" y="488880"/>
            <a:ext cx="66416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Titelmasterformat durch Klicken bearbeiten</a:t>
            </a:r>
            <a:endParaRPr lang="de-DE" sz="25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8"/>
          <p:cNvSpPr>
            <a:spLocks noGrp="1"/>
          </p:cNvSpPr>
          <p:nvPr>
            <p:ph type="body"/>
          </p:nvPr>
        </p:nvSpPr>
        <p:spPr>
          <a:xfrm>
            <a:off x="360000" y="1620000"/>
            <a:ext cx="6823080" cy="4479480"/>
          </a:xfrm>
          <a:prstGeom prst="rect">
            <a:avLst/>
          </a:prstGeom>
        </p:spPr>
        <p:txBody>
          <a:bodyPr lIns="0" r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Zweite Gliederungsebene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Dritte Gliederungsebene</a:t>
            </a:r>
            <a:endParaRPr lang="de-DE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Vierte Gliederungsebene</a:t>
            </a:r>
            <a:endParaRPr lang="de-DE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Siebte GliederungsebeneTextmasterformate durch Klicken bearbeiten</a:t>
            </a: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Zweite Ebene</a:t>
            </a: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Vierte Ebene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Fünfte Ebene</a:t>
            </a:r>
            <a:endParaRPr lang="de-D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03" name="CustomShape 9"/>
          <p:cNvSpPr/>
          <p:nvPr/>
        </p:nvSpPr>
        <p:spPr>
          <a:xfrm>
            <a:off x="7016400" y="6490080"/>
            <a:ext cx="119628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fld id="{3C67F4D7-7194-4E7D-B07B-C5BB89105563}" type="slidenum">
              <a:rPr lang="de-DE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‹Nr.›</a:t>
            </a:fld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Grafik 5"/>
          <p:cNvPicPr/>
          <p:nvPr/>
        </p:nvPicPr>
        <p:blipFill>
          <a:blip r:embed="rId15"/>
          <a:srcRect t="7946" b="6514"/>
          <a:stretch/>
        </p:blipFill>
        <p:spPr>
          <a:xfrm>
            <a:off x="7812720" y="6408000"/>
            <a:ext cx="1241640" cy="4291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58920" y="62136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Perspectives </a:t>
            </a: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on </a:t>
            </a:r>
            <a:r>
              <a:rPr lang="de-DE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S-DALINAC-</a:t>
            </a:r>
            <a:r>
              <a:rPr lang="de-DE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Program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SFB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Grafik 3"/>
          <p:cNvPicPr/>
          <p:nvPr/>
        </p:nvPicPr>
        <p:blipFill>
          <a:blip r:embed="rId2"/>
          <a:stretch/>
        </p:blipFill>
        <p:spPr>
          <a:xfrm>
            <a:off x="6084000" y="3933000"/>
            <a:ext cx="2878920" cy="208332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4106520" y="6042600"/>
            <a:ext cx="4844160" cy="30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Gefördert durch die DFG im Rahmen des SFB 1245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293760" y="1897920"/>
            <a:ext cx="5302800" cy="3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Overview and Status Report </a:t>
            </a: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08" y="2757780"/>
            <a:ext cx="2562365" cy="343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Electron Scattering at the QCLAM Spectrometer</a:t>
            </a: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TextShape 4"/>
          <p:cNvSpPr txBox="1"/>
          <p:nvPr/>
        </p:nvSpPr>
        <p:spPr>
          <a:xfrm>
            <a:off x="216000" y="1612800"/>
            <a:ext cx="4481640" cy="501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QCLAM </a:t>
            </a:r>
            <a:r>
              <a:rPr lang="de-DE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magnetic</a:t>
            </a:r>
            <a:r>
              <a:rPr lang="de-DE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electron</a:t>
            </a:r>
            <a:r>
              <a:rPr lang="de-DE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spectrometer</a:t>
            </a:r>
            <a:r>
              <a:rPr lang="de-DE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Energy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resolution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ΔE/E = 4⋅10</a:t>
            </a:r>
            <a:r>
              <a:rPr lang="de-DE" sz="1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-4</a:t>
            </a: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Large 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solid angle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35 msr </a:t>
            </a:r>
            <a:endParaRPr lang="de-DE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12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Large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momentum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bite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Δp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/p = 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20 %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Allows</a:t>
            </a:r>
            <a:r>
              <a:rPr lang="de-DE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de-DE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perform</a:t>
            </a:r>
            <a:r>
              <a:rPr lang="de-DE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de-DE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Coincidence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experiments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12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Measurements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180° 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angle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Observables:</a:t>
            </a:r>
            <a:endParaRPr lang="de-DE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Elastic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inelastic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cross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sections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12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 factors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Status </a:t>
            </a:r>
            <a:r>
              <a:rPr lang="de-DE" sz="1400" b="1" u="sng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lang="de-DE" sz="1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eneral</a:t>
            </a:r>
            <a:r>
              <a:rPr lang="de-DE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overhaul</a:t>
            </a:r>
            <a:r>
              <a:rPr lang="de-DE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de-DE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Repaired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drift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chambers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ew 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DAQ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basic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software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readout</a:t>
            </a:r>
            <a:endParaRPr lang="de-DE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LHe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chamber</a:t>
            </a:r>
            <a:endParaRPr lang="de-DE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ecommissioning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coincidence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setup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180° 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beam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line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close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completion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 marL="501750" lvl="1" indent="-285750"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Ready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commissioning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waiting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beam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Grafik 178"/>
          <p:cNvPicPr/>
          <p:nvPr/>
        </p:nvPicPr>
        <p:blipFill>
          <a:blip r:embed="rId2"/>
          <a:stretch/>
        </p:blipFill>
        <p:spPr>
          <a:xfrm>
            <a:off x="5256720" y="3456000"/>
            <a:ext cx="2737440" cy="2880000"/>
          </a:xfrm>
          <a:prstGeom prst="rect">
            <a:avLst/>
          </a:prstGeom>
          <a:ln>
            <a:noFill/>
          </a:ln>
        </p:spPr>
      </p:pic>
      <p:pic>
        <p:nvPicPr>
          <p:cNvPr id="180" name="Grafik 179"/>
          <p:cNvPicPr/>
          <p:nvPr/>
        </p:nvPicPr>
        <p:blipFill>
          <a:blip r:embed="rId3"/>
          <a:srcRect l="36100"/>
          <a:stretch/>
        </p:blipFill>
        <p:spPr>
          <a:xfrm>
            <a:off x="4728240" y="1478880"/>
            <a:ext cx="4308120" cy="20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 Project A01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Precision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structure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light nuclei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TextShape 4"/>
          <p:cNvSpPr txBox="1"/>
          <p:nvPr/>
        </p:nvSpPr>
        <p:spPr>
          <a:xfrm>
            <a:off x="216000" y="1620000"/>
            <a:ext cx="6366600" cy="444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PI‘s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Nörtershäuser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Wilfried, Prof. Dr.,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Pietralla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Norbert, Prof. Dr. Dr. h.c.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 </a:t>
            </a: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Precision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measurements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light nuclei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sensitively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initio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calculations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chiral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EFT interactions</a:t>
            </a:r>
            <a:endParaRPr lang="de-DE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experiments: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Electric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monopole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transition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form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factor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width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excited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</a:t>
            </a: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Magnetic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dipole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strength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excited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</a:t>
            </a:r>
            <a:r>
              <a:rPr lang="de-DE" sz="14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Charge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radius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one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-proton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halo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nucleus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baseline="30000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r>
            <a:r>
              <a:rPr lang="de-DE" sz="1400" b="0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endParaRPr lang="de-DE" sz="1800" b="0" strike="noStrike" spc="-1" dirty="0">
              <a:solidFill>
                <a:schemeClr val="bg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Grafik 184"/>
          <p:cNvPicPr/>
          <p:nvPr/>
        </p:nvPicPr>
        <p:blipFill>
          <a:blip r:embed="rId2"/>
          <a:srcRect r="46600"/>
          <a:stretch/>
        </p:blipFill>
        <p:spPr>
          <a:xfrm>
            <a:off x="6840360" y="1866960"/>
            <a:ext cx="2015280" cy="1877040"/>
          </a:xfrm>
          <a:prstGeom prst="rect">
            <a:avLst/>
          </a:prstGeom>
          <a:ln>
            <a:noFill/>
          </a:ln>
        </p:spPr>
      </p:pic>
      <p:pic>
        <p:nvPicPr>
          <p:cNvPr id="186" name="Grafik 185"/>
          <p:cNvPicPr/>
          <p:nvPr/>
        </p:nvPicPr>
        <p:blipFill>
          <a:blip r:embed="rId2"/>
          <a:srcRect l="53863"/>
          <a:stretch/>
        </p:blipFill>
        <p:spPr>
          <a:xfrm>
            <a:off x="6840000" y="3744000"/>
            <a:ext cx="2015280" cy="2009880"/>
          </a:xfrm>
          <a:prstGeom prst="rect">
            <a:avLst/>
          </a:prstGeom>
          <a:ln>
            <a:noFill/>
          </a:ln>
        </p:spPr>
      </p:pic>
      <p:sp>
        <p:nvSpPr>
          <p:cNvPr id="188" name="TextShape 6"/>
          <p:cNvSpPr txBox="1"/>
          <p:nvPr/>
        </p:nvSpPr>
        <p:spPr>
          <a:xfrm>
            <a:off x="7983389" y="5036232"/>
            <a:ext cx="763531" cy="29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lvl="1">
              <a:buClr>
                <a:srgbClr val="000000"/>
              </a:buClr>
              <a:buSzPct val="45000"/>
            </a:pP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7"/>
          <p:cNvSpPr txBox="1"/>
          <p:nvPr/>
        </p:nvSpPr>
        <p:spPr>
          <a:xfrm>
            <a:off x="7056000" y="1589914"/>
            <a:ext cx="1149537" cy="33720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</a:t>
            </a:r>
            <a:r>
              <a:rPr lang="de-DE" sz="1400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lang="de-DE" sz="14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→ 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</a:t>
            </a:r>
            <a:r>
              <a:rPr lang="de-DE" sz="1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Shape 6"/>
          <p:cNvSpPr txBox="1"/>
          <p:nvPr/>
        </p:nvSpPr>
        <p:spPr>
          <a:xfrm>
            <a:off x="7991405" y="3083105"/>
            <a:ext cx="763531" cy="29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lvl="1">
              <a:buClr>
                <a:srgbClr val="000000"/>
              </a:buClr>
              <a:buSzPct val="45000"/>
            </a:pP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 Project A03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Electromagnetic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structure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light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medium-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mass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nuclei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TextShape 4"/>
          <p:cNvSpPr txBox="1"/>
          <p:nvPr/>
        </p:nvSpPr>
        <p:spPr>
          <a:xfrm>
            <a:off x="216000" y="1620000"/>
            <a:ext cx="6336000" cy="447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PI‘s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Nörtershäuser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Wilfried, Prof. Dr., Petri, Marina, Prof.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Ph.D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 </a:t>
            </a:r>
            <a:r>
              <a:rPr lang="de-DE" sz="1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endParaRPr lang="de-DE" sz="1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Electromagnetic matrix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elements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chiral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EFT interactions in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carbon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isotopes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extension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into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medium-heavy nuclei</a:t>
            </a: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experiments: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Electromagnetic 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matrix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elements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excited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carbon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isotopes </a:t>
            </a:r>
            <a:r>
              <a:rPr lang="de-DE" sz="1400" b="1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12,14</a:t>
            </a:r>
            <a:r>
              <a:rPr lang="de-DE" sz="14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lang="de-DE" sz="1400" b="0" strike="noStrike" spc="-1" baseline="30000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</a:t>
            </a:r>
            <a:r>
              <a:rPr lang="de-DE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endParaRPr lang="de-DE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lang="de-DE" sz="1400" b="0" strike="noStrike" spc="-1" dirty="0" err="1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round-state</a:t>
            </a:r>
            <a:r>
              <a:rPr lang="de-DE" sz="1400" b="0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nuclear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moments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charge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radii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baseline="30000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52,53,55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11/2</a:t>
            </a:r>
            <a:r>
              <a:rPr lang="de-DE" sz="1400" b="0" strike="noStrike" spc="-1" baseline="30000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isomers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baseline="30000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109-119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Pd</a:t>
            </a:r>
            <a:endParaRPr lang="de-DE" sz="1800" b="0" strike="noStrike" spc="-1" dirty="0">
              <a:solidFill>
                <a:schemeClr val="bg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Grafik 202"/>
          <p:cNvPicPr/>
          <p:nvPr/>
        </p:nvPicPr>
        <p:blipFill>
          <a:blip r:embed="rId2"/>
          <a:srcRect l="51015"/>
          <a:stretch/>
        </p:blipFill>
        <p:spPr>
          <a:xfrm>
            <a:off x="6833937" y="3852000"/>
            <a:ext cx="2130063" cy="2304000"/>
          </a:xfrm>
          <a:prstGeom prst="rect">
            <a:avLst/>
          </a:prstGeom>
          <a:ln>
            <a:noFill/>
          </a:ln>
        </p:spPr>
      </p:pic>
      <p:pic>
        <p:nvPicPr>
          <p:cNvPr id="204" name="Grafik 203"/>
          <p:cNvPicPr/>
          <p:nvPr/>
        </p:nvPicPr>
        <p:blipFill>
          <a:blip r:embed="rId2"/>
          <a:srcRect r="50143"/>
          <a:stretch/>
        </p:blipFill>
        <p:spPr>
          <a:xfrm>
            <a:off x="6833937" y="1584000"/>
            <a:ext cx="2130063" cy="2340000"/>
          </a:xfrm>
          <a:prstGeom prst="rect">
            <a:avLst/>
          </a:prstGeom>
          <a:ln>
            <a:noFill/>
          </a:ln>
        </p:spPr>
      </p:pic>
      <p:pic>
        <p:nvPicPr>
          <p:cNvPr id="205" name="Grafik 204"/>
          <p:cNvPicPr/>
          <p:nvPr/>
        </p:nvPicPr>
        <p:blipFill>
          <a:blip r:embed="rId3"/>
          <a:stretch/>
        </p:blipFill>
        <p:spPr>
          <a:xfrm>
            <a:off x="7499880" y="3384000"/>
            <a:ext cx="1320480" cy="405360"/>
          </a:xfrm>
          <a:prstGeom prst="rect">
            <a:avLst/>
          </a:prstGeom>
          <a:ln>
            <a:noFill/>
          </a:ln>
        </p:spPr>
      </p:pic>
      <p:sp>
        <p:nvSpPr>
          <p:cNvPr id="206" name="TextShape 5"/>
          <p:cNvSpPr txBox="1"/>
          <p:nvPr/>
        </p:nvSpPr>
        <p:spPr>
          <a:xfrm>
            <a:off x="7260232" y="1740128"/>
            <a:ext cx="684000" cy="35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</a:p>
        </p:txBody>
      </p:sp>
      <p:pic>
        <p:nvPicPr>
          <p:cNvPr id="208" name="Grafik 207"/>
          <p:cNvPicPr/>
          <p:nvPr/>
        </p:nvPicPr>
        <p:blipFill>
          <a:blip r:embed="rId3"/>
          <a:stretch/>
        </p:blipFill>
        <p:spPr>
          <a:xfrm>
            <a:off x="7535520" y="5616000"/>
            <a:ext cx="1320480" cy="405360"/>
          </a:xfrm>
          <a:prstGeom prst="rect">
            <a:avLst/>
          </a:prstGeom>
          <a:ln>
            <a:noFill/>
          </a:ln>
        </p:spPr>
      </p:pic>
      <p:sp>
        <p:nvSpPr>
          <p:cNvPr id="12" name="TextShape 5"/>
          <p:cNvSpPr txBox="1"/>
          <p:nvPr/>
        </p:nvSpPr>
        <p:spPr>
          <a:xfrm>
            <a:off x="7244184" y="4022119"/>
            <a:ext cx="684000" cy="3049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 Project A07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New electromagnetic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properties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collective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excitations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216000" y="1620000"/>
            <a:ext cx="5976000" cy="4750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PI‘s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Pietralla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Norbert, Prof. Dr. Dr. h.c., Wambach, Jochen, Prof. Dr.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 </a:t>
            </a: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 </a:t>
            </a:r>
            <a:endParaRPr lang="de-DE" sz="1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l-G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Symbol" panose="05050102010706020507" pitchFamily="18" charset="2"/>
              </a:rPr>
              <a:t>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-decay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pattern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giant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resonances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(GDR),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doorway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concepts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decay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into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complex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configurations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nuclear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currents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experiments: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Establishment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world-wide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unique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e,e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Symbol" panose="05050102010706020507" pitchFamily="18" charset="2"/>
              </a:rPr>
              <a:t>)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Symbol" panose="05050102010706020507" pitchFamily="18" charset="2"/>
              </a:rPr>
              <a:t>set-up</a:t>
            </a:r>
            <a:endParaRPr lang="de-DE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sym typeface="Symbol" panose="05050102010706020507" pitchFamily="18" charset="2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el-G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Symbol" panose="05050102010706020507" pitchFamily="18" charset="2"/>
              </a:rPr>
              <a:t>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decay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isovector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GDR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low-energy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excited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states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medium-heavy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nuclei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de-DE" sz="14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112,124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Sn)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Vorticity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transition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valence-shell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excitations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medium-heavy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nucleus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92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Zr)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 err="1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Theory</a:t>
            </a:r>
            <a:r>
              <a:rPr lang="de-DE" sz="1400" b="1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1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developments</a:t>
            </a:r>
            <a:r>
              <a:rPr lang="de-DE" sz="1400" b="1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de-DE" sz="1800" b="0" strike="noStrike" spc="-1" dirty="0">
              <a:solidFill>
                <a:schemeClr val="bg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QPM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calculations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a (1+2)-phonon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(1+2+3)-phonon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basis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E1-distributions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velocity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fields</a:t>
            </a:r>
            <a:endParaRPr lang="de-DE" sz="1800" b="0" strike="noStrike" spc="-1" dirty="0">
              <a:solidFill>
                <a:schemeClr val="bg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Development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dedicated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DWBA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code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e,e’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StarSymbol"/>
                <a:ea typeface="StarSymbol"/>
              </a:rPr>
              <a:t>γ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reaction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properly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account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distortion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effects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waves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Coulomb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field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heavy </a:t>
            </a:r>
            <a:r>
              <a:rPr lang="de-DE" sz="1400" b="0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nuclei</a:t>
            </a:r>
            <a:endParaRPr lang="de-DE" sz="1800" b="0" strike="noStrike" spc="-1" dirty="0">
              <a:solidFill>
                <a:schemeClr val="bg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Grafik 222"/>
          <p:cNvPicPr/>
          <p:nvPr/>
        </p:nvPicPr>
        <p:blipFill>
          <a:blip r:embed="rId2"/>
          <a:srcRect r="47142"/>
          <a:stretch/>
        </p:blipFill>
        <p:spPr>
          <a:xfrm>
            <a:off x="6409440" y="1485000"/>
            <a:ext cx="2519640" cy="2367720"/>
          </a:xfrm>
          <a:prstGeom prst="rect">
            <a:avLst/>
          </a:prstGeom>
          <a:ln>
            <a:noFill/>
          </a:ln>
        </p:spPr>
      </p:pic>
      <p:pic>
        <p:nvPicPr>
          <p:cNvPr id="224" name="Grafik 223"/>
          <p:cNvPicPr/>
          <p:nvPr/>
        </p:nvPicPr>
        <p:blipFill>
          <a:blip r:embed="rId2"/>
          <a:srcRect l="54403"/>
          <a:stretch/>
        </p:blipFill>
        <p:spPr>
          <a:xfrm>
            <a:off x="6661440" y="3816720"/>
            <a:ext cx="2016000" cy="2313720"/>
          </a:xfrm>
          <a:prstGeom prst="rect">
            <a:avLst/>
          </a:prstGeom>
          <a:ln>
            <a:noFill/>
          </a:ln>
        </p:spPr>
      </p:pic>
      <p:sp>
        <p:nvSpPr>
          <p:cNvPr id="225" name="TextShape 5"/>
          <p:cNvSpPr txBox="1"/>
          <p:nvPr/>
        </p:nvSpPr>
        <p:spPr>
          <a:xfrm>
            <a:off x="6625440" y="1548720"/>
            <a:ext cx="1105396" cy="4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C, 2</a:t>
            </a:r>
            <a:r>
              <a:rPr lang="de-DE" sz="1400" b="0" strike="noStrike" spc="-1" baseline="-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 Project B02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Testing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simulating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electroweak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interactions in nuclei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TextShape 4"/>
          <p:cNvSpPr txBox="1"/>
          <p:nvPr/>
        </p:nvSpPr>
        <p:spPr>
          <a:xfrm>
            <a:off x="215999" y="1620000"/>
            <a:ext cx="6746297" cy="472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PI‘s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Enders, Joachim, Prof. Dr., von Neumann-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Cosel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Peter, Prof. Dr.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 </a:t>
            </a: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endParaRPr lang="de-DE" sz="1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insights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into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quenching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spin-isospin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strength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nuclei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common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electromagnetic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processes</a:t>
            </a: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experiments: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 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factors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M2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transitions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analog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first-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forbidden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decay (</a:t>
            </a: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O, </a:t>
            </a: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42,44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Ca)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factor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 M3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transition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analog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second-forbidden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decay (</a:t>
            </a: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B)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omentum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-transfer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dependence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quenching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Symbol" panose="05050102010706020507" pitchFamily="18" charset="2"/>
              </a:rPr>
              <a:t>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transitions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40,48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Grafik 236"/>
          <p:cNvPicPr/>
          <p:nvPr/>
        </p:nvPicPr>
        <p:blipFill rotWithShape="1">
          <a:blip r:embed="rId2"/>
          <a:srcRect l="1110" r="48683"/>
          <a:stretch/>
        </p:blipFill>
        <p:spPr>
          <a:xfrm>
            <a:off x="6999840" y="1473694"/>
            <a:ext cx="2036618" cy="2322720"/>
          </a:xfrm>
          <a:prstGeom prst="rect">
            <a:avLst/>
          </a:prstGeom>
          <a:ln>
            <a:noFill/>
          </a:ln>
        </p:spPr>
      </p:pic>
      <p:pic>
        <p:nvPicPr>
          <p:cNvPr id="238" name="Grafik 237"/>
          <p:cNvPicPr/>
          <p:nvPr/>
        </p:nvPicPr>
        <p:blipFill>
          <a:blip r:embed="rId3"/>
          <a:stretch/>
        </p:blipFill>
        <p:spPr>
          <a:xfrm>
            <a:off x="3875143" y="4034338"/>
            <a:ext cx="3087154" cy="2299142"/>
          </a:xfrm>
          <a:prstGeom prst="rect">
            <a:avLst/>
          </a:prstGeom>
          <a:ln>
            <a:noFill/>
          </a:ln>
        </p:spPr>
      </p:pic>
      <p:pic>
        <p:nvPicPr>
          <p:cNvPr id="239" name="Grafik 238"/>
          <p:cNvPicPr/>
          <p:nvPr/>
        </p:nvPicPr>
        <p:blipFill>
          <a:blip r:embed="rId4"/>
          <a:stretch/>
        </p:blipFill>
        <p:spPr>
          <a:xfrm>
            <a:off x="613723" y="4034338"/>
            <a:ext cx="3148428" cy="2299142"/>
          </a:xfrm>
          <a:prstGeom prst="rect">
            <a:avLst/>
          </a:prstGeom>
          <a:ln>
            <a:noFill/>
          </a:ln>
        </p:spPr>
      </p:pic>
      <p:pic>
        <p:nvPicPr>
          <p:cNvPr id="9" name="Grafik 8"/>
          <p:cNvPicPr/>
          <p:nvPr/>
        </p:nvPicPr>
        <p:blipFill rotWithShape="1">
          <a:blip r:embed="rId2"/>
          <a:srcRect l="56523"/>
          <a:stretch/>
        </p:blipFill>
        <p:spPr>
          <a:xfrm>
            <a:off x="7114246" y="3824862"/>
            <a:ext cx="1763640" cy="232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 Project B03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Constraining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nuclear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matrix </a:t>
            </a:r>
            <a:r>
              <a:rPr lang="de-DE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elements</a:t>
            </a: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</a:t>
            </a:r>
            <a:r>
              <a:rPr lang="de-DE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</a:t>
            </a:r>
            <a:r>
              <a:rPr lang="de-D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fundamental </a:t>
            </a:r>
            <a:r>
              <a:rPr lang="de-DE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symmetries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TextShape 4"/>
          <p:cNvSpPr txBox="1"/>
          <p:nvPr/>
        </p:nvSpPr>
        <p:spPr>
          <a:xfrm>
            <a:off x="216000" y="1620000"/>
            <a:ext cx="5843160" cy="464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PI‘s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Enders, Joachim, Prof. Dr., Werner, Volker, Dr.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 </a:t>
            </a: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endParaRPr lang="de-DE" sz="1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Nuclear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structure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aspects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relevant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nuclear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matrix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elements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neutrinoless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double-beta (0νββ) decay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dark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-matter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detection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experiments: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Elastic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transition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form factors from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electron-scattering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off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odd-mass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isotopes </a:t>
            </a: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129,131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de-DE" sz="1400" b="0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onstraining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shape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-mixing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effects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0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StarSymbol"/>
                <a:ea typeface="StarSymbol"/>
              </a:rPr>
              <a:t>νββ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partners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such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baseline="30000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150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Sm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baseline="30000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150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Nd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through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decay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behavior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scissors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mode</a:t>
            </a:r>
            <a:endParaRPr lang="de-DE" sz="1800" b="0" strike="noStrike" spc="-1" dirty="0">
              <a:solidFill>
                <a:schemeClr val="bg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onstraining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shape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-mixing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tarSymbol"/>
                <a:ea typeface="StarSymbol"/>
              </a:rPr>
              <a:t>ββ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-emitter </a:t>
            </a: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76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E0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monopole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transition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strengths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9" name="Grafik 248"/>
          <p:cNvPicPr/>
          <p:nvPr/>
        </p:nvPicPr>
        <p:blipFill>
          <a:blip r:embed="rId2"/>
          <a:stretch/>
        </p:blipFill>
        <p:spPr>
          <a:xfrm>
            <a:off x="6466681" y="4971584"/>
            <a:ext cx="2524434" cy="1782752"/>
          </a:xfrm>
          <a:prstGeom prst="rect">
            <a:avLst/>
          </a:prstGeom>
          <a:ln>
            <a:noFill/>
          </a:ln>
        </p:spPr>
      </p:pic>
      <p:pic>
        <p:nvPicPr>
          <p:cNvPr id="250" name="Grafik 249"/>
          <p:cNvPicPr/>
          <p:nvPr/>
        </p:nvPicPr>
        <p:blipFill>
          <a:blip r:embed="rId3"/>
          <a:stretch/>
        </p:blipFill>
        <p:spPr>
          <a:xfrm>
            <a:off x="6266275" y="1488944"/>
            <a:ext cx="2724840" cy="348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 Project B04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Electric dipole response and neutron equation of state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TextShape 4"/>
          <p:cNvSpPr txBox="1"/>
          <p:nvPr/>
        </p:nvSpPr>
        <p:spPr>
          <a:xfrm>
            <a:off x="216000" y="1620000"/>
            <a:ext cx="8712000" cy="513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PI‘s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von Neumann-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Cosel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Peter, Prof. Dr., Scheit, Heiko, Priv.-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Doz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Ph.D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 </a:t>
            </a:r>
            <a:r>
              <a:rPr lang="de-DE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endParaRPr lang="de-DE" sz="1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Systematic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understanding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electric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dipole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strength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distribution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stable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isotopes,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dipole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polarizability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neutron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-skin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thickness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experiments: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err="1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Polarizability</a:t>
            </a:r>
            <a:r>
              <a:rPr lang="de-DE" sz="1400" b="0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stable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tin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isotopes (</a:t>
            </a:r>
            <a:r>
              <a:rPr lang="de-DE" sz="1400" b="0" strike="noStrike" spc="-1" baseline="30000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112,116,120,124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Sn) from (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p,p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’)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scattering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at extreme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forward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angles</a:t>
            </a:r>
            <a:endParaRPr lang="de-DE" sz="1800" b="0" strike="noStrike" spc="-1" dirty="0">
              <a:solidFill>
                <a:schemeClr val="bg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omplete 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E1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excitation-strength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distributions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decay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de-DE" sz="1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112,116,120,124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Sn from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scattering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at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NEPTUN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tagger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OpenSymbol"/>
                <a:ea typeface="OpenSymbol"/>
              </a:rPr>
              <a:t>γγ</a:t>
            </a:r>
            <a:r>
              <a:rPr lang="de-DE" sz="1400" b="0" strike="noStrike" spc="-1" dirty="0" err="1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-decay</a:t>
            </a:r>
            <a:r>
              <a:rPr lang="de-DE" sz="1400" b="0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probability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allowed</a:t>
            </a:r>
            <a:r>
              <a:rPr lang="de-DE" sz="1400" b="0" strike="noStrike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OpenSymbol"/>
                <a:ea typeface="OpenSymbol"/>
              </a:rPr>
              <a:t>γ</a:t>
            </a:r>
            <a:r>
              <a:rPr lang="de-DE" sz="1400" b="0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de-DE" sz="1400" b="0" strike="noStrike" spc="-1" dirty="0" err="1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decay</a:t>
            </a:r>
            <a:r>
              <a:rPr lang="de-DE" sz="1400" b="0" strike="noStrike" spc="-1" dirty="0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transitions</a:t>
            </a:r>
            <a:endParaRPr lang="de-DE" sz="1800" b="0" strike="noStrike" spc="-1" dirty="0">
              <a:solidFill>
                <a:schemeClr val="bg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9" name="Grafik 258"/>
          <p:cNvPicPr/>
          <p:nvPr/>
        </p:nvPicPr>
        <p:blipFill>
          <a:blip r:embed="rId2"/>
          <a:stretch/>
        </p:blipFill>
        <p:spPr>
          <a:xfrm>
            <a:off x="5602123" y="3732120"/>
            <a:ext cx="2592000" cy="2601360"/>
          </a:xfrm>
          <a:prstGeom prst="rect">
            <a:avLst/>
          </a:prstGeom>
          <a:ln>
            <a:noFill/>
          </a:ln>
        </p:spPr>
      </p:pic>
      <p:pic>
        <p:nvPicPr>
          <p:cNvPr id="260" name="Grafik 259"/>
          <p:cNvPicPr/>
          <p:nvPr/>
        </p:nvPicPr>
        <p:blipFill>
          <a:blip r:embed="rId3"/>
          <a:stretch/>
        </p:blipFill>
        <p:spPr>
          <a:xfrm>
            <a:off x="963180" y="4272921"/>
            <a:ext cx="4536000" cy="196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Experiments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over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Upcoming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Beam Time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68" name="Table 4"/>
          <p:cNvGraphicFramePr/>
          <p:nvPr>
            <p:extLst>
              <p:ext uri="{D42A27DB-BD31-4B8C-83A1-F6EECF244321}">
                <p14:modId xmlns:p14="http://schemas.microsoft.com/office/powerpoint/2010/main" val="3404316223"/>
              </p:ext>
            </p:extLst>
          </p:nvPr>
        </p:nvGraphicFramePr>
        <p:xfrm>
          <a:off x="288000" y="2016000"/>
          <a:ext cx="8639640" cy="2571120"/>
        </p:xfrm>
        <a:graphic>
          <a:graphicData uri="http://schemas.openxmlformats.org/drawingml/2006/table">
            <a:tbl>
              <a:tblPr/>
              <a:tblGrid>
                <a:gridCol w="1031645"/>
                <a:gridCol w="3512128"/>
                <a:gridCol w="4095867"/>
              </a:tblGrid>
              <a:tr h="349920">
                <a:tc>
                  <a:txBody>
                    <a:bodyPr/>
                    <a:lstStyle/>
                    <a:p>
                      <a:r>
                        <a:rPr lang="de-DE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Project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Experiment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1640">
                <a:tc>
                  <a:txBody>
                    <a:bodyPr/>
                    <a:lstStyle/>
                    <a:p>
                      <a:pPr algn="ctr"/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A01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He(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e,e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‘): 0</a:t>
                      </a:r>
                      <a:r>
                        <a:rPr lang="de-DE" sz="1800" b="0" strike="noStrike" spc="-1" baseline="-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r>
                        <a:rPr lang="de-DE" sz="18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→ 0</a:t>
                      </a:r>
                      <a:r>
                        <a:rPr lang="de-DE" sz="1800" b="0" strike="noStrike" spc="-1" baseline="-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r>
                        <a:rPr lang="de-DE" sz="18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@ </a:t>
                      </a:r>
                      <a:r>
                        <a:rPr lang="de-DE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20.2 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MeV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LHe @ </a:t>
                      </a:r>
                      <a:r>
                        <a:rPr lang="de-DE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QCLAM, </a:t>
                      </a:r>
                      <a:r>
                        <a:rPr lang="de-DE" sz="1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first</a:t>
                      </a:r>
                      <a:r>
                        <a:rPr lang="de-DE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production</a:t>
                      </a:r>
                      <a:r>
                        <a:rPr lang="de-DE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run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120">
                <a:tc>
                  <a:txBody>
                    <a:bodyPr/>
                    <a:lstStyle/>
                    <a:p>
                      <a:pPr algn="ctr"/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A03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C(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e,e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‘): B(E2; 0</a:t>
                      </a:r>
                      <a:r>
                        <a:rPr lang="de-DE" sz="1800" b="0" strike="noStrike" spc="-1" baseline="-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r>
                        <a:rPr lang="de-DE" sz="18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→ </a:t>
                      </a:r>
                      <a:r>
                        <a:rPr lang="de-DE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r>
                        <a:rPr lang="de-DE" sz="1800" b="0" strike="noStrike" spc="-1" baseline="-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r>
                        <a:rPr lang="de-DE" sz="18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+</a:t>
                      </a:r>
                      <a:r>
                        <a:rPr lang="de-DE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)  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calibration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, 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performance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test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QCLAM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40">
                <a:tc>
                  <a:txBody>
                    <a:bodyPr/>
                    <a:lstStyle/>
                    <a:p>
                      <a:pPr algn="ctr"/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A07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C(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e,e‘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OpenSymbol"/>
                          <a:ea typeface="OpenSymbol"/>
                        </a:rPr>
                        <a:t>γ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)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coincidence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performance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test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QCLAM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440">
                <a:tc>
                  <a:txBody>
                    <a:bodyPr/>
                    <a:lstStyle/>
                    <a:p>
                      <a:pPr algn="ctr"/>
                      <a:r>
                        <a:rPr lang="de-DE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B02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B(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e,e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‘)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recommissioning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180° </a:t>
                      </a:r>
                      <a:r>
                        <a:rPr lang="de-DE" sz="1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scattering</a:t>
                      </a:r>
                      <a:r>
                        <a:rPr lang="de-DE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,    </a:t>
                      </a:r>
                      <a:r>
                        <a:rPr lang="de-DE" sz="1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first</a:t>
                      </a:r>
                      <a:r>
                        <a:rPr lang="de-DE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production</a:t>
                      </a:r>
                      <a:r>
                        <a:rPr lang="de-DE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run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B04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aseline="30000" dirty="0" smtClean="0"/>
                        <a:t>124</a:t>
                      </a:r>
                      <a:r>
                        <a:rPr lang="de-DE" dirty="0" smtClean="0"/>
                        <a:t>Sn(</a:t>
                      </a:r>
                      <a:r>
                        <a:rPr lang="de-DE" dirty="0" smtClean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de-DE" baseline="-25000" dirty="0" smtClean="0">
                          <a:sym typeface="Symbol" panose="05050102010706020507" pitchFamily="18" charset="2"/>
                        </a:rPr>
                        <a:t>t</a:t>
                      </a:r>
                      <a:r>
                        <a:rPr lang="de-DE" dirty="0" smtClean="0">
                          <a:sym typeface="Symbol" panose="05050102010706020507" pitchFamily="18" charset="2"/>
                        </a:rPr>
                        <a:t>,‘)</a:t>
                      </a:r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performance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test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+ 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first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production</a:t>
                      </a:r>
                      <a:r>
                        <a:rPr lang="de-DE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run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Shape 4"/>
          <p:cNvSpPr txBox="1"/>
          <p:nvPr/>
        </p:nvSpPr>
        <p:spPr>
          <a:xfrm>
            <a:off x="2339820" y="5506632"/>
            <a:ext cx="4536000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Thanks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your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attention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162278" y="4666686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Beam-time </a:t>
            </a:r>
            <a:r>
              <a:rPr lang="de-DE" dirty="0" err="1" smtClean="0"/>
              <a:t>schedule</a:t>
            </a:r>
            <a:r>
              <a:rPr lang="de-DE" dirty="0" smtClean="0"/>
              <a:t>: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Current Beam-Time Schedule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Grafik 2"/>
          <p:cNvPicPr/>
          <p:nvPr/>
        </p:nvPicPr>
        <p:blipFill>
          <a:blip r:embed="rId2"/>
          <a:srcRect l="1963" t="30404" r="10626" b="24805"/>
          <a:stretch/>
        </p:blipFill>
        <p:spPr>
          <a:xfrm>
            <a:off x="197280" y="1484280"/>
            <a:ext cx="8676000" cy="2500920"/>
          </a:xfrm>
          <a:prstGeom prst="rect">
            <a:avLst/>
          </a:prstGeom>
          <a:ln>
            <a:noFill/>
          </a:ln>
        </p:spPr>
      </p:pic>
      <p:sp>
        <p:nvSpPr>
          <p:cNvPr id="273" name="CustomShape 4"/>
          <p:cNvSpPr/>
          <p:nvPr/>
        </p:nvSpPr>
        <p:spPr>
          <a:xfrm>
            <a:off x="1035720" y="4555800"/>
            <a:ext cx="3463920" cy="534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/>
          <a:lstStyle/>
          <a:p>
            <a:pPr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Beam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tuning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machine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experiments, KW 37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installation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LHe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-target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5"/>
          <p:cNvSpPr/>
          <p:nvPr/>
        </p:nvSpPr>
        <p:spPr>
          <a:xfrm>
            <a:off x="382320" y="4630680"/>
            <a:ext cx="503640" cy="2156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6"/>
          <p:cNvSpPr/>
          <p:nvPr/>
        </p:nvSpPr>
        <p:spPr>
          <a:xfrm>
            <a:off x="382320" y="5267160"/>
            <a:ext cx="503640" cy="215640"/>
          </a:xfrm>
          <a:prstGeom prst="roundRect">
            <a:avLst>
              <a:gd name="adj" fmla="val 16667"/>
            </a:avLst>
          </a:prstGeom>
          <a:solidFill>
            <a:srgbClr val="F35938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7"/>
          <p:cNvSpPr/>
          <p:nvPr/>
        </p:nvSpPr>
        <p:spPr>
          <a:xfrm>
            <a:off x="382320" y="5660640"/>
            <a:ext cx="503640" cy="21564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8"/>
          <p:cNvSpPr/>
          <p:nvPr/>
        </p:nvSpPr>
        <p:spPr>
          <a:xfrm>
            <a:off x="382320" y="6048000"/>
            <a:ext cx="503640" cy="21564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9"/>
          <p:cNvSpPr/>
          <p:nvPr/>
        </p:nvSpPr>
        <p:spPr>
          <a:xfrm>
            <a:off x="387720" y="4264920"/>
            <a:ext cx="503640" cy="215640"/>
          </a:xfrm>
          <a:prstGeom prst="roundRect">
            <a:avLst>
              <a:gd name="adj" fmla="val 16667"/>
            </a:avLst>
          </a:prstGeom>
          <a:solidFill>
            <a:srgbClr val="ECE4B3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0"/>
          <p:cNvSpPr/>
          <p:nvPr/>
        </p:nvSpPr>
        <p:spPr>
          <a:xfrm>
            <a:off x="5868000" y="4220640"/>
            <a:ext cx="503640" cy="215640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11"/>
          <p:cNvSpPr/>
          <p:nvPr/>
        </p:nvSpPr>
        <p:spPr>
          <a:xfrm>
            <a:off x="5868000" y="4611240"/>
            <a:ext cx="503640" cy="21564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2"/>
          <p:cNvSpPr/>
          <p:nvPr/>
        </p:nvSpPr>
        <p:spPr>
          <a:xfrm>
            <a:off x="5868000" y="5234760"/>
            <a:ext cx="503640" cy="2156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3"/>
          <p:cNvSpPr/>
          <p:nvPr/>
        </p:nvSpPr>
        <p:spPr>
          <a:xfrm>
            <a:off x="5868000" y="5623200"/>
            <a:ext cx="503640" cy="215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64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14"/>
          <p:cNvSpPr/>
          <p:nvPr/>
        </p:nvSpPr>
        <p:spPr>
          <a:xfrm>
            <a:off x="1035720" y="5196960"/>
            <a:ext cx="4040280" cy="44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/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Neptun Tagger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15"/>
          <p:cNvSpPr/>
          <p:nvPr/>
        </p:nvSpPr>
        <p:spPr>
          <a:xfrm>
            <a:off x="1037160" y="5587920"/>
            <a:ext cx="3966480" cy="44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/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Q-CLAM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16"/>
          <p:cNvSpPr/>
          <p:nvPr/>
        </p:nvSpPr>
        <p:spPr>
          <a:xfrm>
            <a:off x="1037160" y="5958000"/>
            <a:ext cx="4254840" cy="44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/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Q-CLAM He-Target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17"/>
          <p:cNvSpPr/>
          <p:nvPr/>
        </p:nvSpPr>
        <p:spPr>
          <a:xfrm>
            <a:off x="1035720" y="4177800"/>
            <a:ext cx="4112280" cy="44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/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Cooldown, tests cavities and He-refrigerator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18"/>
          <p:cNvSpPr/>
          <p:nvPr/>
        </p:nvSpPr>
        <p:spPr>
          <a:xfrm>
            <a:off x="6516360" y="4126680"/>
            <a:ext cx="1511640" cy="320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/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Q-CLAM 180°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19"/>
          <p:cNvSpPr/>
          <p:nvPr/>
        </p:nvSpPr>
        <p:spPr>
          <a:xfrm>
            <a:off x="6516360" y="5552640"/>
            <a:ext cx="2232000" cy="37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/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Diamond detector tests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20"/>
          <p:cNvSpPr/>
          <p:nvPr/>
        </p:nvSpPr>
        <p:spPr>
          <a:xfrm>
            <a:off x="6516360" y="4517280"/>
            <a:ext cx="2448000" cy="58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/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Q-CLAM 180° (35 MeV single pass)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21"/>
          <p:cNvSpPr/>
          <p:nvPr/>
        </p:nvSpPr>
        <p:spPr>
          <a:xfrm>
            <a:off x="6521760" y="5160240"/>
            <a:ext cx="2082240" cy="320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/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Twice recirculating ERL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58920" y="62136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Perspectives </a:t>
            </a: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on </a:t>
            </a:r>
            <a:r>
              <a:rPr lang="de-DE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S-DALINAC-</a:t>
            </a:r>
            <a:r>
              <a:rPr lang="de-DE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Program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</a:t>
            </a:r>
            <a:r>
              <a:rPr lang="de-DE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SFB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Grafik 3"/>
          <p:cNvPicPr/>
          <p:nvPr/>
        </p:nvPicPr>
        <p:blipFill>
          <a:blip r:embed="rId2"/>
          <a:stretch/>
        </p:blipFill>
        <p:spPr>
          <a:xfrm>
            <a:off x="6084000" y="3933000"/>
            <a:ext cx="2878920" cy="208332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4106520" y="6042600"/>
            <a:ext cx="4844160" cy="30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Gefördert durch die DFG im Rahmen des SFB 1245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293760" y="1897920"/>
            <a:ext cx="5302800" cy="3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Overview and Status Report </a:t>
            </a: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50392" y="3200400"/>
            <a:ext cx="45897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err="1" smtClean="0"/>
              <a:t>Reminder</a:t>
            </a:r>
            <a:r>
              <a:rPr lang="de-DE" dirty="0" smtClean="0"/>
              <a:t> at Experimental </a:t>
            </a:r>
            <a:r>
              <a:rPr lang="de-DE" dirty="0" err="1" smtClean="0"/>
              <a:t>Program</a:t>
            </a:r>
            <a:endParaRPr lang="de-DE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err="1" smtClean="0"/>
              <a:t>Overview</a:t>
            </a:r>
            <a:r>
              <a:rPr lang="de-DE" dirty="0" smtClean="0"/>
              <a:t> on Projects at </a:t>
            </a:r>
            <a:r>
              <a:rPr lang="de-DE" dirty="0" err="1" smtClean="0"/>
              <a:t>the</a:t>
            </a:r>
            <a:r>
              <a:rPr lang="de-DE" dirty="0" smtClean="0"/>
              <a:t> S-DALINAC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smtClean="0"/>
              <a:t> Experimental Setups</a:t>
            </a:r>
            <a:endParaRPr lang="de-DE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err="1" smtClean="0"/>
              <a:t>Upcoming</a:t>
            </a:r>
            <a:r>
              <a:rPr lang="de-DE" dirty="0" smtClean="0"/>
              <a:t> Experiments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Beam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>
                <a:ea typeface="ＭＳ Ｐゴシック" charset="0"/>
                <a:cs typeface="ＭＳ Ｐゴシック" charset="0"/>
              </a:rPr>
              <a:t>Structure</a:t>
            </a:r>
            <a:r>
              <a:rPr lang="de-DE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 smtClean="0">
                <a:ea typeface="ＭＳ Ｐゴシック" charset="0"/>
                <a:cs typeface="ＭＳ Ｐゴシック" charset="0"/>
              </a:rPr>
              <a:t>of</a:t>
            </a:r>
            <a:r>
              <a:rPr lang="de-DE" dirty="0" smtClean="0">
                <a:ea typeface="ＭＳ Ｐゴシック" charset="0"/>
                <a:cs typeface="ＭＳ Ｐゴシック" charset="0"/>
              </a:rPr>
              <a:t> SFB 1245</a:t>
            </a:r>
            <a:endParaRPr lang="de-DE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EC6E00"/>
          </a:solidFill>
          <a:ln>
            <a:noFill/>
          </a:ln>
          <a:extLst/>
        </p:spPr>
        <p:txBody>
          <a:bodyPr/>
          <a:lstStyle/>
          <a:p>
            <a:endParaRPr lang="en-US" sz="1800"/>
          </a:p>
        </p:txBody>
      </p:sp>
      <p:pic>
        <p:nvPicPr>
          <p:cNvPr id="6" name="Bild 5" descr="uebersich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20146" r="1924" b="2584"/>
          <a:stretch/>
        </p:blipFill>
        <p:spPr>
          <a:xfrm>
            <a:off x="495424" y="1495150"/>
            <a:ext cx="8152792" cy="47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Project Groups and Projects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7" name="Table 4"/>
          <p:cNvGraphicFramePr/>
          <p:nvPr>
            <p:extLst>
              <p:ext uri="{D42A27DB-BD31-4B8C-83A1-F6EECF244321}">
                <p14:modId xmlns:p14="http://schemas.microsoft.com/office/powerpoint/2010/main" val="2748569305"/>
              </p:ext>
            </p:extLst>
          </p:nvPr>
        </p:nvGraphicFramePr>
        <p:xfrm>
          <a:off x="250370" y="1839682"/>
          <a:ext cx="8663401" cy="3951515"/>
        </p:xfrm>
        <a:graphic>
          <a:graphicData uri="http://schemas.openxmlformats.org/drawingml/2006/table">
            <a:tbl>
              <a:tblPr/>
              <a:tblGrid>
                <a:gridCol w="1156488"/>
                <a:gridCol w="3587524"/>
                <a:gridCol w="3919389"/>
              </a:tblGrid>
              <a:tr h="432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Projects</a:t>
                      </a:r>
                      <a:endParaRPr lang="de-DE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Major </a:t>
                      </a:r>
                      <a:r>
                        <a:rPr lang="de-DE" sz="16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research</a:t>
                      </a:r>
                      <a:r>
                        <a:rPr lang="de-DE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goals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Physics</a:t>
                      </a:r>
                      <a:r>
                        <a:rPr lang="de-DE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6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case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A01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Precision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structure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of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light nuclei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Test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of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ab-</a:t>
                      </a:r>
                      <a:r>
                        <a:rPr lang="de-DE" sz="1400" b="0" i="1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initio</a:t>
                      </a:r>
                      <a:r>
                        <a:rPr lang="de-DE" sz="1400" b="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calculations</a:t>
                      </a: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with</a:t>
                      </a: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  <a:sym typeface="Symbol" panose="05050102010706020507" pitchFamily="18" charset="2"/>
                        </a:rPr>
                        <a:t>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EFT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interactions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for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light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nuclei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A03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Electromagnetic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structure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of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light-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-medium-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mass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nuclei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  <a:sym typeface="Symbol" panose="05050102010706020507" pitchFamily="18" charset="2"/>
                        </a:rPr>
                        <a:t>Test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  <a:sym typeface="Symbol" panose="05050102010706020507" pitchFamily="18" charset="2"/>
                        </a:rPr>
                        <a:t>of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  <a:sym typeface="Symbol" panose="05050102010706020507" pitchFamily="18" charset="2"/>
                        </a:rPr>
                        <a:t> 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EFT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interactions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for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carbon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isotopes </a:t>
                      </a:r>
                      <a:r>
                        <a:rPr lang="de-DE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and</a:t>
                      </a: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for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medium-heavy </a:t>
                      </a: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nuclei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2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A07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New electromagnetic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properties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of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collective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excitations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Nuclear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currents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and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EM decay </a:t>
                      </a:r>
                      <a:r>
                        <a:rPr lang="de-DE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pattern</a:t>
                      </a: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of</a:t>
                      </a: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resonances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B02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Constraining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and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testing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electroweak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matrix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elements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Momentum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-transfer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dependence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and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quenching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of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electroweak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WenQuanYi Micro Hei"/>
                        </a:rPr>
                        <a:t>transitions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6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B03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Constraining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nuclear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matrix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elements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for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fundamental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symmetries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Nuclear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structure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relevant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for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0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OpenSymbol"/>
                          <a:ea typeface="OpenSymbol"/>
                        </a:rPr>
                        <a:t>νββ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decay</a:t>
                      </a:r>
                      <a:r>
                        <a:rPr lang="de-DE" sz="14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4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and</a:t>
                      </a:r>
                      <a:r>
                        <a:rPr lang="de-DE" sz="14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dark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-matter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searches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B04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Electric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dipole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response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and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nuclear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EoS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Electric</a:t>
                      </a: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dipole</a:t>
                      </a: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strength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in </a:t>
                      </a:r>
                      <a:r>
                        <a:rPr lang="de-DE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tin</a:t>
                      </a: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isotopes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, </a:t>
                      </a:r>
                      <a:r>
                        <a:rPr lang="de-DE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neutron</a:t>
                      </a: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-skin </a:t>
                      </a:r>
                      <a:r>
                        <a:rPr lang="de-DE" sz="14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thickness</a:t>
                      </a:r>
                      <a:r>
                        <a:rPr lang="de-DE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, </a:t>
                      </a:r>
                      <a:r>
                        <a:rPr lang="de-DE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symmetry</a:t>
                      </a:r>
                      <a:r>
                        <a:rPr lang="de-DE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energy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0825" y="337547"/>
            <a:ext cx="6830940" cy="98584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S-DALINAC </a:t>
            </a:r>
          </a:p>
          <a:p>
            <a:pPr>
              <a:lnSpc>
                <a:spcPct val="150000"/>
              </a:lnSpc>
            </a:pPr>
            <a:r>
              <a:rPr lang="de-DE" sz="17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de-DE" sz="17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uperconducting-</a:t>
            </a:r>
            <a:r>
              <a:rPr lang="de-DE" sz="17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r>
              <a:rPr lang="de-DE" sz="17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rmstadt-</a:t>
            </a:r>
            <a:r>
              <a:rPr lang="de-DE" sz="17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LIN</a:t>
            </a:r>
            <a:r>
              <a:rPr lang="de-DE" sz="17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ear-</a:t>
            </a:r>
            <a:r>
              <a:rPr lang="de-DE" sz="17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</a:t>
            </a:r>
            <a:r>
              <a:rPr lang="de-DE" sz="17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celerator</a:t>
            </a:r>
            <a:endParaRPr lang="de-DE" sz="17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35888" y="5309725"/>
            <a:ext cx="3691753" cy="7204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176213" indent="-176213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GB" sz="1800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Beam current: up to 20 µA</a:t>
            </a:r>
          </a:p>
          <a:p>
            <a:pPr marL="0" indent="0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en-GB" sz="1800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Beam energy: up to 130 MeV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457702" y="4970810"/>
            <a:ext cx="5491079" cy="1128348"/>
            <a:chOff x="340935" y="5434623"/>
            <a:chExt cx="5491079" cy="1128348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40935" y="5434623"/>
              <a:ext cx="5491079" cy="112834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800" u="sng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Thrice recirculating operation</a:t>
              </a:r>
            </a:p>
            <a:p>
              <a:pPr marL="0" indent="0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8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Energy gain injector:</a:t>
              </a:r>
            </a:p>
            <a:p>
              <a:pPr marL="0" indent="0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8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Energy gain LINAC: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112193" y="5800462"/>
              <a:ext cx="1271032" cy="6100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8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7.6 MeV</a:t>
              </a:r>
            </a:p>
            <a:p>
              <a:pPr marL="0" indent="0" algn="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8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30.4 MeV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39320" y="1949890"/>
            <a:ext cx="8788321" cy="2788373"/>
            <a:chOff x="127212" y="2162464"/>
            <a:chExt cx="8788321" cy="2788373"/>
          </a:xfrm>
        </p:grpSpPr>
        <p:grpSp>
          <p:nvGrpSpPr>
            <p:cNvPr id="6" name="Gruppieren 5"/>
            <p:cNvGrpSpPr/>
            <p:nvPr/>
          </p:nvGrpSpPr>
          <p:grpSpPr>
            <a:xfrm>
              <a:off x="329960" y="2327260"/>
              <a:ext cx="8340062" cy="2623577"/>
              <a:chOff x="329960" y="2327260"/>
              <a:chExt cx="8340062" cy="2623577"/>
            </a:xfrm>
          </p:grpSpPr>
          <p:grpSp>
            <p:nvGrpSpPr>
              <p:cNvPr id="5" name="Gruppieren 4"/>
              <p:cNvGrpSpPr/>
              <p:nvPr/>
            </p:nvGrpSpPr>
            <p:grpSpPr>
              <a:xfrm>
                <a:off x="329960" y="2327260"/>
                <a:ext cx="8340062" cy="2623577"/>
                <a:chOff x="329960" y="2327260"/>
                <a:chExt cx="8340062" cy="2623577"/>
              </a:xfrm>
            </p:grpSpPr>
            <p:pic>
              <p:nvPicPr>
                <p:cNvPr id="2" name="Grafik 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960" y="2327260"/>
                  <a:ext cx="8340062" cy="2623577"/>
                </a:xfrm>
                <a:prstGeom prst="rect">
                  <a:avLst/>
                </a:prstGeom>
              </p:spPr>
            </p:pic>
            <p:grpSp>
              <p:nvGrpSpPr>
                <p:cNvPr id="4" name="Gruppieren 3"/>
                <p:cNvGrpSpPr/>
                <p:nvPr/>
              </p:nvGrpSpPr>
              <p:grpSpPr>
                <a:xfrm>
                  <a:off x="467544" y="2590265"/>
                  <a:ext cx="7200799" cy="2127859"/>
                  <a:chOff x="467544" y="2590265"/>
                  <a:chExt cx="7200799" cy="2127859"/>
                </a:xfrm>
              </p:grpSpPr>
              <p:sp>
                <p:nvSpPr>
                  <p:cNvPr id="3" name="Rechteck 2"/>
                  <p:cNvSpPr/>
                  <p:nvPr/>
                </p:nvSpPr>
                <p:spPr>
                  <a:xfrm>
                    <a:off x="4147141" y="3860612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hteck 11"/>
                  <p:cNvSpPr/>
                  <p:nvPr/>
                </p:nvSpPr>
                <p:spPr>
                  <a:xfrm>
                    <a:off x="4163512" y="3207081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hteck 17"/>
                  <p:cNvSpPr/>
                  <p:nvPr/>
                </p:nvSpPr>
                <p:spPr>
                  <a:xfrm>
                    <a:off x="2843808" y="2947620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hteck 18"/>
                  <p:cNvSpPr/>
                  <p:nvPr/>
                </p:nvSpPr>
                <p:spPr>
                  <a:xfrm>
                    <a:off x="3594287" y="3401229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hteck 19"/>
                  <p:cNvSpPr/>
                  <p:nvPr/>
                </p:nvSpPr>
                <p:spPr>
                  <a:xfrm>
                    <a:off x="2411760" y="3331777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hteck 20"/>
                  <p:cNvSpPr/>
                  <p:nvPr/>
                </p:nvSpPr>
                <p:spPr>
                  <a:xfrm>
                    <a:off x="2267745" y="3518289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hteck 21"/>
                  <p:cNvSpPr/>
                  <p:nvPr/>
                </p:nvSpPr>
                <p:spPr>
                  <a:xfrm>
                    <a:off x="2267745" y="4013012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hteck 22"/>
                  <p:cNvSpPr/>
                  <p:nvPr/>
                </p:nvSpPr>
                <p:spPr>
                  <a:xfrm>
                    <a:off x="2299999" y="3729932"/>
                    <a:ext cx="144015" cy="70764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hteck 23"/>
                  <p:cNvSpPr/>
                  <p:nvPr/>
                </p:nvSpPr>
                <p:spPr>
                  <a:xfrm>
                    <a:off x="1835696" y="2701555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hteck 24"/>
                  <p:cNvSpPr/>
                  <p:nvPr/>
                </p:nvSpPr>
                <p:spPr>
                  <a:xfrm>
                    <a:off x="879378" y="2590265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hteck 25"/>
                  <p:cNvSpPr/>
                  <p:nvPr/>
                </p:nvSpPr>
                <p:spPr>
                  <a:xfrm>
                    <a:off x="1023393" y="3410065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hteck 26"/>
                  <p:cNvSpPr/>
                  <p:nvPr/>
                </p:nvSpPr>
                <p:spPr>
                  <a:xfrm>
                    <a:off x="1475656" y="4045618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hteck 27"/>
                  <p:cNvSpPr/>
                  <p:nvPr/>
                </p:nvSpPr>
                <p:spPr>
                  <a:xfrm>
                    <a:off x="467544" y="3854420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hteck 28"/>
                  <p:cNvSpPr/>
                  <p:nvPr/>
                </p:nvSpPr>
                <p:spPr>
                  <a:xfrm>
                    <a:off x="748800" y="3571049"/>
                    <a:ext cx="69818" cy="8700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hteck 29"/>
                  <p:cNvSpPr/>
                  <p:nvPr/>
                </p:nvSpPr>
                <p:spPr>
                  <a:xfrm>
                    <a:off x="3969502" y="3528731"/>
                    <a:ext cx="69818" cy="8700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hteck 30"/>
                  <p:cNvSpPr/>
                  <p:nvPr/>
                </p:nvSpPr>
                <p:spPr>
                  <a:xfrm>
                    <a:off x="5533375" y="3140968"/>
                    <a:ext cx="622801" cy="190809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hteck 31"/>
                  <p:cNvSpPr/>
                  <p:nvPr/>
                </p:nvSpPr>
                <p:spPr>
                  <a:xfrm>
                    <a:off x="6660232" y="3369132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hteck 32"/>
                  <p:cNvSpPr/>
                  <p:nvPr/>
                </p:nvSpPr>
                <p:spPr>
                  <a:xfrm>
                    <a:off x="6732240" y="2894421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hteck 33"/>
                  <p:cNvSpPr/>
                  <p:nvPr/>
                </p:nvSpPr>
                <p:spPr>
                  <a:xfrm>
                    <a:off x="7524328" y="3910757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hteck 34"/>
                  <p:cNvSpPr/>
                  <p:nvPr/>
                </p:nvSpPr>
                <p:spPr>
                  <a:xfrm>
                    <a:off x="6156176" y="4581128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hteck 35"/>
                  <p:cNvSpPr/>
                  <p:nvPr/>
                </p:nvSpPr>
                <p:spPr>
                  <a:xfrm>
                    <a:off x="6012161" y="3167873"/>
                    <a:ext cx="360039" cy="300899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hteck 36"/>
                  <p:cNvSpPr/>
                  <p:nvPr/>
                </p:nvSpPr>
                <p:spPr>
                  <a:xfrm>
                    <a:off x="5915264" y="3073682"/>
                    <a:ext cx="14401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hteck 37"/>
                  <p:cNvSpPr/>
                  <p:nvPr/>
                </p:nvSpPr>
                <p:spPr>
                  <a:xfrm>
                    <a:off x="5414400" y="3084494"/>
                    <a:ext cx="303695" cy="13699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1" name="Rechteck 40"/>
              <p:cNvSpPr/>
              <p:nvPr/>
            </p:nvSpPr>
            <p:spPr>
              <a:xfrm>
                <a:off x="1088482" y="2440436"/>
                <a:ext cx="144015" cy="136996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3493936" y="2448921"/>
              <a:ext cx="1068292" cy="47388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1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Thermionic Gun</a:t>
              </a: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818618" y="2367409"/>
              <a:ext cx="729046" cy="2100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1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5 m</a:t>
              </a:r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2380772" y="2162464"/>
              <a:ext cx="1428331" cy="47388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1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Spin-Polarized Electron Gun</a:t>
              </a:r>
            </a:p>
          </p:txBody>
        </p: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1332714" y="2564904"/>
              <a:ext cx="1052798" cy="25520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1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Injector</a:t>
              </a: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2022233" y="3264287"/>
              <a:ext cx="1052798" cy="25520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1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LINAC</a:t>
              </a: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27212" y="3022635"/>
              <a:ext cx="788148" cy="25520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200" b="1" dirty="0" smtClean="0">
                  <a:solidFill>
                    <a:srgbClr val="FF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DHIPS</a:t>
              </a:r>
            </a:p>
          </p:txBody>
        </p:sp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1358962" y="4011012"/>
              <a:ext cx="2348942" cy="25520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1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Recirculation Beam Lines</a:t>
              </a: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7524328" y="2685862"/>
              <a:ext cx="1052798" cy="25520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200" b="1" dirty="0" smtClean="0">
                  <a:solidFill>
                    <a:srgbClr val="FF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NEPTUN</a:t>
              </a:r>
            </a:p>
          </p:txBody>
        </p: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6857507" y="4283877"/>
              <a:ext cx="1528078" cy="3921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200" b="1" dirty="0" smtClean="0">
                  <a:solidFill>
                    <a:srgbClr val="FF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QCLAM</a:t>
              </a:r>
              <a:r>
                <a:rPr lang="en-GB" sz="11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 Magnet </a:t>
              </a:r>
              <a:r>
                <a:rPr lang="en-GB" sz="1100" b="1" dirty="0" smtClean="0">
                  <a:solidFill>
                    <a:srgbClr val="FF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Spectrometer</a:t>
              </a:r>
            </a:p>
          </p:txBody>
        </p: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4700862" y="4316547"/>
              <a:ext cx="1872208" cy="4092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1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169° </a:t>
              </a:r>
              <a:r>
                <a:rPr lang="en-GB" sz="1200" b="1" dirty="0" smtClean="0">
                  <a:solidFill>
                    <a:srgbClr val="FF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LINTOTT</a:t>
              </a:r>
              <a:r>
                <a:rPr lang="en-GB" sz="11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 Magnet </a:t>
              </a:r>
              <a:r>
                <a:rPr lang="en-GB" sz="1100" b="1" dirty="0" smtClean="0">
                  <a:solidFill>
                    <a:srgbClr val="FF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Spectrometer</a:t>
              </a:r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7683400" y="3503752"/>
              <a:ext cx="1232133" cy="45319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lvl1pPr marL="176213" indent="-176213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49263" eaLnBrk="0" hangingPunct="0"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  <a:tab pos="623888" algn="l"/>
                  <a:tab pos="1073150" algn="l"/>
                  <a:tab pos="1522413" algn="l"/>
                  <a:tab pos="1971675" algn="l"/>
                  <a:tab pos="2420938" algn="l"/>
                  <a:tab pos="2870200" algn="l"/>
                  <a:tab pos="3319463" algn="l"/>
                  <a:tab pos="3768725" algn="l"/>
                  <a:tab pos="4217988" algn="l"/>
                  <a:tab pos="4667250" algn="l"/>
                  <a:tab pos="5116513" algn="l"/>
                  <a:tab pos="5565775" algn="l"/>
                  <a:tab pos="6015038" algn="l"/>
                  <a:tab pos="6464300" algn="l"/>
                  <a:tab pos="6913563" algn="l"/>
                  <a:tab pos="7362825" algn="l"/>
                  <a:tab pos="7812088" algn="l"/>
                  <a:tab pos="8261350" algn="l"/>
                  <a:tab pos="8710613" algn="l"/>
                  <a:tab pos="9159875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Bef>
                  <a:spcPts val="700"/>
                </a:spcBef>
                <a:buClr>
                  <a:srgbClr val="000000"/>
                </a:buClr>
                <a:buSzPct val="100000"/>
              </a:pPr>
              <a:r>
                <a:rPr lang="en-GB" sz="1100" dirty="0" smtClean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Wingdings" pitchFamily="2" charset="2"/>
                </a:rPr>
                <a:t>180° Setup@ QCLAM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2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371520" y="164124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Program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1" name="Table 4"/>
          <p:cNvGraphicFramePr/>
          <p:nvPr>
            <p:extLst>
              <p:ext uri="{D42A27DB-BD31-4B8C-83A1-F6EECF244321}">
                <p14:modId xmlns:p14="http://schemas.microsoft.com/office/powerpoint/2010/main" val="395425185"/>
              </p:ext>
            </p:extLst>
          </p:nvPr>
        </p:nvGraphicFramePr>
        <p:xfrm>
          <a:off x="278856" y="1591657"/>
          <a:ext cx="8599320" cy="4786246"/>
        </p:xfrm>
        <a:graphic>
          <a:graphicData uri="http://schemas.openxmlformats.org/drawingml/2006/table">
            <a:tbl>
              <a:tblPr/>
              <a:tblGrid>
                <a:gridCol w="1107000"/>
                <a:gridCol w="1147680"/>
                <a:gridCol w="6344640"/>
              </a:tblGrid>
              <a:tr h="261314">
                <a:tc>
                  <a:txBody>
                    <a:bodyPr/>
                    <a:lstStyle/>
                    <a:p>
                      <a:r>
                        <a:rPr lang="de-DE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Facility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Projects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Experimental </a:t>
                      </a:r>
                      <a:r>
                        <a:rPr lang="de-DE" sz="18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techniques</a:t>
                      </a:r>
                      <a:r>
                        <a:rPr lang="de-DE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8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and</a:t>
                      </a:r>
                      <a:r>
                        <a:rPr lang="de-DE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observables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3262">
                <a:tc rowSpan="3">
                  <a:txBody>
                    <a:bodyPr/>
                    <a:lstStyle/>
                    <a:p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DHIPS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A01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Relative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Self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-Absorption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: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electromagnetic 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matrix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elements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62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A03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Nuclear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esonance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Fluorescence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: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electromagnetic 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matrix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elements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8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B03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Nuclear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Resonance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Fluorescence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: 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electromagnetic matrix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elements</a:t>
                      </a:r>
                      <a:endParaRPr lang="de-DE" sz="1600" b="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440">
                <a:tc>
                  <a:txBody>
                    <a:bodyPr/>
                    <a:lstStyle/>
                    <a:p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NEPTUN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B04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Nuclear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Resonance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Fluorescence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,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Photodisintegration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:</a:t>
                      </a:r>
                    </a:p>
                    <a:p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photo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response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,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contributions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dipole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polarizabilty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040">
                <a:tc rowSpan="2">
                  <a:txBody>
                    <a:bodyPr/>
                    <a:lstStyle/>
                    <a:p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LINTOTT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A01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Elastic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Electron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Scattering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(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e,e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): form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factors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,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transition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radii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736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B03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Inclusive inelastic Electron Scattering (</a:t>
                      </a:r>
                      <a:r>
                        <a:rPr lang="en-US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e,e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’): form factors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040">
                <a:tc rowSpan="5">
                  <a:txBody>
                    <a:bodyPr/>
                    <a:lstStyle/>
                    <a:p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QCLAM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A01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(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e,e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‘) on LHe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target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: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monopole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transition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form factors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0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A03</a:t>
                      </a:r>
                      <a:endParaRPr lang="de-DE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e,e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‘) on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radioactive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14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C-target: 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form factors, 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EM 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matrix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elements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A07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e,e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‘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)-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coincidences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: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 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OpenSymbol"/>
                          <a:ea typeface="OpenSymbol"/>
                        </a:rPr>
                        <a:t>γ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-decay/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fine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structure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of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GDR,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nuclear</a:t>
                      </a:r>
                      <a:r>
                        <a:rPr lang="de-DE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de-DE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vorticity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00">
                <a:tc vMerge="1">
                  <a:txBody>
                    <a:bodyPr/>
                    <a:lstStyle/>
                    <a:p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B02</a:t>
                      </a:r>
                      <a:endParaRPr lang="de-DE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(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e,e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‘) at</a:t>
                      </a:r>
                      <a:r>
                        <a:rPr lang="de-DE" sz="16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180</a:t>
                      </a:r>
                      <a:r>
                        <a:rPr lang="de-DE" sz="1600" b="0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o</a:t>
                      </a:r>
                      <a:r>
                        <a:rPr lang="de-DE" sz="16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: form </a:t>
                      </a:r>
                      <a:r>
                        <a:rPr lang="de-DE" sz="16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factors</a:t>
                      </a:r>
                      <a:r>
                        <a:rPr lang="de-DE" sz="16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de-DE" sz="16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for</a:t>
                      </a:r>
                      <a:r>
                        <a:rPr lang="de-DE" sz="16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transversal </a:t>
                      </a:r>
                      <a:r>
                        <a:rPr lang="de-DE" sz="16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nuclear</a:t>
                      </a:r>
                      <a:r>
                        <a:rPr lang="de-DE" sz="16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de-DE" sz="1600" b="0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excitations</a:t>
                      </a:r>
                      <a:endParaRPr lang="de-DE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00">
                <a:tc vMerge="1">
                  <a:txBody>
                    <a:bodyPr/>
                    <a:lstStyle/>
                    <a:p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B03</a:t>
                      </a:r>
                      <a:endParaRPr lang="de-DE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e,e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‘): form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factors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, E0 matrix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elements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,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shape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de-DE" sz="16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coexistence</a:t>
                      </a:r>
                      <a:r>
                        <a:rPr lang="de-DE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Darmstadt High-</a:t>
            </a:r>
            <a:r>
              <a:rPr lang="de-DE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Intensity</a:t>
            </a: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Photon Setup - DHIPS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TextShape 4"/>
          <p:cNvSpPr txBox="1"/>
          <p:nvPr/>
        </p:nvSpPr>
        <p:spPr>
          <a:xfrm>
            <a:off x="216000" y="1620000"/>
            <a:ext cx="5447520" cy="447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DHIPS </a:t>
            </a: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setup:</a:t>
            </a: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S-DALINAC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injector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bremsstrahlung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beams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MeV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12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flux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about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r>
            <a:r>
              <a:rPr lang="de-DE" sz="1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photons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/eV/s/cm</a:t>
            </a:r>
            <a:r>
              <a:rPr lang="de-DE" sz="1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high-resolution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spectroscopy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after photo-excitation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Observables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Excitation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cross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sections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ipole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excitation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strengths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branching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ratios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01750" lvl="1" indent="-285750"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Natural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line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widths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01750" lvl="1" indent="-285750">
              <a:spcAft>
                <a:spcPts val="12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Spin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assignments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through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angular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distributions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Status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Ready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run</a:t>
            </a:r>
            <a:endParaRPr lang="de-D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  <p:pic>
        <p:nvPicPr>
          <p:cNvPr id="157" name="Grafik 156"/>
          <p:cNvPicPr/>
          <p:nvPr/>
        </p:nvPicPr>
        <p:blipFill>
          <a:blip r:embed="rId2"/>
          <a:stretch/>
        </p:blipFill>
        <p:spPr>
          <a:xfrm>
            <a:off x="5520349" y="3295080"/>
            <a:ext cx="3037680" cy="2803680"/>
          </a:xfrm>
          <a:prstGeom prst="rect">
            <a:avLst/>
          </a:prstGeom>
          <a:ln>
            <a:noFill/>
          </a:ln>
        </p:spPr>
      </p:pic>
      <p:pic>
        <p:nvPicPr>
          <p:cNvPr id="158" name="Grafik 15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520349" y="1582964"/>
            <a:ext cx="3324022" cy="163414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360000" y="1620000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High Resolution Photon Tagger - NEPTUN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TextShape 4"/>
          <p:cNvSpPr txBox="1"/>
          <p:nvPr/>
        </p:nvSpPr>
        <p:spPr>
          <a:xfrm>
            <a:off x="216000" y="1614240"/>
            <a:ext cx="4367520" cy="342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low-energy photon tagger</a:t>
            </a:r>
            <a:r>
              <a:rPr lang="de-DE" sz="1400" b="1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de-DE" sz="1800" b="1" strike="noStrike" spc="-1" noProof="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58900" lvl="1" indent="-34290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noProof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lang="de-DE" sz="14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ow-energy (5-35 MeV) quasi-monoenergetic tagged photons with intensities</a:t>
            </a:r>
            <a:r>
              <a:rPr lang="de-DE" sz="1400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 to                 1 photon/eV/s</a:t>
            </a:r>
            <a:endParaRPr lang="de-DE" sz="1800" b="0" strike="noStrike" spc="-1" noProof="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noProof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de-DE" sz="14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ingle-photon e</a:t>
            </a:r>
            <a:r>
              <a:rPr lang="de-DE" sz="12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nergy </a:t>
            </a:r>
            <a:r>
              <a:rPr lang="de-DE" sz="14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tagging with a resolution of </a:t>
            </a:r>
            <a:r>
              <a:rPr lang="de-DE" sz="1400" spc="-1" noProof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~</a:t>
            </a:r>
            <a:r>
              <a:rPr lang="de-DE" sz="14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200 </a:t>
            </a:r>
            <a:r>
              <a:rPr lang="de-DE" sz="14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keV</a:t>
            </a:r>
            <a:endParaRPr lang="de-DE" sz="1800" b="0" strike="noStrike" spc="-1" noProof="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12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Tagging a large energy range of 10 MeV in one setting</a:t>
            </a:r>
            <a:endParaRPr lang="de-DE" sz="1800" b="0" strike="noStrike" spc="-1" noProof="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u="sng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Observables:</a:t>
            </a:r>
            <a:r>
              <a:rPr lang="de-DE" sz="1400" b="1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de-DE" sz="1800" b="1" strike="noStrike" spc="-1" noProof="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Photoexcitation cross sections</a:t>
            </a:r>
            <a:endParaRPr lang="de-DE" sz="1800" b="0" strike="noStrike" spc="-1" noProof="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12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E1 strength distribution</a:t>
            </a:r>
          </a:p>
          <a:p>
            <a:pPr marL="501750" lvl="1" indent="-285750">
              <a:spcAft>
                <a:spcPts val="12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Symbol" panose="05050102010706020507" pitchFamily="18" charset="2"/>
              </a:rPr>
              <a:t>/n – decay branching</a:t>
            </a:r>
          </a:p>
          <a:p>
            <a:pPr marL="216000" lvl="1">
              <a:spcAft>
                <a:spcPts val="1200"/>
              </a:spcAft>
              <a:buClr>
                <a:srgbClr val="000000"/>
              </a:buClr>
              <a:buSzPct val="45000"/>
            </a:pPr>
            <a:endParaRPr lang="de-DE" sz="1400" b="1" u="sng" spc="-1" noProof="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550" indent="-285750">
              <a:spcAft>
                <a:spcPts val="1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b="1" u="sng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Status:</a:t>
            </a:r>
            <a:r>
              <a:rPr lang="de-DE" sz="1400" b="1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Beam dump under installation </a:t>
            </a:r>
            <a:r>
              <a:rPr lang="de-DE" sz="1400" b="0" strike="noStrike" spc="-1" noProof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→ B04</a:t>
            </a:r>
            <a:endParaRPr lang="de-DE" b="0" strike="noStrike" spc="-1" noProof="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Grafik 162"/>
          <p:cNvPicPr/>
          <p:nvPr/>
        </p:nvPicPr>
        <p:blipFill>
          <a:blip r:embed="rId2"/>
          <a:stretch/>
        </p:blipFill>
        <p:spPr>
          <a:xfrm>
            <a:off x="4583520" y="3977834"/>
            <a:ext cx="4174920" cy="1917000"/>
          </a:xfrm>
          <a:prstGeom prst="rect">
            <a:avLst/>
          </a:prstGeom>
          <a:ln>
            <a:noFill/>
          </a:ln>
        </p:spPr>
      </p:pic>
      <p:pic>
        <p:nvPicPr>
          <p:cNvPr id="164" name="Grafik 163"/>
          <p:cNvPicPr/>
          <p:nvPr/>
        </p:nvPicPr>
        <p:blipFill>
          <a:blip r:embed="rId3"/>
          <a:srcRect l="36100"/>
          <a:stretch/>
        </p:blipFill>
        <p:spPr>
          <a:xfrm>
            <a:off x="4728600" y="1686074"/>
            <a:ext cx="4308120" cy="20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358920" y="488880"/>
            <a:ext cx="6640920" cy="83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2"/>
          <p:cNvSpPr/>
          <p:nvPr/>
        </p:nvSpPr>
        <p:spPr>
          <a:xfrm>
            <a:off x="251999" y="3751579"/>
            <a:ext cx="682236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3"/>
          <p:cNvSpPr/>
          <p:nvPr/>
        </p:nvSpPr>
        <p:spPr>
          <a:xfrm>
            <a:off x="359280" y="441720"/>
            <a:ext cx="6640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High Resolution Electron Scattering at the LINTOTT Spectrometer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Grafik 167"/>
          <p:cNvPicPr/>
          <p:nvPr/>
        </p:nvPicPr>
        <p:blipFill>
          <a:blip r:embed="rId2"/>
          <a:stretch/>
        </p:blipFill>
        <p:spPr>
          <a:xfrm>
            <a:off x="3564000" y="3744000"/>
            <a:ext cx="2963160" cy="2376000"/>
          </a:xfrm>
          <a:prstGeom prst="rect">
            <a:avLst/>
          </a:prstGeom>
          <a:ln>
            <a:noFill/>
          </a:ln>
        </p:spPr>
      </p:pic>
      <p:sp>
        <p:nvSpPr>
          <p:cNvPr id="169" name="CustomShape 4"/>
          <p:cNvSpPr/>
          <p:nvPr/>
        </p:nvSpPr>
        <p:spPr>
          <a:xfrm>
            <a:off x="5400000" y="4608000"/>
            <a:ext cx="1080000" cy="576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" name="Grafik 169"/>
          <p:cNvPicPr/>
          <p:nvPr/>
        </p:nvPicPr>
        <p:blipFill>
          <a:blip r:embed="rId3"/>
          <a:stretch/>
        </p:blipFill>
        <p:spPr>
          <a:xfrm>
            <a:off x="5652360" y="3672000"/>
            <a:ext cx="3203640" cy="2566080"/>
          </a:xfrm>
          <a:prstGeom prst="rect">
            <a:avLst/>
          </a:prstGeom>
          <a:ln>
            <a:noFill/>
          </a:ln>
        </p:spPr>
      </p:pic>
      <p:sp>
        <p:nvSpPr>
          <p:cNvPr id="171" name="TextShape 5"/>
          <p:cNvSpPr txBox="1"/>
          <p:nvPr/>
        </p:nvSpPr>
        <p:spPr>
          <a:xfrm>
            <a:off x="7704000" y="3773880"/>
            <a:ext cx="129600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Energy-loss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mode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TextShape 6"/>
          <p:cNvSpPr txBox="1"/>
          <p:nvPr/>
        </p:nvSpPr>
        <p:spPr>
          <a:xfrm>
            <a:off x="3456000" y="3701880"/>
            <a:ext cx="129600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Conventional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TextShape 7"/>
          <p:cNvSpPr txBox="1"/>
          <p:nvPr/>
        </p:nvSpPr>
        <p:spPr>
          <a:xfrm>
            <a:off x="216000" y="1612800"/>
            <a:ext cx="4069629" cy="205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LINTOTT </a:t>
            </a:r>
            <a:r>
              <a:rPr lang="de-DE" sz="1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magnetic</a:t>
            </a:r>
            <a:r>
              <a:rPr lang="de-DE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</a:t>
            </a:r>
            <a:r>
              <a:rPr lang="de-DE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spectrometer</a:t>
            </a:r>
            <a:r>
              <a:rPr lang="de-DE" sz="1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Operated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energy-loss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mode 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(</a:t>
            </a: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Energy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resolution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ΔE/E 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~ 1⋅10</a:t>
            </a:r>
            <a:r>
              <a:rPr lang="de-DE" sz="1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-4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12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Solid angle</a:t>
            </a:r>
            <a:r>
              <a:rPr lang="de-DE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4 msr  </a:t>
            </a:r>
          </a:p>
          <a:p>
            <a:pPr marL="216000" indent="-216000"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Observables: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de-DE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lastic-scattering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cross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sections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12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xcitation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cross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sections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Grafik 173"/>
          <p:cNvPicPr/>
          <p:nvPr/>
        </p:nvPicPr>
        <p:blipFill>
          <a:blip r:embed="rId4"/>
          <a:srcRect l="36100"/>
          <a:stretch/>
        </p:blipFill>
        <p:spPr>
          <a:xfrm>
            <a:off x="4728600" y="1479240"/>
            <a:ext cx="4308120" cy="2024280"/>
          </a:xfrm>
          <a:prstGeom prst="rect">
            <a:avLst/>
          </a:prstGeom>
          <a:ln>
            <a:noFill/>
          </a:ln>
        </p:spPr>
      </p:pic>
      <p:sp>
        <p:nvSpPr>
          <p:cNvPr id="12" name="TextShape 7"/>
          <p:cNvSpPr txBox="1"/>
          <p:nvPr/>
        </p:nvSpPr>
        <p:spPr>
          <a:xfrm>
            <a:off x="251999" y="3641615"/>
            <a:ext cx="3156842" cy="20318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Status</a:t>
            </a:r>
            <a:r>
              <a:rPr lang="de-DE" sz="1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de-DE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de-DE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MBS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based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DAQ in 2017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Successful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DAQ in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2017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spcAft>
                <a:spcPts val="300"/>
              </a:spcAft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scattering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chamber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delivered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August 2018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01750" lvl="1" indent="-285750"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Currently</a:t>
            </a:r>
            <a:r>
              <a:rPr lang="de-DE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offline due tue </a:t>
            </a:r>
            <a:r>
              <a:rPr lang="de-DE" sz="1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dismounted</a:t>
            </a:r>
            <a:r>
              <a:rPr lang="de-DE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chamber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1408</Words>
  <Application>Microsoft Office PowerPoint</Application>
  <PresentationFormat>Bildschirmpräsentation (4:3)</PresentationFormat>
  <Paragraphs>239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31" baseType="lpstr">
      <vt:lpstr>ＭＳ Ｐゴシック</vt:lpstr>
      <vt:lpstr>Arial</vt:lpstr>
      <vt:lpstr>Calibri</vt:lpstr>
      <vt:lpstr>DejaVu Sans</vt:lpstr>
      <vt:lpstr>OpenSymbol</vt:lpstr>
      <vt:lpstr>StarSymbol</vt:lpstr>
      <vt:lpstr>Symbol</vt:lpstr>
      <vt:lpstr>Verdana</vt:lpstr>
      <vt:lpstr>WenQuanYi Micro Hei</vt:lpstr>
      <vt:lpstr>Wingdings</vt:lpstr>
      <vt:lpstr>Office Theme</vt:lpstr>
      <vt:lpstr>Office Theme</vt:lpstr>
      <vt:lpstr>Office Theme</vt:lpstr>
      <vt:lpstr>PowerPoint-Präsentation</vt:lpstr>
      <vt:lpstr>PowerPoint-Präsentation</vt:lpstr>
      <vt:lpstr>Structure of SFB 1245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Moritz Lohse</dc:creator>
  <dc:description/>
  <cp:lastModifiedBy>SFB-WS-2018</cp:lastModifiedBy>
  <cp:revision>259</cp:revision>
  <cp:lastPrinted>2018-07-02T20:33:45Z</cp:lastPrinted>
  <dcterms:created xsi:type="dcterms:W3CDTF">2009-12-23T09:42:49Z</dcterms:created>
  <dcterms:modified xsi:type="dcterms:W3CDTF">2018-07-04T13:20:06Z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