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7" r:id="rId2"/>
    <p:sldId id="288" r:id="rId3"/>
    <p:sldId id="469" r:id="rId4"/>
    <p:sldId id="425" r:id="rId5"/>
    <p:sldId id="441" r:id="rId6"/>
    <p:sldId id="433" r:id="rId7"/>
    <p:sldId id="436" r:id="rId8"/>
    <p:sldId id="382" r:id="rId9"/>
    <p:sldId id="446" r:id="rId10"/>
    <p:sldId id="451" r:id="rId11"/>
    <p:sldId id="458" r:id="rId12"/>
    <p:sldId id="442" r:id="rId13"/>
    <p:sldId id="439" r:id="rId14"/>
    <p:sldId id="462" r:id="rId15"/>
    <p:sldId id="440" r:id="rId16"/>
    <p:sldId id="266" r:id="rId17"/>
    <p:sldId id="463" r:id="rId18"/>
    <p:sldId id="280" r:id="rId19"/>
    <p:sldId id="470" r:id="rId20"/>
    <p:sldId id="471" r:id="rId21"/>
    <p:sldId id="460" r:id="rId22"/>
    <p:sldId id="423" r:id="rId23"/>
  </p:sldIdLst>
  <p:sldSz cx="9144000" cy="6858000" type="screen4x3"/>
  <p:notesSz cx="7102475" cy="102330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AB16"/>
    <a:srgbClr val="7030A0"/>
    <a:srgbClr val="FFC000"/>
    <a:srgbClr val="FFCCFF"/>
    <a:srgbClr val="FF66FF"/>
    <a:srgbClr val="ECE4B3"/>
    <a:srgbClr val="0070C0"/>
    <a:srgbClr val="00B0F0"/>
    <a:srgbClr val="F35938"/>
    <a:srgbClr val="005A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77" autoAdjust="0"/>
    <p:restoredTop sz="91180" autoAdjust="0"/>
  </p:normalViewPr>
  <p:slideViewPr>
    <p:cSldViewPr snapToObjects="1">
      <p:cViewPr varScale="1">
        <p:scale>
          <a:sx n="70" d="100"/>
          <a:sy n="70"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197291" y="433483"/>
            <a:ext cx="5596487" cy="437035"/>
          </a:xfrm>
          <a:prstGeom prst="rect">
            <a:avLst/>
          </a:prstGeom>
          <a:noFill/>
          <a:ln w="9525">
            <a:noFill/>
            <a:miter lim="800000"/>
            <a:headEnd/>
            <a:tailEnd/>
          </a:ln>
          <a:effectLst/>
        </p:spPr>
        <p:txBody>
          <a:bodyPr vert="horz" wrap="square" lIns="116996" tIns="0" rIns="0" bIns="0" numCol="1" anchor="ctr" anchorCtr="0" compatLnSpc="1">
            <a:prstTxWarp prst="textNoShape">
              <a:avLst/>
            </a:prstTxWarp>
          </a:bodyPr>
          <a:lstStyle>
            <a:lvl1pPr>
              <a:lnSpc>
                <a:spcPts val="1408"/>
              </a:lnSpc>
              <a:defRPr sz="1100" b="1">
                <a:latin typeface="Stafford" pitchFamily="2" charset="0"/>
              </a:defRPr>
            </a:lvl1pPr>
          </a:lstStyle>
          <a:p>
            <a:endParaRPr lang="de-DE"/>
          </a:p>
        </p:txBody>
      </p:sp>
      <p:sp>
        <p:nvSpPr>
          <p:cNvPr id="50179" name="Rectangle 3"/>
          <p:cNvSpPr>
            <a:spLocks noGrp="1" noChangeArrowheads="1"/>
          </p:cNvSpPr>
          <p:nvPr>
            <p:ph type="dt" sz="quarter" idx="1"/>
          </p:nvPr>
        </p:nvSpPr>
        <p:spPr bwMode="auto">
          <a:xfrm>
            <a:off x="197291" y="9588132"/>
            <a:ext cx="1377749" cy="2913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a:latin typeface="Stafford" pitchFamily="2" charset="0"/>
              </a:defRPr>
            </a:lvl1pPr>
          </a:lstStyle>
          <a:p>
            <a:fld id="{FA30D647-5AEF-497D-B8EC-A3D0922B772F}" type="datetime4">
              <a:rPr lang="de-DE" smtClean="0"/>
              <a:t>3. Juli 2018</a:t>
            </a:fld>
            <a:endParaRPr lang="de-DE"/>
          </a:p>
        </p:txBody>
      </p:sp>
      <p:sp>
        <p:nvSpPr>
          <p:cNvPr id="50180" name="Rectangle 4"/>
          <p:cNvSpPr>
            <a:spLocks noGrp="1" noChangeArrowheads="1"/>
          </p:cNvSpPr>
          <p:nvPr>
            <p:ph type="ftr" sz="quarter" idx="2"/>
          </p:nvPr>
        </p:nvSpPr>
        <p:spPr bwMode="auto">
          <a:xfrm>
            <a:off x="1575040" y="9588132"/>
            <a:ext cx="4623185" cy="2913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100" b="1">
                <a:latin typeface="Stafford" pitchFamily="2" charset="0"/>
              </a:defRPr>
            </a:lvl1pPr>
          </a:lstStyle>
          <a:p>
            <a:r>
              <a:rPr lang="de-DE"/>
              <a:t>|  </a:t>
            </a:r>
          </a:p>
        </p:txBody>
      </p:sp>
      <p:sp>
        <p:nvSpPr>
          <p:cNvPr id="50181" name="Rectangle 5"/>
          <p:cNvSpPr>
            <a:spLocks noGrp="1" noChangeArrowheads="1"/>
          </p:cNvSpPr>
          <p:nvPr>
            <p:ph type="sldNum" sz="quarter" idx="3"/>
          </p:nvPr>
        </p:nvSpPr>
        <p:spPr bwMode="auto">
          <a:xfrm>
            <a:off x="6213022" y="9588132"/>
            <a:ext cx="693807" cy="29135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100" b="1">
                <a:latin typeface="Stafford" pitchFamily="2" charset="0"/>
              </a:defRPr>
            </a:lvl1pPr>
          </a:lstStyle>
          <a:p>
            <a:r>
              <a:rPr lang="de-DE"/>
              <a:t>|  </a:t>
            </a:r>
            <a:fld id="{C7CC2173-B0D1-45F1-9D54-E33B7353DA19}" type="slidenum">
              <a:rPr lang="de-DE"/>
              <a:pPr/>
              <a:t>‹Nr.›</a:t>
            </a:fld>
            <a:endParaRPr lang="de-DE"/>
          </a:p>
        </p:txBody>
      </p:sp>
      <p:pic>
        <p:nvPicPr>
          <p:cNvPr id="50182" name="Picture 6" descr="tud_logo"/>
          <p:cNvPicPr>
            <a:picLocks noChangeAspect="1" noChangeArrowheads="1"/>
          </p:cNvPicPr>
          <p:nvPr/>
        </p:nvPicPr>
        <p:blipFill>
          <a:blip r:embed="rId2" cstate="print"/>
          <a:srcRect/>
          <a:stretch>
            <a:fillRect/>
          </a:stretch>
        </p:blipFill>
        <p:spPr bwMode="auto">
          <a:xfrm>
            <a:off x="5945035" y="403281"/>
            <a:ext cx="961794" cy="467237"/>
          </a:xfrm>
          <a:prstGeom prst="rect">
            <a:avLst/>
          </a:prstGeom>
          <a:noFill/>
        </p:spPr>
      </p:pic>
      <p:sp>
        <p:nvSpPr>
          <p:cNvPr id="50183" name="Rectangle 7"/>
          <p:cNvSpPr>
            <a:spLocks noChangeArrowheads="1"/>
          </p:cNvSpPr>
          <p:nvPr/>
        </p:nvSpPr>
        <p:spPr bwMode="auto">
          <a:xfrm>
            <a:off x="197291" y="200753"/>
            <a:ext cx="6709538" cy="161667"/>
          </a:xfrm>
          <a:prstGeom prst="rect">
            <a:avLst/>
          </a:prstGeom>
          <a:solidFill>
            <a:srgbClr val="B5B5B5"/>
          </a:solidFill>
          <a:ln w="9525">
            <a:noFill/>
            <a:miter lim="800000"/>
            <a:headEnd/>
            <a:tailEnd/>
          </a:ln>
          <a:effectLst/>
        </p:spPr>
        <p:txBody>
          <a:bodyPr wrap="none" lIns="99057" tIns="49528" rIns="99057" bIns="49528" anchor="ctr"/>
          <a:lstStyle/>
          <a:p>
            <a:endParaRPr lang="de-DE"/>
          </a:p>
        </p:txBody>
      </p:sp>
      <p:sp>
        <p:nvSpPr>
          <p:cNvPr id="50184" name="Line 8"/>
          <p:cNvSpPr>
            <a:spLocks noChangeShapeType="1"/>
          </p:cNvSpPr>
          <p:nvPr/>
        </p:nvSpPr>
        <p:spPr bwMode="auto">
          <a:xfrm>
            <a:off x="197291" y="403281"/>
            <a:ext cx="6709538" cy="0"/>
          </a:xfrm>
          <a:prstGeom prst="line">
            <a:avLst/>
          </a:prstGeom>
          <a:noFill/>
          <a:ln w="15240">
            <a:solidFill>
              <a:schemeClr val="tx1"/>
            </a:solidFill>
            <a:round/>
            <a:headEnd/>
            <a:tailEnd/>
          </a:ln>
          <a:effectLst/>
        </p:spPr>
        <p:txBody>
          <a:bodyPr lIns="99057" tIns="49528" rIns="99057" bIns="49528"/>
          <a:lstStyle/>
          <a:p>
            <a:endParaRPr lang="de-DE"/>
          </a:p>
        </p:txBody>
      </p:sp>
      <p:sp>
        <p:nvSpPr>
          <p:cNvPr id="50185" name="Line 9"/>
          <p:cNvSpPr>
            <a:spLocks noChangeShapeType="1"/>
          </p:cNvSpPr>
          <p:nvPr/>
        </p:nvSpPr>
        <p:spPr bwMode="auto">
          <a:xfrm>
            <a:off x="197291" y="9508186"/>
            <a:ext cx="6709538" cy="0"/>
          </a:xfrm>
          <a:prstGeom prst="line">
            <a:avLst/>
          </a:prstGeom>
          <a:noFill/>
          <a:ln w="7620">
            <a:solidFill>
              <a:schemeClr val="tx1"/>
            </a:solidFill>
            <a:round/>
            <a:headEnd/>
            <a:tailEnd/>
          </a:ln>
          <a:effectLst/>
        </p:spPr>
        <p:txBody>
          <a:bodyPr lIns="99057" tIns="49528" rIns="99057" bIns="49528"/>
          <a:lstStyle/>
          <a:p>
            <a:endParaRPr lang="de-DE"/>
          </a:p>
        </p:txBody>
      </p:sp>
      <p:sp>
        <p:nvSpPr>
          <p:cNvPr id="50186" name="Line 10"/>
          <p:cNvSpPr>
            <a:spLocks noChangeShapeType="1"/>
          </p:cNvSpPr>
          <p:nvPr/>
        </p:nvSpPr>
        <p:spPr bwMode="auto">
          <a:xfrm>
            <a:off x="195648" y="870518"/>
            <a:ext cx="6709537" cy="0"/>
          </a:xfrm>
          <a:prstGeom prst="line">
            <a:avLst/>
          </a:prstGeom>
          <a:noFill/>
          <a:ln w="7620">
            <a:solidFill>
              <a:schemeClr val="tx1"/>
            </a:solidFill>
            <a:round/>
            <a:headEnd/>
            <a:tailEnd/>
          </a:ln>
          <a:effectLst/>
        </p:spPr>
        <p:txBody>
          <a:bodyPr lIns="99057" tIns="49528" rIns="99057" bIns="49528"/>
          <a:lstStyle/>
          <a:p>
            <a:endParaRPr lang="de-DE"/>
          </a:p>
        </p:txBody>
      </p:sp>
    </p:spTree>
    <p:extLst>
      <p:ext uri="{BB962C8B-B14F-4D97-AF65-F5344CB8AC3E}">
        <p14:creationId xmlns:p14="http://schemas.microsoft.com/office/powerpoint/2010/main" val="33450070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5" name="Picture 13" descr="tud_logo"/>
          <p:cNvPicPr>
            <a:picLocks noChangeAspect="1" noChangeArrowheads="1"/>
          </p:cNvPicPr>
          <p:nvPr/>
        </p:nvPicPr>
        <p:blipFill>
          <a:blip r:embed="rId2"/>
          <a:srcRect/>
          <a:stretch>
            <a:fillRect/>
          </a:stretch>
        </p:blipFill>
        <p:spPr bwMode="auto">
          <a:xfrm>
            <a:off x="5936815" y="403282"/>
            <a:ext cx="968369" cy="470790"/>
          </a:xfrm>
          <a:prstGeom prst="rect">
            <a:avLst/>
          </a:prstGeom>
          <a:noFill/>
        </p:spPr>
      </p:pic>
      <p:sp>
        <p:nvSpPr>
          <p:cNvPr id="3075" name="Rectangle 3"/>
          <p:cNvSpPr>
            <a:spLocks noGrp="1" noChangeArrowheads="1"/>
          </p:cNvSpPr>
          <p:nvPr>
            <p:ph type="dt" idx="1"/>
          </p:nvPr>
        </p:nvSpPr>
        <p:spPr bwMode="auto">
          <a:xfrm>
            <a:off x="195648" y="9719598"/>
            <a:ext cx="1676973" cy="511651"/>
          </a:xfrm>
          <a:prstGeom prst="rect">
            <a:avLst/>
          </a:prstGeom>
          <a:noFill/>
          <a:ln w="9525">
            <a:noFill/>
            <a:miter lim="800000"/>
            <a:headEnd/>
            <a:tailEnd/>
          </a:ln>
          <a:effectLst/>
        </p:spPr>
        <p:txBody>
          <a:bodyPr vert="horz" wrap="square" lIns="99057" tIns="49528" rIns="99057" bIns="49528" numCol="1" anchor="ctr" anchorCtr="0" compatLnSpc="1">
            <a:prstTxWarp prst="textNoShape">
              <a:avLst/>
            </a:prstTxWarp>
          </a:bodyPr>
          <a:lstStyle>
            <a:lvl1pPr>
              <a:lnSpc>
                <a:spcPts val="1408"/>
              </a:lnSpc>
              <a:defRPr sz="1100">
                <a:latin typeface="Stafford" pitchFamily="2" charset="0"/>
              </a:defRPr>
            </a:lvl1pPr>
          </a:lstStyle>
          <a:p>
            <a:fld id="{FEC3AF17-D582-4C3A-A6E1-27D91286CBE2}" type="datetime4">
              <a:rPr lang="de-DE" smtClean="0"/>
              <a:t>3. Juli 2018</a:t>
            </a:fld>
            <a:endParaRPr lang="de-DE"/>
          </a:p>
        </p:txBody>
      </p:sp>
      <p:sp>
        <p:nvSpPr>
          <p:cNvPr id="3076" name="Rectangle 4"/>
          <p:cNvSpPr>
            <a:spLocks noGrp="1" noRot="1" noChangeAspect="1" noChangeArrowheads="1" noTextEdit="1"/>
          </p:cNvSpPr>
          <p:nvPr>
            <p:ph type="sldImg" idx="2"/>
          </p:nvPr>
        </p:nvSpPr>
        <p:spPr bwMode="auto">
          <a:xfrm>
            <a:off x="1249363" y="1033463"/>
            <a:ext cx="4584700" cy="343852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197291" y="4794955"/>
            <a:ext cx="6707893" cy="4793177"/>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078" name="Rectangle 6"/>
          <p:cNvSpPr>
            <a:spLocks noGrp="1" noChangeArrowheads="1"/>
          </p:cNvSpPr>
          <p:nvPr>
            <p:ph type="ftr" sz="quarter" idx="4"/>
          </p:nvPr>
        </p:nvSpPr>
        <p:spPr bwMode="auto">
          <a:xfrm>
            <a:off x="1872621" y="9719598"/>
            <a:ext cx="4251620" cy="511651"/>
          </a:xfrm>
          <a:prstGeom prst="rect">
            <a:avLst/>
          </a:prstGeom>
          <a:noFill/>
          <a:ln w="9525">
            <a:noFill/>
            <a:miter lim="800000"/>
            <a:headEnd/>
            <a:tailEnd/>
          </a:ln>
          <a:effectLst/>
        </p:spPr>
        <p:txBody>
          <a:bodyPr vert="horz" wrap="square" lIns="99057" tIns="49528" rIns="99057" bIns="49528" numCol="1" anchor="ctr" anchorCtr="0" compatLnSpc="1">
            <a:prstTxWarp prst="textNoShape">
              <a:avLst/>
            </a:prstTxWarp>
          </a:bodyPr>
          <a:lstStyle>
            <a:lvl1pPr>
              <a:lnSpc>
                <a:spcPts val="1408"/>
              </a:lnSpc>
              <a:defRPr sz="1100">
                <a:latin typeface="Stafford" pitchFamily="2" charset="0"/>
              </a:defRPr>
            </a:lvl1pPr>
          </a:lstStyle>
          <a:p>
            <a:r>
              <a:rPr lang="de-DE"/>
              <a:t>|  </a:t>
            </a:r>
          </a:p>
        </p:txBody>
      </p:sp>
      <p:sp>
        <p:nvSpPr>
          <p:cNvPr id="3079" name="Rectangle 7"/>
          <p:cNvSpPr>
            <a:spLocks noGrp="1" noChangeArrowheads="1"/>
          </p:cNvSpPr>
          <p:nvPr>
            <p:ph type="sldNum" sz="quarter" idx="5"/>
          </p:nvPr>
        </p:nvSpPr>
        <p:spPr bwMode="auto">
          <a:xfrm>
            <a:off x="6124242" y="9719598"/>
            <a:ext cx="976590" cy="511651"/>
          </a:xfrm>
          <a:prstGeom prst="rect">
            <a:avLst/>
          </a:prstGeom>
          <a:noFill/>
          <a:ln w="9525">
            <a:noFill/>
            <a:miter lim="800000"/>
            <a:headEnd/>
            <a:tailEnd/>
          </a:ln>
          <a:effectLst/>
        </p:spPr>
        <p:txBody>
          <a:bodyPr vert="horz" wrap="square" lIns="99057" tIns="49528" rIns="99057" bIns="49528" numCol="1" anchor="ctr" anchorCtr="0" compatLnSpc="1">
            <a:prstTxWarp prst="textNoShape">
              <a:avLst/>
            </a:prstTxWarp>
          </a:bodyPr>
          <a:lstStyle>
            <a:lvl1pPr algn="r">
              <a:lnSpc>
                <a:spcPts val="1408"/>
              </a:lnSpc>
              <a:defRPr sz="1100">
                <a:latin typeface="Stafford" pitchFamily="2" charset="0"/>
              </a:defRPr>
            </a:lvl1pPr>
          </a:lstStyle>
          <a:p>
            <a:r>
              <a:rPr lang="de-DE"/>
              <a:t>|  </a:t>
            </a:r>
            <a:fld id="{C36AA9A4-5D0B-4134-89A6-D8B9DAA4F25C}" type="slidenum">
              <a:rPr lang="de-DE"/>
              <a:pPr/>
              <a:t>‹Nr.›</a:t>
            </a:fld>
            <a:endParaRPr lang="de-DE"/>
          </a:p>
        </p:txBody>
      </p:sp>
      <p:sp>
        <p:nvSpPr>
          <p:cNvPr id="3080" name="Rectangle 8"/>
          <p:cNvSpPr>
            <a:spLocks noChangeArrowheads="1"/>
          </p:cNvSpPr>
          <p:nvPr/>
        </p:nvSpPr>
        <p:spPr bwMode="auto">
          <a:xfrm>
            <a:off x="197291" y="433482"/>
            <a:ext cx="5596487" cy="440589"/>
          </a:xfrm>
          <a:prstGeom prst="rect">
            <a:avLst/>
          </a:prstGeom>
          <a:noFill/>
          <a:ln w="9525">
            <a:noFill/>
            <a:miter lim="800000"/>
            <a:headEnd/>
            <a:tailEnd/>
          </a:ln>
          <a:effectLst/>
        </p:spPr>
        <p:txBody>
          <a:bodyPr lIns="116996" tIns="0" rIns="0" bIns="0" anchor="ctr"/>
          <a:lstStyle/>
          <a:p>
            <a:pPr>
              <a:lnSpc>
                <a:spcPts val="1408"/>
              </a:lnSpc>
            </a:pPr>
            <a:endParaRPr lang="de-DE" sz="1100" b="1">
              <a:latin typeface="Stafford" pitchFamily="2" charset="0"/>
            </a:endParaRPr>
          </a:p>
        </p:txBody>
      </p:sp>
      <p:sp>
        <p:nvSpPr>
          <p:cNvPr id="3081" name="Rectangle 9"/>
          <p:cNvSpPr>
            <a:spLocks noChangeArrowheads="1"/>
          </p:cNvSpPr>
          <p:nvPr/>
        </p:nvSpPr>
        <p:spPr bwMode="auto">
          <a:xfrm>
            <a:off x="197291" y="200753"/>
            <a:ext cx="6709538" cy="161667"/>
          </a:xfrm>
          <a:prstGeom prst="rect">
            <a:avLst/>
          </a:prstGeom>
          <a:solidFill>
            <a:srgbClr val="B5B5B5"/>
          </a:solidFill>
          <a:ln w="9525">
            <a:noFill/>
            <a:miter lim="800000"/>
            <a:headEnd/>
            <a:tailEnd/>
          </a:ln>
          <a:effectLst/>
        </p:spPr>
        <p:txBody>
          <a:bodyPr wrap="none" lIns="99057" tIns="49528" rIns="99057" bIns="49528" anchor="ctr"/>
          <a:lstStyle/>
          <a:p>
            <a:endParaRPr lang="de-DE"/>
          </a:p>
        </p:txBody>
      </p:sp>
      <p:sp>
        <p:nvSpPr>
          <p:cNvPr id="3082" name="Line 10"/>
          <p:cNvSpPr>
            <a:spLocks noChangeShapeType="1"/>
          </p:cNvSpPr>
          <p:nvPr/>
        </p:nvSpPr>
        <p:spPr bwMode="auto">
          <a:xfrm>
            <a:off x="197291" y="403281"/>
            <a:ext cx="6709538" cy="0"/>
          </a:xfrm>
          <a:prstGeom prst="line">
            <a:avLst/>
          </a:prstGeom>
          <a:noFill/>
          <a:ln w="15240">
            <a:solidFill>
              <a:schemeClr val="tx1"/>
            </a:solidFill>
            <a:round/>
            <a:headEnd/>
            <a:tailEnd/>
          </a:ln>
          <a:effectLst/>
        </p:spPr>
        <p:txBody>
          <a:bodyPr lIns="99057" tIns="49528" rIns="99057" bIns="49528"/>
          <a:lstStyle/>
          <a:p>
            <a:endParaRPr lang="de-DE"/>
          </a:p>
        </p:txBody>
      </p:sp>
      <p:sp>
        <p:nvSpPr>
          <p:cNvPr id="3083" name="Line 11"/>
          <p:cNvSpPr>
            <a:spLocks noChangeShapeType="1"/>
          </p:cNvSpPr>
          <p:nvPr/>
        </p:nvSpPr>
        <p:spPr bwMode="auto">
          <a:xfrm>
            <a:off x="197291" y="874071"/>
            <a:ext cx="6709538" cy="0"/>
          </a:xfrm>
          <a:prstGeom prst="line">
            <a:avLst/>
          </a:prstGeom>
          <a:noFill/>
          <a:ln w="7620">
            <a:solidFill>
              <a:schemeClr val="tx1"/>
            </a:solidFill>
            <a:round/>
            <a:headEnd/>
            <a:tailEnd/>
          </a:ln>
          <a:effectLst/>
        </p:spPr>
        <p:txBody>
          <a:bodyPr lIns="99057" tIns="49528" rIns="99057" bIns="49528"/>
          <a:lstStyle/>
          <a:p>
            <a:endParaRPr lang="de-DE"/>
          </a:p>
        </p:txBody>
      </p:sp>
      <p:sp>
        <p:nvSpPr>
          <p:cNvPr id="3084" name="Line 12"/>
          <p:cNvSpPr>
            <a:spLocks noChangeShapeType="1"/>
          </p:cNvSpPr>
          <p:nvPr/>
        </p:nvSpPr>
        <p:spPr bwMode="auto">
          <a:xfrm>
            <a:off x="197291" y="9719598"/>
            <a:ext cx="6709538" cy="0"/>
          </a:xfrm>
          <a:prstGeom prst="line">
            <a:avLst/>
          </a:prstGeom>
          <a:noFill/>
          <a:ln w="7620">
            <a:solidFill>
              <a:schemeClr val="tx1"/>
            </a:solidFill>
            <a:round/>
            <a:headEnd/>
            <a:tailEnd/>
          </a:ln>
          <a:effectLst/>
        </p:spPr>
        <p:txBody>
          <a:bodyPr lIns="99057" tIns="49528" rIns="99057" bIns="49528"/>
          <a:lstStyle/>
          <a:p>
            <a:endParaRPr lang="de-DE"/>
          </a:p>
        </p:txBody>
      </p:sp>
      <p:sp>
        <p:nvSpPr>
          <p:cNvPr id="3086" name="Line 14"/>
          <p:cNvSpPr>
            <a:spLocks noChangeShapeType="1"/>
          </p:cNvSpPr>
          <p:nvPr/>
        </p:nvSpPr>
        <p:spPr bwMode="auto">
          <a:xfrm>
            <a:off x="195648" y="4592426"/>
            <a:ext cx="6709537" cy="0"/>
          </a:xfrm>
          <a:prstGeom prst="line">
            <a:avLst/>
          </a:prstGeom>
          <a:noFill/>
          <a:ln w="7620">
            <a:solidFill>
              <a:schemeClr val="tx1"/>
            </a:solidFill>
            <a:round/>
            <a:headEnd/>
            <a:tailEnd/>
          </a:ln>
          <a:effectLst/>
        </p:spPr>
        <p:txBody>
          <a:bodyPr lIns="99057" tIns="49528" rIns="99057" bIns="49528"/>
          <a:lstStyle/>
          <a:p>
            <a:endParaRPr lang="de-DE"/>
          </a:p>
        </p:txBody>
      </p:sp>
    </p:spTree>
    <p:extLst>
      <p:ext uri="{BB962C8B-B14F-4D97-AF65-F5344CB8AC3E}">
        <p14:creationId xmlns:p14="http://schemas.microsoft.com/office/powerpoint/2010/main" val="516787406"/>
      </p:ext>
    </p:extLst>
  </p:cSld>
  <p:clrMap bg1="lt1" tx1="dk1" bg2="lt2" tx2="dk2" accent1="accent1" accent2="accent2" accent3="accent3" accent4="accent4" accent5="accent5" accent6="accent6" hlink="hlink" folHlink="folHlink"/>
  <p:hf hdr="0"/>
  <p:notesStyle>
    <a:lvl1pPr algn="l" rtl="0" fontAlgn="base">
      <a:spcBef>
        <a:spcPct val="10000"/>
      </a:spcBef>
      <a:spcAft>
        <a:spcPct val="0"/>
      </a:spcAft>
      <a:defRPr sz="1200" kern="1200">
        <a:solidFill>
          <a:schemeClr val="tx1"/>
        </a:solidFill>
        <a:latin typeface="Bitstream Charter" pitchFamily="2" charset="0"/>
        <a:ea typeface="+mn-ea"/>
        <a:cs typeface="+mn-cs"/>
      </a:defRPr>
    </a:lvl1pPr>
    <a:lvl2pPr marL="457200" algn="l" rtl="0" fontAlgn="base">
      <a:spcBef>
        <a:spcPct val="10000"/>
      </a:spcBef>
      <a:spcAft>
        <a:spcPct val="0"/>
      </a:spcAft>
      <a:defRPr sz="1200" kern="1200">
        <a:solidFill>
          <a:schemeClr val="tx1"/>
        </a:solidFill>
        <a:latin typeface="Bitstream Charter" pitchFamily="2" charset="0"/>
        <a:ea typeface="+mn-ea"/>
        <a:cs typeface="+mn-cs"/>
      </a:defRPr>
    </a:lvl2pPr>
    <a:lvl3pPr marL="914400" algn="l" rtl="0" fontAlgn="base">
      <a:spcBef>
        <a:spcPct val="10000"/>
      </a:spcBef>
      <a:spcAft>
        <a:spcPct val="0"/>
      </a:spcAft>
      <a:defRPr sz="1200" kern="1200">
        <a:solidFill>
          <a:schemeClr val="tx1"/>
        </a:solidFill>
        <a:latin typeface="Bitstream Charter" pitchFamily="2" charset="0"/>
        <a:ea typeface="+mn-ea"/>
        <a:cs typeface="+mn-cs"/>
      </a:defRPr>
    </a:lvl3pPr>
    <a:lvl4pPr marL="1371600" algn="l" rtl="0" fontAlgn="base">
      <a:spcBef>
        <a:spcPct val="10000"/>
      </a:spcBef>
      <a:spcAft>
        <a:spcPct val="0"/>
      </a:spcAft>
      <a:defRPr sz="1200" kern="1200">
        <a:solidFill>
          <a:schemeClr val="tx1"/>
        </a:solidFill>
        <a:latin typeface="Bitstream Charter" pitchFamily="2" charset="0"/>
        <a:ea typeface="+mn-ea"/>
        <a:cs typeface="+mn-cs"/>
      </a:defRPr>
    </a:lvl4pPr>
    <a:lvl5pPr marL="1828800" algn="l" rtl="0" fontAlgn="base">
      <a:spcBef>
        <a:spcPct val="10000"/>
      </a:spcBef>
      <a:spcAft>
        <a:spcPct val="0"/>
      </a:spcAft>
      <a:defRPr sz="1200" kern="1200">
        <a:solidFill>
          <a:schemeClr val="tx1"/>
        </a:solidFill>
        <a:latin typeface="Bitstream Charte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65B079B-E513-489A-8A1B-D7C78493EA86}" type="datetime4">
              <a:rPr lang="de-DE" smtClean="0"/>
              <a:pPr/>
              <a:t>3. Juli 2018</a:t>
            </a:fld>
            <a:endParaRPr lang="de-DE"/>
          </a:p>
        </p:txBody>
      </p:sp>
      <p:sp>
        <p:nvSpPr>
          <p:cNvPr id="5" name="Fußzeilenplatzhalter 4"/>
          <p:cNvSpPr>
            <a:spLocks noGrp="1"/>
          </p:cNvSpPr>
          <p:nvPr>
            <p:ph type="ftr" sz="quarter" idx="11"/>
          </p:nvPr>
        </p:nvSpPr>
        <p:spPr/>
        <p:txBody>
          <a:bodyPr/>
          <a:lstStyle/>
          <a:p>
            <a:r>
              <a:rPr lang="de-DE" smtClean="0"/>
              <a:t>|  </a:t>
            </a:r>
            <a:endParaRPr lang="de-DE"/>
          </a:p>
        </p:txBody>
      </p:sp>
      <p:sp>
        <p:nvSpPr>
          <p:cNvPr id="6" name="Foliennummernplatzhalter 5"/>
          <p:cNvSpPr>
            <a:spLocks noGrp="1"/>
          </p:cNvSpPr>
          <p:nvPr>
            <p:ph type="sldNum" sz="quarter" idx="12"/>
          </p:nvPr>
        </p:nvSpPr>
        <p:spPr/>
        <p:txBody>
          <a:bodyPr/>
          <a:lstStyle/>
          <a:p>
            <a:r>
              <a:rPr lang="de-DE" smtClean="0"/>
              <a:t>|  </a:t>
            </a:r>
            <a:fld id="{C36AA9A4-5D0B-4134-89A6-D8B9DAA4F25C}" type="slidenum">
              <a:rPr lang="de-DE" smtClean="0"/>
              <a:pPr/>
              <a:t>2</a:t>
            </a:fld>
            <a:endParaRPr lang="de-DE"/>
          </a:p>
        </p:txBody>
      </p:sp>
    </p:spTree>
    <p:extLst>
      <p:ext uri="{BB962C8B-B14F-4D97-AF65-F5344CB8AC3E}">
        <p14:creationId xmlns:p14="http://schemas.microsoft.com/office/powerpoint/2010/main" val="1806849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  </a:t>
            </a:r>
            <a:endParaRPr lang="de-DE"/>
          </a:p>
        </p:txBody>
      </p:sp>
      <p:sp>
        <p:nvSpPr>
          <p:cNvPr id="5" name="Foliennummernplatzhalter 4"/>
          <p:cNvSpPr>
            <a:spLocks noGrp="1"/>
          </p:cNvSpPr>
          <p:nvPr>
            <p:ph type="sldNum" sz="quarter" idx="11"/>
          </p:nvPr>
        </p:nvSpPr>
        <p:spPr/>
        <p:txBody>
          <a:bodyPr/>
          <a:lstStyle/>
          <a:p>
            <a:r>
              <a:rPr lang="de-DE" smtClean="0"/>
              <a:t>|  </a:t>
            </a:r>
            <a:fld id="{575273B4-5C9B-4874-9AAD-D218A02732B0}" type="slidenum">
              <a:rPr lang="de-DE" smtClean="0"/>
              <a:pPr/>
              <a:t>3</a:t>
            </a:fld>
            <a:endParaRPr lang="de-DE"/>
          </a:p>
        </p:txBody>
      </p:sp>
    </p:spTree>
    <p:extLst>
      <p:ext uri="{BB962C8B-B14F-4D97-AF65-F5344CB8AC3E}">
        <p14:creationId xmlns:p14="http://schemas.microsoft.com/office/powerpoint/2010/main" val="3338804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ußzeilenplatzhalter 3"/>
          <p:cNvSpPr>
            <a:spLocks noGrp="1"/>
          </p:cNvSpPr>
          <p:nvPr>
            <p:ph type="ftr" sz="quarter" idx="10"/>
          </p:nvPr>
        </p:nvSpPr>
        <p:spPr/>
        <p:txBody>
          <a:bodyPr/>
          <a:lstStyle/>
          <a:p>
            <a:r>
              <a:rPr lang="de-DE" smtClean="0"/>
              <a:t>|  </a:t>
            </a:r>
            <a:endParaRPr lang="de-DE"/>
          </a:p>
        </p:txBody>
      </p:sp>
      <p:sp>
        <p:nvSpPr>
          <p:cNvPr id="5" name="Foliennummernplatzhalter 4"/>
          <p:cNvSpPr>
            <a:spLocks noGrp="1"/>
          </p:cNvSpPr>
          <p:nvPr>
            <p:ph type="sldNum" sz="quarter" idx="11"/>
          </p:nvPr>
        </p:nvSpPr>
        <p:spPr/>
        <p:txBody>
          <a:bodyPr/>
          <a:lstStyle/>
          <a:p>
            <a:r>
              <a:rPr lang="de-DE" smtClean="0"/>
              <a:t>|  </a:t>
            </a:r>
            <a:fld id="{575273B4-5C9B-4874-9AAD-D218A02732B0}" type="slidenum">
              <a:rPr lang="de-DE" smtClean="0"/>
              <a:pPr/>
              <a:t>4</a:t>
            </a:fld>
            <a:endParaRPr lang="de-DE"/>
          </a:p>
        </p:txBody>
      </p:sp>
    </p:spTree>
    <p:extLst>
      <p:ext uri="{BB962C8B-B14F-4D97-AF65-F5344CB8AC3E}">
        <p14:creationId xmlns:p14="http://schemas.microsoft.com/office/powerpoint/2010/main" val="2514072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900" dirty="0" smtClean="0"/>
              <a:t>Gemessen wurde die Breite der elastischen</a:t>
            </a:r>
            <a:r>
              <a:rPr lang="de-DE" sz="1900" baseline="0" dirty="0" smtClean="0"/>
              <a:t> Linien, wobei elektronen mit einer Strahlenergie von 42,5 MeV auf ein Goldtarget mit einer Massenbelegung von 1 mg/cm² geschossen wurden. Jeder Messpunkt entspricht einer 5 minütigen Datenaufnahme. Die Grafik zeigt in schwaz die Linienbreite in keV und in Rot und blau zwei verschiedene Methoden zur Bestimmung der Transmission. Die Transmission und die Linienbreite nehmen beim Schließen des Energiescrapers erwartungsgemäß ab. Bei noch großen Spaltbreiten führen Schwankungen der Strahlenergie die in die 5 minütige Messdauer fallen zu starken abweichungen der emittelten Linienbreite. </a:t>
            </a:r>
            <a:endParaRPr lang="de-DE" sz="1900" dirty="0"/>
          </a:p>
        </p:txBody>
      </p:sp>
      <p:sp>
        <p:nvSpPr>
          <p:cNvPr id="4" name="Date Placeholder 3"/>
          <p:cNvSpPr>
            <a:spLocks noGrp="1"/>
          </p:cNvSpPr>
          <p:nvPr>
            <p:ph type="dt" idx="10"/>
          </p:nvPr>
        </p:nvSpPr>
        <p:spPr/>
        <p:txBody>
          <a:bodyPr/>
          <a:lstStyle/>
          <a:p>
            <a:fld id="{FEC3AF17-D582-4C3A-A6E1-27D91286CBE2}" type="datetime4">
              <a:rPr lang="de-DE" smtClean="0"/>
              <a:t>3. Juli 2018</a:t>
            </a:fld>
            <a:endParaRPr lang="de-DE"/>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C36AA9A4-5D0B-4134-89A6-D8B9DAA4F25C}" type="slidenum">
              <a:rPr lang="de-DE" smtClean="0"/>
              <a:pPr/>
              <a:t>5</a:t>
            </a:fld>
            <a:endParaRPr lang="de-DE"/>
          </a:p>
        </p:txBody>
      </p:sp>
    </p:spTree>
    <p:extLst>
      <p:ext uri="{BB962C8B-B14F-4D97-AF65-F5344CB8AC3E}">
        <p14:creationId xmlns:p14="http://schemas.microsoft.com/office/powerpoint/2010/main" val="3580553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900" dirty="0" smtClean="0"/>
              <a:t>Bei einzelnen Versuchen zur Kombination von Energiescraper und Haloscraper konnten Linienbreiten</a:t>
            </a:r>
            <a:r>
              <a:rPr lang="de-DE" sz="1900" baseline="0" dirty="0" smtClean="0"/>
              <a:t> unter 10 keV gemessen werden.</a:t>
            </a:r>
          </a:p>
          <a:p>
            <a:r>
              <a:rPr lang="de-DE" sz="1900" baseline="0" dirty="0" smtClean="0"/>
              <a:t>Die kleinste erreichte Linienbreite betrug 7,9 keV bei einer Strahlenergie von 42,5 MeV.</a:t>
            </a:r>
          </a:p>
          <a:p>
            <a:r>
              <a:rPr lang="de-DE" sz="1900" baseline="0" dirty="0" smtClean="0"/>
              <a:t>Damit bewegen wir uns in der Größenordnung der Detektorauflösung!</a:t>
            </a:r>
          </a:p>
          <a:p>
            <a:r>
              <a:rPr lang="de-DE" sz="1900" baseline="0" dirty="0" smtClean="0"/>
              <a:t>Die zugehörige Messung ist hier im Vergleich zu einer Messung ohne Scrapereinsatz gezeigt. Aufgetragen ist die normierte Häufigkeit über dem Energieverlust der gestreuten Elektronen.</a:t>
            </a:r>
          </a:p>
          <a:p>
            <a:endParaRPr lang="de-DE" sz="1900" baseline="0" dirty="0" smtClean="0"/>
          </a:p>
          <a:p>
            <a:r>
              <a:rPr lang="de-DE" sz="1900" baseline="0" dirty="0" smtClean="0"/>
              <a:t>Bei einer weiteren Verbesserung des Elektronenstrahls konvergiert die L</a:t>
            </a:r>
            <a:r>
              <a:rPr lang="de-DE" sz="2000" dirty="0" smtClean="0"/>
              <a:t>inienbreite zwangsläufig gegen die verbleibenden Beiträge von Spektrometer und Target.</a:t>
            </a:r>
          </a:p>
          <a:p>
            <a:endParaRPr lang="de-DE" sz="2000" dirty="0" smtClean="0"/>
          </a:p>
          <a:p>
            <a:endParaRPr lang="de-DE" sz="2000" dirty="0" smtClean="0"/>
          </a:p>
          <a:p>
            <a:r>
              <a:rPr lang="de-DE" sz="2000" dirty="0" smtClean="0"/>
              <a:t>Detektorauflösung (4 keV) Spektrometermagnet (6,5 keV) und Targetverbreiterung (1 keV)</a:t>
            </a:r>
            <a:endParaRPr lang="de-DE" sz="1900" dirty="0" smtClean="0"/>
          </a:p>
          <a:p>
            <a:endParaRPr lang="de-DE" sz="1900" dirty="0" smtClean="0"/>
          </a:p>
          <a:p>
            <a:r>
              <a:rPr lang="de-DE" sz="1900" dirty="0" smtClean="0"/>
              <a:t>5 minuten gegen 20 minuten messzeit </a:t>
            </a:r>
          </a:p>
          <a:p>
            <a:r>
              <a:rPr lang="de-DE" sz="1900" dirty="0" smtClean="0"/>
              <a:t>25 keV gegen 8 keV</a:t>
            </a:r>
          </a:p>
          <a:p>
            <a:r>
              <a:rPr lang="de-DE" sz="1900" dirty="0" smtClean="0"/>
              <a:t>1-2 % Transmission </a:t>
            </a:r>
          </a:p>
          <a:p>
            <a:r>
              <a:rPr lang="de-DE" sz="1900" dirty="0" smtClean="0"/>
              <a:t>Messung bei 1uA,</a:t>
            </a:r>
            <a:r>
              <a:rPr lang="de-DE" sz="1900" baseline="0" dirty="0" smtClean="0"/>
              <a:t> System ausgelegt für 20uA , -&gt; Vervierfachung des Stromes bringt messergebnis auch in 5 minuten</a:t>
            </a:r>
            <a:endParaRPr lang="de-DE" sz="1900" dirty="0"/>
          </a:p>
        </p:txBody>
      </p:sp>
      <p:sp>
        <p:nvSpPr>
          <p:cNvPr id="4" name="Date Placeholder 3"/>
          <p:cNvSpPr>
            <a:spLocks noGrp="1"/>
          </p:cNvSpPr>
          <p:nvPr>
            <p:ph type="dt" idx="10"/>
          </p:nvPr>
        </p:nvSpPr>
        <p:spPr/>
        <p:txBody>
          <a:bodyPr/>
          <a:lstStyle/>
          <a:p>
            <a:fld id="{FEC3AF17-D582-4C3A-A6E1-27D91286CBE2}" type="datetime4">
              <a:rPr lang="de-DE" smtClean="0"/>
              <a:t>3. Juli 2018</a:t>
            </a:fld>
            <a:endParaRPr lang="de-DE"/>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C36AA9A4-5D0B-4134-89A6-D8B9DAA4F25C}" type="slidenum">
              <a:rPr lang="de-DE" smtClean="0"/>
              <a:pPr/>
              <a:t>6</a:t>
            </a:fld>
            <a:endParaRPr lang="de-DE"/>
          </a:p>
        </p:txBody>
      </p:sp>
    </p:spTree>
    <p:extLst>
      <p:ext uri="{BB962C8B-B14F-4D97-AF65-F5344CB8AC3E}">
        <p14:creationId xmlns:p14="http://schemas.microsoft.com/office/powerpoint/2010/main" val="273673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900" baseline="0" dirty="0" smtClean="0"/>
              <a:t>Man kann sowohl bei dem Goldtarget als auch beim Leertarget eine deutliche Reduktion des Photonenuntergrunds sehen. </a:t>
            </a:r>
            <a:endParaRPr lang="de-DE" sz="1900" dirty="0"/>
          </a:p>
        </p:txBody>
      </p:sp>
      <p:sp>
        <p:nvSpPr>
          <p:cNvPr id="4" name="Date Placeholder 3"/>
          <p:cNvSpPr>
            <a:spLocks noGrp="1"/>
          </p:cNvSpPr>
          <p:nvPr>
            <p:ph type="dt" idx="10"/>
          </p:nvPr>
        </p:nvSpPr>
        <p:spPr/>
        <p:txBody>
          <a:bodyPr/>
          <a:lstStyle/>
          <a:p>
            <a:fld id="{FEC3AF17-D582-4C3A-A6E1-27D91286CBE2}" type="datetime4">
              <a:rPr lang="de-DE" smtClean="0"/>
              <a:t>3. Juli 2018</a:t>
            </a:fld>
            <a:endParaRPr lang="de-DE"/>
          </a:p>
        </p:txBody>
      </p:sp>
      <p:sp>
        <p:nvSpPr>
          <p:cNvPr id="5" name="Footer Placeholder 4"/>
          <p:cNvSpPr>
            <a:spLocks noGrp="1"/>
          </p:cNvSpPr>
          <p:nvPr>
            <p:ph type="ftr" sz="quarter" idx="11"/>
          </p:nvPr>
        </p:nvSpPr>
        <p:spPr/>
        <p:txBody>
          <a:bodyPr/>
          <a:lstStyle/>
          <a:p>
            <a:r>
              <a:rPr lang="de-DE" smtClean="0"/>
              <a:t>|  </a:t>
            </a:r>
            <a:endParaRPr lang="de-DE"/>
          </a:p>
        </p:txBody>
      </p:sp>
      <p:sp>
        <p:nvSpPr>
          <p:cNvPr id="6" name="Slide Number Placeholder 5"/>
          <p:cNvSpPr>
            <a:spLocks noGrp="1"/>
          </p:cNvSpPr>
          <p:nvPr>
            <p:ph type="sldNum" sz="quarter" idx="12"/>
          </p:nvPr>
        </p:nvSpPr>
        <p:spPr/>
        <p:txBody>
          <a:bodyPr/>
          <a:lstStyle/>
          <a:p>
            <a:r>
              <a:rPr lang="de-DE" smtClean="0"/>
              <a:t>|  </a:t>
            </a:r>
            <a:fld id="{C36AA9A4-5D0B-4134-89A6-D8B9DAA4F25C}" type="slidenum">
              <a:rPr lang="de-DE" smtClean="0"/>
              <a:pPr/>
              <a:t>7</a:t>
            </a:fld>
            <a:endParaRPr lang="de-DE"/>
          </a:p>
        </p:txBody>
      </p:sp>
    </p:spTree>
    <p:extLst>
      <p:ext uri="{BB962C8B-B14F-4D97-AF65-F5344CB8AC3E}">
        <p14:creationId xmlns:p14="http://schemas.microsoft.com/office/powerpoint/2010/main" val="3421691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250825" y="368300"/>
            <a:ext cx="8642350" cy="2089150"/>
          </a:xfrm>
          <a:prstGeom prst="rect">
            <a:avLst/>
          </a:prstGeom>
          <a:solidFill>
            <a:srgbClr val="7FAB16"/>
          </a:solidFill>
          <a:ln w="9525">
            <a:noFill/>
            <a:miter lim="800000"/>
            <a:headEnd/>
            <a:tailEnd/>
          </a:ln>
          <a:effectLst/>
        </p:spPr>
        <p:txBody>
          <a:bodyPr wrap="none" anchor="ctr"/>
          <a:lstStyle/>
          <a:p>
            <a:pPr algn="ctr"/>
            <a:endParaRPr lang="de-DE"/>
          </a:p>
        </p:txBody>
      </p:sp>
      <p:pic>
        <p:nvPicPr>
          <p:cNvPr id="4" name="Picture 9" descr="tud_logo"/>
          <p:cNvPicPr>
            <a:picLocks noChangeAspect="1" noChangeArrowheads="1"/>
          </p:cNvPicPr>
          <p:nvPr userDrawn="1"/>
        </p:nvPicPr>
        <p:blipFill>
          <a:blip r:embed="rId2" cstate="print"/>
          <a:srcRect r="5453"/>
          <a:stretch>
            <a:fillRect/>
          </a:stretch>
        </p:blipFill>
        <p:spPr bwMode="auto">
          <a:xfrm>
            <a:off x="7172325" y="657225"/>
            <a:ext cx="1873250" cy="792163"/>
          </a:xfrm>
          <a:prstGeom prst="rect">
            <a:avLst/>
          </a:prstGeom>
          <a:noFill/>
          <a:ln w="9525">
            <a:noFill/>
            <a:miter lim="800000"/>
            <a:headEnd/>
            <a:tailEnd/>
          </a:ln>
        </p:spPr>
      </p:pic>
      <p:sp>
        <p:nvSpPr>
          <p:cNvPr id="5" name="Rectangle 4"/>
          <p:cNvSpPr>
            <a:spLocks noGrp="1" noChangeArrowheads="1"/>
          </p:cNvSpPr>
          <p:nvPr>
            <p:ph type="subTitle" idx="1"/>
          </p:nvPr>
        </p:nvSpPr>
        <p:spPr>
          <a:xfrm>
            <a:off x="358775" y="1449388"/>
            <a:ext cx="6642117" cy="944562"/>
          </a:xfrm>
        </p:spPr>
        <p:txBody>
          <a:bodyPr lIns="0" tIns="0" rIns="0" bIns="0"/>
          <a:lstStyle>
            <a:lvl1pPr marL="0" indent="0">
              <a:spcBef>
                <a:spcPct val="0"/>
              </a:spcBef>
              <a:buFont typeface="Wingdings" pitchFamily="2" charset="2"/>
              <a:buNone/>
              <a:defRPr b="1">
                <a:solidFill>
                  <a:schemeClr val="bg1"/>
                </a:solidFill>
              </a:defRPr>
            </a:lvl1pPr>
          </a:lstStyle>
          <a:p>
            <a:r>
              <a:rPr lang="de-DE" dirty="0" smtClean="0"/>
              <a:t>Formatvorlage des Untertitelmasters durch Klicken bearbeiten</a:t>
            </a:r>
            <a:endParaRPr lang="de-DE" dirty="0"/>
          </a:p>
        </p:txBody>
      </p:sp>
      <p:sp>
        <p:nvSpPr>
          <p:cNvPr id="6" name="Titel 11"/>
          <p:cNvSpPr>
            <a:spLocks noGrp="1"/>
          </p:cNvSpPr>
          <p:nvPr>
            <p:ph type="title"/>
          </p:nvPr>
        </p:nvSpPr>
        <p:spPr>
          <a:xfrm>
            <a:off x="358775" y="488950"/>
            <a:ext cx="6642117" cy="838200"/>
          </a:xfrm>
        </p:spPr>
        <p:txBody>
          <a:bodyPr/>
          <a:lstStyle>
            <a:lvl1pPr>
              <a:defRPr>
                <a:solidFill>
                  <a:schemeClr val="bg1"/>
                </a:solidFill>
              </a:defRPr>
            </a:lvl1pPr>
          </a:lstStyle>
          <a:p>
            <a:r>
              <a:rPr lang="de-DE" dirty="0" smtClean="0"/>
              <a:t>Titelmasterformat durch Klicken bearbeiten</a:t>
            </a:r>
            <a:endParaRPr lang="de-DE" dirty="0"/>
          </a:p>
        </p:txBody>
      </p:sp>
      <p:sp>
        <p:nvSpPr>
          <p:cNvPr id="8" name="Rectangle 19"/>
          <p:cNvSpPr>
            <a:spLocks noChangeArrowheads="1"/>
          </p:cNvSpPr>
          <p:nvPr userDrawn="1"/>
        </p:nvSpPr>
        <p:spPr bwMode="auto">
          <a:xfrm>
            <a:off x="250825" y="2457450"/>
            <a:ext cx="8640763" cy="7938"/>
          </a:xfrm>
          <a:prstGeom prst="rect">
            <a:avLst/>
          </a:prstGeom>
          <a:solidFill>
            <a:srgbClr val="000000"/>
          </a:solidFill>
          <a:ln w="9525">
            <a:noFill/>
            <a:miter lim="800000"/>
            <a:headEnd/>
            <a:tailEnd/>
          </a:ln>
          <a:effectLst/>
        </p:spPr>
        <p:txBody>
          <a:bodyPr wrap="none" anchor="ctr"/>
          <a:lstStyle/>
          <a:p>
            <a:endParaRPr lang="de-DE"/>
          </a:p>
        </p:txBody>
      </p:sp>
      <p:sp>
        <p:nvSpPr>
          <p:cNvPr id="7" name="Rectangle 19"/>
          <p:cNvSpPr>
            <a:spLocks noChangeArrowheads="1"/>
          </p:cNvSpPr>
          <p:nvPr userDrawn="1"/>
        </p:nvSpPr>
        <p:spPr bwMode="auto">
          <a:xfrm>
            <a:off x="250824" y="366712"/>
            <a:ext cx="8640763" cy="7938"/>
          </a:xfrm>
          <a:prstGeom prst="rect">
            <a:avLst/>
          </a:prstGeom>
          <a:solidFill>
            <a:srgbClr val="000000"/>
          </a:solidFill>
          <a:ln w="9525">
            <a:noFill/>
            <a:miter lim="800000"/>
            <a:headEnd/>
            <a:tailEnd/>
          </a:ln>
          <a:effectLst/>
        </p:spPr>
        <p:txBody>
          <a:bodyPr wrap="none" anchor="ctr"/>
          <a:lstStyle/>
          <a:p>
            <a:endParaRPr lang="de-DE"/>
          </a:p>
        </p:txBody>
      </p:sp>
      <p:sp>
        <p:nvSpPr>
          <p:cNvPr id="9" name="Rechteck 8"/>
          <p:cNvSpPr/>
          <p:nvPr userDrawn="1"/>
        </p:nvSpPr>
        <p:spPr>
          <a:xfrm>
            <a:off x="8460432" y="6496744"/>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spTree>
    <p:extLst>
      <p:ext uri="{BB962C8B-B14F-4D97-AF65-F5344CB8AC3E}">
        <p14:creationId xmlns:p14="http://schemas.microsoft.com/office/powerpoint/2010/main" val="2748202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a:xfrm>
            <a:off x="360000" y="1620000"/>
            <a:ext cx="6823569" cy="4479943"/>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Rechteck 4"/>
          <p:cNvSpPr/>
          <p:nvPr userDrawn="1"/>
        </p:nvSpPr>
        <p:spPr>
          <a:xfrm>
            <a:off x="5868144" y="6507239"/>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pic>
        <p:nvPicPr>
          <p:cNvPr id="7" name="Grafik 3"/>
          <p:cNvPicPr/>
          <p:nvPr userDrawn="1"/>
        </p:nvPicPr>
        <p:blipFill>
          <a:blip r:embed="rId3"/>
          <a:stretch/>
        </p:blipFill>
        <p:spPr>
          <a:xfrm>
            <a:off x="7236296" y="6390069"/>
            <a:ext cx="555116" cy="429311"/>
          </a:xfrm>
          <a:prstGeom prst="rect">
            <a:avLst/>
          </a:prstGeom>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6421455" cy="1362075"/>
          </a:xfrm>
        </p:spPr>
        <p:txBody>
          <a:bodyPr anchor="t"/>
          <a:lstStyle>
            <a:lvl1pPr algn="l">
              <a:defRPr sz="3200" b="1" cap="all"/>
            </a:lvl1pPr>
          </a:lstStyle>
          <a:p>
            <a:r>
              <a:rPr lang="de-DE" dirty="0" smtClean="0"/>
              <a:t>Titelmasterformat durch Klicken bearbeiten</a:t>
            </a:r>
            <a:endParaRPr lang="de-DE" dirty="0"/>
          </a:p>
        </p:txBody>
      </p:sp>
      <p:sp>
        <p:nvSpPr>
          <p:cNvPr id="3" name="Textplatzhalter 2"/>
          <p:cNvSpPr>
            <a:spLocks noGrp="1"/>
          </p:cNvSpPr>
          <p:nvPr>
            <p:ph type="body" idx="1"/>
          </p:nvPr>
        </p:nvSpPr>
        <p:spPr>
          <a:xfrm>
            <a:off x="722313" y="2906713"/>
            <a:ext cx="642145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5" name="Rechteck 4"/>
          <p:cNvSpPr/>
          <p:nvPr userDrawn="1"/>
        </p:nvSpPr>
        <p:spPr>
          <a:xfrm>
            <a:off x="7380312" y="6490171"/>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58775" y="1592263"/>
            <a:ext cx="4135438"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4786314" y="1592263"/>
            <a:ext cx="4105274" cy="4551381"/>
          </a:xfrm>
        </p:spPr>
        <p:txBody>
          <a:bodyPr/>
          <a:lstStyle>
            <a:lvl1pPr marL="0" indent="0">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Rechteck 5"/>
          <p:cNvSpPr/>
          <p:nvPr userDrawn="1"/>
        </p:nvSpPr>
        <p:spPr>
          <a:xfrm>
            <a:off x="6084168" y="6507824"/>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pic>
        <p:nvPicPr>
          <p:cNvPr id="8" name="Grafik 3"/>
          <p:cNvPicPr/>
          <p:nvPr userDrawn="1"/>
        </p:nvPicPr>
        <p:blipFill>
          <a:blip r:embed="rId3"/>
          <a:stretch/>
        </p:blipFill>
        <p:spPr>
          <a:xfrm>
            <a:off x="7236296" y="6390069"/>
            <a:ext cx="555116" cy="429311"/>
          </a:xfrm>
          <a:prstGeom prst="rect">
            <a:avLst/>
          </a:prstGeom>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DE" dirty="0"/>
          </a:p>
        </p:txBody>
      </p:sp>
      <p:sp>
        <p:nvSpPr>
          <p:cNvPr id="4" name="Rechteck 3"/>
          <p:cNvSpPr/>
          <p:nvPr userDrawn="1"/>
        </p:nvSpPr>
        <p:spPr>
          <a:xfrm>
            <a:off x="7380312" y="6490171"/>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5" name="Grafik 4"/>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Rechteck 2"/>
          <p:cNvSpPr/>
          <p:nvPr userDrawn="1"/>
        </p:nvSpPr>
        <p:spPr>
          <a:xfrm>
            <a:off x="7380312" y="6490171"/>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4" name="Grafik 3"/>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3" name="Inhaltsplatzhalter 2"/>
          <p:cNvSpPr>
            <a:spLocks noGrp="1"/>
          </p:cNvSpPr>
          <p:nvPr>
            <p:ph idx="1"/>
          </p:nvPr>
        </p:nvSpPr>
        <p:spPr>
          <a:xfrm>
            <a:off x="3857620" y="1620000"/>
            <a:ext cx="5000660" cy="4506163"/>
          </a:xfrm>
        </p:spPr>
        <p:txBody>
          <a:bodyPr/>
          <a:lstStyle>
            <a:lvl1pPr>
              <a:defRPr sz="20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extplatzhalter 3"/>
          <p:cNvSpPr>
            <a:spLocks noGrp="1"/>
          </p:cNvSpPr>
          <p:nvPr>
            <p:ph type="body" sz="half" idx="2"/>
          </p:nvPr>
        </p:nvSpPr>
        <p:spPr>
          <a:xfrm>
            <a:off x="358776" y="1620000"/>
            <a:ext cx="3106738" cy="45061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Textmasterformate durch Klicken bearbeiten</a:t>
            </a:r>
          </a:p>
        </p:txBody>
      </p:sp>
      <p:sp>
        <p:nvSpPr>
          <p:cNvPr id="5" name="Titel 1"/>
          <p:cNvSpPr>
            <a:spLocks noGrp="1"/>
          </p:cNvSpPr>
          <p:nvPr>
            <p:ph type="title"/>
          </p:nvPr>
        </p:nvSpPr>
        <p:spPr>
          <a:xfrm>
            <a:off x="358775" y="488950"/>
            <a:ext cx="6840000" cy="838200"/>
          </a:xfrm>
        </p:spPr>
        <p:txBody>
          <a:bodyPr/>
          <a:lstStyle/>
          <a:p>
            <a:r>
              <a:rPr lang="de-DE" smtClean="0"/>
              <a:t>Titelmasterformat durch Klicken bearbeiten</a:t>
            </a:r>
            <a:endParaRPr lang="de-DE"/>
          </a:p>
        </p:txBody>
      </p:sp>
      <p:sp>
        <p:nvSpPr>
          <p:cNvPr id="7" name="Rechteck 6"/>
          <p:cNvSpPr/>
          <p:nvPr userDrawn="1"/>
        </p:nvSpPr>
        <p:spPr>
          <a:xfrm>
            <a:off x="7380312" y="6490171"/>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9" name="Grafik 8"/>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1928801"/>
            <a:ext cx="5486400" cy="279877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6" name="Rechteck 5"/>
          <p:cNvSpPr/>
          <p:nvPr userDrawn="1"/>
        </p:nvSpPr>
        <p:spPr>
          <a:xfrm>
            <a:off x="7380312" y="6490171"/>
            <a:ext cx="468398" cy="230832"/>
          </a:xfrm>
          <a:prstGeom prst="rect">
            <a:avLst/>
          </a:prstGeom>
        </p:spPr>
        <p:txBody>
          <a:bodyPr wrap="none">
            <a:spAutoFit/>
          </a:bodyPr>
          <a:lstStyle/>
          <a:p>
            <a:pPr algn="r"/>
            <a:fld id="{8E9B2640-8CD7-45FF-9440-54608BC46479}" type="slidenum">
              <a:rPr kumimoji="0" lang="de-DE" sz="900" b="0" i="0" u="none" strike="noStrike" kern="1200" cap="none" spc="0" normalizeH="0" baseline="0" noProof="0" smtClean="0">
                <a:ln>
                  <a:noFill/>
                </a:ln>
                <a:solidFill>
                  <a:schemeClr val="tx1"/>
                </a:solidFill>
                <a:effectLst/>
                <a:uLnTx/>
                <a:uFillTx/>
                <a:latin typeface="+mn-lt"/>
                <a:ea typeface="+mn-ea"/>
                <a:cs typeface="Tahoma" pitchFamily="34" charset="0"/>
              </a:rPr>
              <a:pPr algn="r"/>
              <a:t>‹Nr.›</a:t>
            </a:fld>
            <a:endParaRPr lang="de-DE" sz="900" dirty="0">
              <a:latin typeface="+mn-lt"/>
            </a:endParaRPr>
          </a:p>
        </p:txBody>
      </p:sp>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t="7932" b="6531"/>
          <a:stretch/>
        </p:blipFill>
        <p:spPr>
          <a:xfrm>
            <a:off x="7812770" y="6408000"/>
            <a:ext cx="1242094" cy="429311"/>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250825" y="368300"/>
            <a:ext cx="8642350" cy="1081088"/>
          </a:xfrm>
          <a:prstGeom prst="rect">
            <a:avLst/>
          </a:prstGeom>
          <a:noFill/>
          <a:ln w="9525">
            <a:noFill/>
            <a:miter lim="800000"/>
            <a:headEnd/>
            <a:tailEnd/>
          </a:ln>
          <a:effectLst/>
        </p:spPr>
        <p:txBody>
          <a:bodyPr wrap="none" anchor="ctr"/>
          <a:lstStyle/>
          <a:p>
            <a:endParaRPr lang="de-DE">
              <a:latin typeface="+mn-lt"/>
              <a:cs typeface="Tahoma" pitchFamily="34" charset="0"/>
            </a:endParaRPr>
          </a:p>
        </p:txBody>
      </p:sp>
      <p:sp>
        <p:nvSpPr>
          <p:cNvPr id="1026" name="Rectangle 2"/>
          <p:cNvSpPr>
            <a:spLocks noGrp="1" noChangeArrowheads="1"/>
          </p:cNvSpPr>
          <p:nvPr>
            <p:ph type="title"/>
          </p:nvPr>
        </p:nvSpPr>
        <p:spPr bwMode="auto">
          <a:xfrm>
            <a:off x="358775" y="488950"/>
            <a:ext cx="6642117" cy="8382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de-DE" dirty="0" smtClean="0"/>
              <a:t>Titelmasterformat durch Klicken bearbeiten</a:t>
            </a:r>
          </a:p>
        </p:txBody>
      </p:sp>
      <p:sp>
        <p:nvSpPr>
          <p:cNvPr id="1027" name="Rectangle 3"/>
          <p:cNvSpPr>
            <a:spLocks noGrp="1" noChangeArrowheads="1"/>
          </p:cNvSpPr>
          <p:nvPr>
            <p:ph type="body" idx="1"/>
          </p:nvPr>
        </p:nvSpPr>
        <p:spPr bwMode="auto">
          <a:xfrm>
            <a:off x="360000" y="1620000"/>
            <a:ext cx="6640892" cy="45720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32" name="Rectangle 8"/>
          <p:cNvSpPr>
            <a:spLocks noChangeArrowheads="1"/>
          </p:cNvSpPr>
          <p:nvPr/>
        </p:nvSpPr>
        <p:spPr bwMode="auto">
          <a:xfrm>
            <a:off x="250825" y="196850"/>
            <a:ext cx="8642350" cy="144463"/>
          </a:xfrm>
          <a:prstGeom prst="rect">
            <a:avLst/>
          </a:prstGeom>
          <a:solidFill>
            <a:srgbClr val="7FAB16"/>
          </a:solidFill>
          <a:ln w="3175">
            <a:noFill/>
            <a:miter lim="800000"/>
            <a:headEnd/>
            <a:tailEnd/>
          </a:ln>
        </p:spPr>
        <p:txBody>
          <a:bodyPr/>
          <a:lstStyle/>
          <a:p>
            <a:endParaRPr lang="de-DE">
              <a:latin typeface="+mn-lt"/>
              <a:cs typeface="Tahoma" pitchFamily="34" charset="0"/>
            </a:endParaRPr>
          </a:p>
        </p:txBody>
      </p:sp>
      <p:sp>
        <p:nvSpPr>
          <p:cNvPr id="1038" name="Line 14"/>
          <p:cNvSpPr>
            <a:spLocks noChangeShapeType="1"/>
          </p:cNvSpPr>
          <p:nvPr/>
        </p:nvSpPr>
        <p:spPr bwMode="auto">
          <a:xfrm>
            <a:off x="250825" y="1449388"/>
            <a:ext cx="8640763"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040" name="Rectangle 16"/>
          <p:cNvSpPr>
            <a:spLocks noChangeArrowheads="1"/>
          </p:cNvSpPr>
          <p:nvPr/>
        </p:nvSpPr>
        <p:spPr bwMode="auto">
          <a:xfrm>
            <a:off x="250825" y="366713"/>
            <a:ext cx="8640763" cy="14287"/>
          </a:xfrm>
          <a:prstGeom prst="rect">
            <a:avLst/>
          </a:prstGeom>
          <a:solidFill>
            <a:srgbClr val="000000"/>
          </a:solidFill>
          <a:ln w="9525">
            <a:noFill/>
            <a:miter lim="800000"/>
            <a:headEnd/>
            <a:tailEnd/>
          </a:ln>
          <a:effectLst/>
        </p:spPr>
        <p:txBody>
          <a:bodyPr wrap="none" anchor="ctr"/>
          <a:lstStyle/>
          <a:p>
            <a:endParaRPr lang="de-DE">
              <a:latin typeface="+mn-lt"/>
              <a:cs typeface="Tahoma" pitchFamily="34" charset="0"/>
            </a:endParaRPr>
          </a:p>
        </p:txBody>
      </p:sp>
      <p:sp>
        <p:nvSpPr>
          <p:cNvPr id="11" name="Line 15"/>
          <p:cNvSpPr>
            <a:spLocks noChangeShapeType="1"/>
          </p:cNvSpPr>
          <p:nvPr userDrawn="1"/>
        </p:nvSpPr>
        <p:spPr bwMode="auto">
          <a:xfrm>
            <a:off x="252413" y="6357958"/>
            <a:ext cx="8640762" cy="0"/>
          </a:xfrm>
          <a:prstGeom prst="line">
            <a:avLst/>
          </a:prstGeom>
          <a:noFill/>
          <a:ln w="7620">
            <a:solidFill>
              <a:srgbClr val="000000"/>
            </a:solidFill>
            <a:round/>
            <a:headEnd/>
            <a:tailEnd/>
          </a:ln>
        </p:spPr>
        <p:txBody>
          <a:bodyPr/>
          <a:lstStyle/>
          <a:p>
            <a:endParaRPr lang="de-DE">
              <a:latin typeface="+mn-lt"/>
              <a:cs typeface="Tahoma" pitchFamily="34" charset="0"/>
            </a:endParaRPr>
          </a:p>
        </p:txBody>
      </p:sp>
      <p:sp>
        <p:nvSpPr>
          <p:cNvPr id="12" name="Fußzeilenplatzhalter 3"/>
          <p:cNvSpPr txBox="1">
            <a:spLocks/>
          </p:cNvSpPr>
          <p:nvPr userDrawn="1"/>
        </p:nvSpPr>
        <p:spPr>
          <a:xfrm>
            <a:off x="252413" y="6489700"/>
            <a:ext cx="7200900" cy="231775"/>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900" b="0" i="0" u="none" strike="noStrike" kern="1200" cap="none" spc="0" normalizeH="0" baseline="0" noProof="0" dirty="0" smtClean="0">
                <a:ln>
                  <a:noFill/>
                </a:ln>
                <a:solidFill>
                  <a:schemeClr val="tx1"/>
                </a:solidFill>
                <a:effectLst/>
                <a:uLnTx/>
                <a:uFillTx/>
                <a:latin typeface="+mn-lt"/>
                <a:ea typeface="+mn-ea"/>
                <a:cs typeface="Tahoma" pitchFamily="34" charset="0"/>
              </a:rPr>
              <a:t>04.07.2018  |  Norbert </a:t>
            </a:r>
            <a:r>
              <a:rPr kumimoji="0" lang="de-DE" sz="900" b="0" i="0" u="none" strike="noStrike" kern="1200" cap="none" spc="0" normalizeH="0" baseline="0" noProof="0" dirty="0" err="1" smtClean="0">
                <a:ln>
                  <a:noFill/>
                </a:ln>
                <a:solidFill>
                  <a:schemeClr val="tx1"/>
                </a:solidFill>
                <a:effectLst/>
                <a:uLnTx/>
                <a:uFillTx/>
                <a:latin typeface="+mn-lt"/>
                <a:ea typeface="+mn-ea"/>
                <a:cs typeface="Tahoma" pitchFamily="34" charset="0"/>
              </a:rPr>
              <a:t>Pietralla</a:t>
            </a:r>
            <a:r>
              <a:rPr kumimoji="0" lang="de-DE" sz="900" b="0" i="0" u="none" strike="noStrike" kern="1200" cap="none" spc="0" normalizeH="0" baseline="0" noProof="0" dirty="0" smtClean="0">
                <a:ln>
                  <a:noFill/>
                </a:ln>
                <a:solidFill>
                  <a:schemeClr val="tx1"/>
                </a:solidFill>
                <a:effectLst/>
                <a:uLnTx/>
                <a:uFillTx/>
                <a:latin typeface="+mn-lt"/>
                <a:ea typeface="+mn-ea"/>
                <a:cs typeface="Tahoma" pitchFamily="34" charset="0"/>
              </a:rPr>
              <a:t>  |  TU Darmstadt  |  Status </a:t>
            </a:r>
            <a:r>
              <a:rPr kumimoji="0" lang="de-DE" sz="900" b="0" i="0" u="none" strike="noStrike" kern="1200" cap="none" spc="0" normalizeH="0" baseline="0" noProof="0" dirty="0" err="1" smtClean="0">
                <a:ln>
                  <a:noFill/>
                </a:ln>
                <a:solidFill>
                  <a:schemeClr val="tx1"/>
                </a:solidFill>
                <a:effectLst/>
                <a:uLnTx/>
                <a:uFillTx/>
                <a:latin typeface="+mn-lt"/>
                <a:ea typeface="+mn-ea"/>
                <a:cs typeface="Tahoma" pitchFamily="34" charset="0"/>
              </a:rPr>
              <a:t>of</a:t>
            </a:r>
            <a:r>
              <a:rPr kumimoji="0" lang="de-DE" sz="900" b="0" i="0" u="none" strike="noStrike" kern="1200" cap="none" spc="0" normalizeH="0" baseline="0" noProof="0" dirty="0" smtClean="0">
                <a:ln>
                  <a:noFill/>
                </a:ln>
                <a:solidFill>
                  <a:schemeClr val="tx1"/>
                </a:solidFill>
                <a:effectLst/>
                <a:uLnTx/>
                <a:uFillTx/>
                <a:latin typeface="+mn-lt"/>
                <a:ea typeface="+mn-ea"/>
                <a:cs typeface="Tahoma" pitchFamily="34" charset="0"/>
              </a:rPr>
              <a:t> </a:t>
            </a:r>
            <a:r>
              <a:rPr kumimoji="0" lang="de-DE" sz="900" b="0" i="0" u="none" strike="noStrike" kern="1200" cap="none" spc="0" normalizeH="0" baseline="0" noProof="0" dirty="0" err="1" smtClean="0">
                <a:ln>
                  <a:noFill/>
                </a:ln>
                <a:solidFill>
                  <a:schemeClr val="tx1"/>
                </a:solidFill>
                <a:effectLst/>
                <a:uLnTx/>
                <a:uFillTx/>
                <a:latin typeface="+mn-lt"/>
                <a:ea typeface="+mn-ea"/>
                <a:cs typeface="Tahoma" pitchFamily="34" charset="0"/>
              </a:rPr>
              <a:t>the</a:t>
            </a:r>
            <a:r>
              <a:rPr kumimoji="0" lang="de-DE" sz="900" b="0" i="0" u="none" strike="noStrike" kern="1200" cap="none" spc="0" normalizeH="0" baseline="0" noProof="0" dirty="0" smtClean="0">
                <a:ln>
                  <a:noFill/>
                </a:ln>
                <a:solidFill>
                  <a:schemeClr val="tx1"/>
                </a:solidFill>
                <a:effectLst/>
                <a:uLnTx/>
                <a:uFillTx/>
                <a:latin typeface="+mn-lt"/>
                <a:ea typeface="+mn-ea"/>
                <a:cs typeface="Tahoma" pitchFamily="34" charset="0"/>
              </a:rPr>
              <a:t> S-DALINAC</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900" b="0" i="0" u="none" strike="noStrike" kern="1200" cap="none" spc="0" normalizeH="0" baseline="0" noProof="0" dirty="0">
              <a:ln>
                <a:noFill/>
              </a:ln>
              <a:solidFill>
                <a:schemeClr val="tx1"/>
              </a:solidFill>
              <a:effectLst/>
              <a:uLnTx/>
              <a:uFillTx/>
              <a:latin typeface="+mn-lt"/>
              <a:ea typeface="+mn-ea"/>
              <a:cs typeface="Tahoma" pitchFamily="34" charset="0"/>
            </a:endParaRPr>
          </a:p>
        </p:txBody>
      </p:sp>
      <p:pic>
        <p:nvPicPr>
          <p:cNvPr id="15" name="Grafik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164000" y="511200"/>
            <a:ext cx="1981204" cy="792482"/>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2" r:id="rId4"/>
    <p:sldLayoutId id="2147483654" r:id="rId5"/>
    <p:sldLayoutId id="2147483655" r:id="rId6"/>
    <p:sldLayoutId id="2147483656" r:id="rId7"/>
    <p:sldLayoutId id="2147483657" r:id="rId8"/>
  </p:sldLayoutIdLst>
  <p:timing>
    <p:tnLst>
      <p:par>
        <p:cTn id="1" dur="indefinite" restart="never" nodeType="tmRoot"/>
      </p:par>
    </p:tnLst>
  </p:timing>
  <p:hf hdr="0"/>
  <p:txStyles>
    <p:titleStyle>
      <a:lvl1pPr algn="l" rtl="0" eaLnBrk="1" fontAlgn="base" hangingPunct="1">
        <a:spcBef>
          <a:spcPct val="0"/>
        </a:spcBef>
        <a:spcAft>
          <a:spcPct val="0"/>
        </a:spcAft>
        <a:defRPr sz="2400" b="1">
          <a:solidFill>
            <a:schemeClr val="tx1"/>
          </a:solidFill>
          <a:latin typeface="+mn-lt"/>
          <a:ea typeface="+mj-ea"/>
          <a:cs typeface="Tahoma" pitchFamily="34" charset="0"/>
        </a:defRPr>
      </a:lvl1pPr>
      <a:lvl2pPr algn="l" rtl="0" eaLnBrk="1" fontAlgn="base" hangingPunct="1">
        <a:spcBef>
          <a:spcPct val="0"/>
        </a:spcBef>
        <a:spcAft>
          <a:spcPct val="0"/>
        </a:spcAft>
        <a:defRPr sz="2400" b="1">
          <a:solidFill>
            <a:schemeClr val="tx1"/>
          </a:solidFill>
          <a:latin typeface="Arial" charset="0"/>
        </a:defRPr>
      </a:lvl2pPr>
      <a:lvl3pPr algn="l" rtl="0" eaLnBrk="1" fontAlgn="base" hangingPunct="1">
        <a:spcBef>
          <a:spcPct val="0"/>
        </a:spcBef>
        <a:spcAft>
          <a:spcPct val="0"/>
        </a:spcAft>
        <a:defRPr sz="2400" b="1">
          <a:solidFill>
            <a:schemeClr val="tx1"/>
          </a:solidFill>
          <a:latin typeface="Arial" charset="0"/>
        </a:defRPr>
      </a:lvl3pPr>
      <a:lvl4pPr algn="l" rtl="0" eaLnBrk="1" fontAlgn="base" hangingPunct="1">
        <a:spcBef>
          <a:spcPct val="0"/>
        </a:spcBef>
        <a:spcAft>
          <a:spcPct val="0"/>
        </a:spcAft>
        <a:defRPr sz="2400" b="1">
          <a:solidFill>
            <a:schemeClr val="tx1"/>
          </a:solidFill>
          <a:latin typeface="Arial" charset="0"/>
        </a:defRPr>
      </a:lvl4pPr>
      <a:lvl5pPr algn="l" rtl="0" eaLnBrk="1" fontAlgn="base" hangingPunct="1">
        <a:spcBef>
          <a:spcPct val="0"/>
        </a:spcBef>
        <a:spcAft>
          <a:spcPct val="0"/>
        </a:spcAft>
        <a:defRPr sz="2400" b="1">
          <a:solidFill>
            <a:schemeClr val="tx1"/>
          </a:solidFill>
          <a:latin typeface="Arial" charset="0"/>
        </a:defRPr>
      </a:lvl5pPr>
      <a:lvl6pPr marL="457200" algn="l" rtl="0" eaLnBrk="1" fontAlgn="base" hangingPunct="1">
        <a:spcBef>
          <a:spcPct val="0"/>
        </a:spcBef>
        <a:spcAft>
          <a:spcPct val="0"/>
        </a:spcAft>
        <a:defRPr sz="2400" b="1">
          <a:solidFill>
            <a:schemeClr val="tx1"/>
          </a:solidFill>
          <a:latin typeface="Arial" charset="0"/>
        </a:defRPr>
      </a:lvl6pPr>
      <a:lvl7pPr marL="914400" algn="l" rtl="0" eaLnBrk="1" fontAlgn="base" hangingPunct="1">
        <a:spcBef>
          <a:spcPct val="0"/>
        </a:spcBef>
        <a:spcAft>
          <a:spcPct val="0"/>
        </a:spcAft>
        <a:defRPr sz="2400" b="1">
          <a:solidFill>
            <a:schemeClr val="tx1"/>
          </a:solidFill>
          <a:latin typeface="Arial" charset="0"/>
        </a:defRPr>
      </a:lvl7pPr>
      <a:lvl8pPr marL="1371600" algn="l" rtl="0" eaLnBrk="1" fontAlgn="base" hangingPunct="1">
        <a:spcBef>
          <a:spcPct val="0"/>
        </a:spcBef>
        <a:spcAft>
          <a:spcPct val="0"/>
        </a:spcAft>
        <a:defRPr sz="2400" b="1">
          <a:solidFill>
            <a:schemeClr val="tx1"/>
          </a:solidFill>
          <a:latin typeface="Arial" charset="0"/>
        </a:defRPr>
      </a:lvl8pPr>
      <a:lvl9pPr marL="1828800" algn="l" rtl="0" eaLnBrk="1" fontAlgn="base" hangingPunct="1">
        <a:spcBef>
          <a:spcPct val="0"/>
        </a:spcBef>
        <a:spcAft>
          <a:spcPct val="0"/>
        </a:spcAft>
        <a:defRPr sz="2400" b="1">
          <a:solidFill>
            <a:schemeClr val="tx1"/>
          </a:solidFill>
          <a:latin typeface="Arial" charset="0"/>
        </a:defRPr>
      </a:lvl9pPr>
    </p:titleStyle>
    <p:body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rotWithShape="1">
          <a:blip r:embed="rId2" cstate="print">
            <a:extLst>
              <a:ext uri="{28A0092B-C50C-407E-A947-70E740481C1C}">
                <a14:useLocalDpi xmlns:a14="http://schemas.microsoft.com/office/drawing/2010/main" val="0"/>
              </a:ext>
            </a:extLst>
          </a:blip>
          <a:srcRect t="39844"/>
          <a:stretch/>
        </p:blipFill>
        <p:spPr>
          <a:xfrm>
            <a:off x="323528" y="2636912"/>
            <a:ext cx="8434759" cy="3384376"/>
          </a:xfrm>
          <a:prstGeom prst="rect">
            <a:avLst/>
          </a:prstGeom>
        </p:spPr>
      </p:pic>
      <p:sp>
        <p:nvSpPr>
          <p:cNvPr id="6" name="Titel 5"/>
          <p:cNvSpPr>
            <a:spLocks noGrp="1"/>
          </p:cNvSpPr>
          <p:nvPr>
            <p:ph type="title"/>
          </p:nvPr>
        </p:nvSpPr>
        <p:spPr>
          <a:xfrm>
            <a:off x="344776" y="908050"/>
            <a:ext cx="6642117" cy="838200"/>
          </a:xfrm>
        </p:spPr>
        <p:txBody>
          <a:bodyPr/>
          <a:lstStyle/>
          <a:p>
            <a:r>
              <a:rPr lang="de-DE" sz="2800" dirty="0" smtClean="0"/>
              <a:t>Status </a:t>
            </a:r>
            <a:r>
              <a:rPr lang="de-DE" sz="2800" dirty="0" err="1" smtClean="0"/>
              <a:t>of</a:t>
            </a:r>
            <a:r>
              <a:rPr lang="de-DE" sz="2800" dirty="0" smtClean="0"/>
              <a:t> </a:t>
            </a:r>
            <a:r>
              <a:rPr lang="de-DE" sz="2800" dirty="0" err="1" smtClean="0"/>
              <a:t>the</a:t>
            </a:r>
            <a:r>
              <a:rPr lang="de-DE" sz="2800" dirty="0" smtClean="0"/>
              <a:t> S-DALINAC</a:t>
            </a:r>
            <a:endParaRPr lang="de-DE" sz="2800" dirty="0"/>
          </a:p>
        </p:txBody>
      </p:sp>
      <p:sp>
        <p:nvSpPr>
          <p:cNvPr id="2" name="Rechteck 1"/>
          <p:cNvSpPr/>
          <p:nvPr/>
        </p:nvSpPr>
        <p:spPr>
          <a:xfrm>
            <a:off x="2411760" y="6053746"/>
            <a:ext cx="6552728" cy="307777"/>
          </a:xfrm>
          <a:prstGeom prst="rect">
            <a:avLst/>
          </a:prstGeom>
        </p:spPr>
        <p:txBody>
          <a:bodyPr wrap="square">
            <a:spAutoFit/>
          </a:bodyPr>
          <a:lstStyle/>
          <a:p>
            <a:pPr algn="r">
              <a:lnSpc>
                <a:spcPct val="100000"/>
              </a:lnSpc>
            </a:pPr>
            <a:r>
              <a:rPr lang="de-DE" sz="1400" dirty="0">
                <a:solidFill>
                  <a:srgbClr val="000000"/>
                </a:solidFill>
                <a:latin typeface="+mn-lt"/>
              </a:rPr>
              <a:t>Gefördert durch die DFG im Rahmen des </a:t>
            </a:r>
            <a:r>
              <a:rPr lang="de-DE" sz="1400" dirty="0" smtClean="0">
                <a:solidFill>
                  <a:srgbClr val="000000"/>
                </a:solidFill>
                <a:latin typeface="+mn-lt"/>
              </a:rPr>
              <a:t>SFB 1245 und des GRK </a:t>
            </a:r>
            <a:r>
              <a:rPr lang="de-DE" sz="1400" dirty="0">
                <a:solidFill>
                  <a:srgbClr val="000000"/>
                </a:solidFill>
                <a:latin typeface="+mn-lt"/>
              </a:rPr>
              <a:t>2128</a:t>
            </a:r>
            <a:endParaRPr lang="de-DE" sz="1400" dirty="0">
              <a:latin typeface="+mn-lt"/>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843054"/>
            <a:ext cx="2915816" cy="1178233"/>
          </a:xfrm>
          <a:prstGeom prst="rect">
            <a:avLst/>
          </a:prstGeom>
        </p:spPr>
      </p:pic>
      <p:sp>
        <p:nvSpPr>
          <p:cNvPr id="9" name="Inhaltsplatzhalter 2"/>
          <p:cNvSpPr txBox="1">
            <a:spLocks/>
          </p:cNvSpPr>
          <p:nvPr/>
        </p:nvSpPr>
        <p:spPr bwMode="auto">
          <a:xfrm>
            <a:off x="323528" y="6093296"/>
            <a:ext cx="2448272"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Picture: Jan-Christoph Hartung</a:t>
            </a:r>
            <a:endParaRPr lang="de-DE" sz="1100" b="0" i="1" kern="0" dirty="0">
              <a:solidFill>
                <a:schemeClr val="tx1"/>
              </a:solidFill>
            </a:endParaRPr>
          </a:p>
        </p:txBody>
      </p:sp>
      <p:pic>
        <p:nvPicPr>
          <p:cNvPr id="7" name="Grafik 3"/>
          <p:cNvPicPr/>
          <p:nvPr/>
        </p:nvPicPr>
        <p:blipFill>
          <a:blip r:embed="rId4"/>
          <a:stretch/>
        </p:blipFill>
        <p:spPr>
          <a:xfrm>
            <a:off x="6012160" y="2538193"/>
            <a:ext cx="2878920" cy="2083320"/>
          </a:xfrm>
          <a:prstGeom prst="rect">
            <a:avLst/>
          </a:prstGeom>
          <a:ln>
            <a:noFill/>
          </a:ln>
        </p:spPr>
      </p:pic>
    </p:spTree>
    <p:extLst>
      <p:ext uri="{BB962C8B-B14F-4D97-AF65-F5344CB8AC3E}">
        <p14:creationId xmlns:p14="http://schemas.microsoft.com/office/powerpoint/2010/main" val="22928894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pieren 5"/>
          <p:cNvGrpSpPr/>
          <p:nvPr/>
        </p:nvGrpSpPr>
        <p:grpSpPr>
          <a:xfrm>
            <a:off x="5608536" y="4268729"/>
            <a:ext cx="3026341" cy="1708418"/>
            <a:chOff x="2843287" y="1538063"/>
            <a:chExt cx="3440474" cy="1942203"/>
          </a:xfrm>
        </p:grpSpPr>
        <p:pic>
          <p:nvPicPr>
            <p:cNvPr id="9" name="Grafik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287" y="1538063"/>
              <a:ext cx="3440474" cy="1942203"/>
            </a:xfrm>
            <a:prstGeom prst="rect">
              <a:avLst/>
            </a:prstGeom>
            <a:ln>
              <a:solidFill>
                <a:schemeClr val="tx1"/>
              </a:solidFill>
            </a:ln>
          </p:spPr>
        </p:pic>
        <p:cxnSp>
          <p:nvCxnSpPr>
            <p:cNvPr id="10" name="Gerade Verbindung mit Pfeil 9"/>
            <p:cNvCxnSpPr/>
            <p:nvPr/>
          </p:nvCxnSpPr>
          <p:spPr>
            <a:xfrm>
              <a:off x="4355978" y="1943341"/>
              <a:ext cx="41509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rot="5400000">
              <a:off x="3673896" y="2509165"/>
              <a:ext cx="415093"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4284485" y="1647627"/>
              <a:ext cx="714054" cy="279915"/>
            </a:xfrm>
            <a:prstGeom prst="rect">
              <a:avLst/>
            </a:prstGeom>
            <a:noFill/>
            <a:ln>
              <a:noFill/>
            </a:ln>
          </p:spPr>
          <p:txBody>
            <a:bodyPr wrap="square" rtlCol="0">
              <a:spAutoFit/>
            </a:bodyPr>
            <a:lstStyle/>
            <a:p>
              <a:r>
                <a:rPr lang="de-DE" sz="1000" dirty="0" smtClean="0">
                  <a:latin typeface="Cambria Math" panose="02040503050406030204" pitchFamily="18" charset="0"/>
                  <a:ea typeface="Cambria Math" panose="02040503050406030204" pitchFamily="18" charset="0"/>
                </a:rPr>
                <a:t>1 mm</a:t>
              </a:r>
              <a:endParaRPr lang="de-DE" sz="1000" dirty="0">
                <a:latin typeface="Cambria Math" panose="02040503050406030204" pitchFamily="18" charset="0"/>
                <a:ea typeface="Cambria Math" panose="02040503050406030204" pitchFamily="18" charset="0"/>
              </a:endParaRPr>
            </a:p>
          </p:txBody>
        </p:sp>
        <p:sp>
          <p:nvSpPr>
            <p:cNvPr id="13" name="Textfeld 12"/>
            <p:cNvSpPr txBox="1"/>
            <p:nvPr/>
          </p:nvSpPr>
          <p:spPr>
            <a:xfrm>
              <a:off x="3302145" y="2380665"/>
              <a:ext cx="710002" cy="279915"/>
            </a:xfrm>
            <a:prstGeom prst="rect">
              <a:avLst/>
            </a:prstGeom>
            <a:noFill/>
            <a:ln>
              <a:noFill/>
            </a:ln>
          </p:spPr>
          <p:txBody>
            <a:bodyPr wrap="square" rtlCol="0">
              <a:spAutoFit/>
            </a:bodyPr>
            <a:lstStyle/>
            <a:p>
              <a:r>
                <a:rPr lang="de-DE" sz="1000" dirty="0" smtClean="0">
                  <a:latin typeface="Cambria Math" panose="02040503050406030204" pitchFamily="18" charset="0"/>
                  <a:ea typeface="Cambria Math" panose="02040503050406030204" pitchFamily="18" charset="0"/>
                </a:rPr>
                <a:t>1 mm</a:t>
              </a:r>
              <a:endParaRPr lang="de-DE" sz="1000" dirty="0">
                <a:latin typeface="Cambria Math" panose="02040503050406030204" pitchFamily="18" charset="0"/>
                <a:ea typeface="Cambria Math" panose="02040503050406030204" pitchFamily="18" charset="0"/>
              </a:endParaRPr>
            </a:p>
          </p:txBody>
        </p:sp>
      </p:grpSp>
      <mc:AlternateContent xmlns:mc="http://schemas.openxmlformats.org/markup-compatibility/2006">
        <mc:Choice xmlns:a14="http://schemas.microsoft.com/office/drawing/2010/main" Requires="a14">
          <p:sp>
            <p:nvSpPr>
              <p:cNvPr id="7" name="Textfeld 6"/>
              <p:cNvSpPr txBox="1"/>
              <p:nvPr/>
            </p:nvSpPr>
            <p:spPr>
              <a:xfrm>
                <a:off x="164174" y="4227802"/>
                <a:ext cx="5444361" cy="2107115"/>
              </a:xfrm>
              <a:prstGeom prst="rect">
                <a:avLst/>
              </a:prstGeom>
              <a:noFill/>
            </p:spPr>
            <p:txBody>
              <a:bodyPr wrap="square" rtlCol="0">
                <a:spAutoFit/>
              </a:bodyPr>
              <a:lstStyle/>
              <a:p>
                <a:pPr marL="285750" indent="-285750">
                  <a:buFont typeface="Arial" panose="020B0604020202020204" pitchFamily="34" charset="0"/>
                  <a:buChar char="•"/>
                </a:pPr>
                <a:r>
                  <a:rPr lang="de-DE" sz="1600" dirty="0" smtClean="0">
                    <a:latin typeface="+mn-lt"/>
                  </a:rPr>
                  <a:t>Vertical beam </a:t>
                </a:r>
                <a:r>
                  <a:rPr lang="de-DE" sz="1600" dirty="0" err="1" smtClean="0">
                    <a:latin typeface="+mn-lt"/>
                  </a:rPr>
                  <a:t>width</a:t>
                </a:r>
                <a:r>
                  <a:rPr lang="de-DE" sz="1600" dirty="0" smtClean="0">
                    <a:latin typeface="+mn-lt"/>
                  </a:rPr>
                  <a:t>: </a:t>
                </a: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𝜎</m:t>
                        </m:r>
                      </m:e>
                      <m:sub>
                        <m:r>
                          <a:rPr lang="de-DE" sz="1600" i="1">
                            <a:latin typeface="Cambria Math" panose="02040503050406030204" pitchFamily="18" charset="0"/>
                          </a:rPr>
                          <m:t>𝑦</m:t>
                        </m:r>
                      </m:sub>
                    </m:sSub>
                    <m:r>
                      <a:rPr lang="de-DE" sz="1600" i="1">
                        <a:latin typeface="Cambria Math" panose="02040503050406030204" pitchFamily="18" charset="0"/>
                      </a:rPr>
                      <m:t>=</m:t>
                    </m:r>
                    <m:r>
                      <a:rPr lang="de-DE" sz="1600" b="0" i="1" smtClean="0">
                        <a:latin typeface="Cambria Math" panose="02040503050406030204" pitchFamily="18" charset="0"/>
                      </a:rPr>
                      <m:t>(</m:t>
                    </m:r>
                    <m:r>
                      <a:rPr lang="de-DE" sz="1600" i="1">
                        <a:latin typeface="Cambria Math" panose="02040503050406030204" pitchFamily="18" charset="0"/>
                      </a:rPr>
                      <m:t>0</m:t>
                    </m:r>
                    <m:r>
                      <a:rPr lang="de-DE" sz="1600" b="0" i="1" smtClean="0">
                        <a:latin typeface="Cambria Math" panose="02040503050406030204" pitchFamily="18" charset="0"/>
                      </a:rPr>
                      <m:t>.</m:t>
                    </m:r>
                    <m:r>
                      <a:rPr lang="de-DE" sz="1600" i="1">
                        <a:latin typeface="Cambria Math" panose="02040503050406030204" pitchFamily="18" charset="0"/>
                      </a:rPr>
                      <m:t>192±0</m:t>
                    </m:r>
                    <m:r>
                      <a:rPr lang="de-DE" sz="1600" b="0" i="1" smtClean="0">
                        <a:latin typeface="Cambria Math" panose="02040503050406030204" pitchFamily="18" charset="0"/>
                      </a:rPr>
                      <m:t>.</m:t>
                    </m:r>
                    <m:r>
                      <a:rPr lang="de-DE" sz="1600" i="1">
                        <a:latin typeface="Cambria Math" panose="02040503050406030204" pitchFamily="18" charset="0"/>
                      </a:rPr>
                      <m:t>005</m:t>
                    </m:r>
                    <m:r>
                      <a:rPr lang="de-DE" sz="1600" b="0" i="1" smtClean="0">
                        <a:latin typeface="Cambria Math" panose="02040503050406030204" pitchFamily="18" charset="0"/>
                      </a:rPr>
                      <m:t>)</m:t>
                    </m:r>
                  </m:oMath>
                </a14:m>
                <a:r>
                  <a:rPr lang="de-DE" sz="1600" dirty="0">
                    <a:latin typeface="+mn-lt"/>
                  </a:rPr>
                  <a:t> </a:t>
                </a:r>
                <a:r>
                  <a:rPr lang="de-DE" sz="1600" dirty="0" smtClean="0">
                    <a:latin typeface="+mn-lt"/>
                  </a:rPr>
                  <a:t>mm</a:t>
                </a:r>
              </a:p>
              <a:p>
                <a:pPr marL="285750" indent="-285750">
                  <a:buFont typeface="Arial" panose="020B0604020202020204" pitchFamily="34" charset="0"/>
                  <a:buChar char="•"/>
                </a:pPr>
                <a:endParaRPr lang="de-DE" sz="1600" dirty="0">
                  <a:latin typeface="+mn-lt"/>
                </a:endParaRPr>
              </a:p>
              <a:p>
                <a:pPr marL="285750" indent="-285750">
                  <a:buFont typeface="Arial" panose="020B0604020202020204" pitchFamily="34" charset="0"/>
                  <a:buChar char="•"/>
                </a:pPr>
                <a:r>
                  <a:rPr lang="de-DE" sz="1600" dirty="0" smtClean="0">
                    <a:latin typeface="+mn-lt"/>
                  </a:rPr>
                  <a:t>Horizontal </a:t>
                </a:r>
                <a:r>
                  <a:rPr lang="de-DE" sz="1600" dirty="0">
                    <a:latin typeface="+mj-lt"/>
                  </a:rPr>
                  <a:t>beam </a:t>
                </a:r>
                <a:r>
                  <a:rPr lang="de-DE" sz="1600" dirty="0" err="1" smtClean="0">
                    <a:latin typeface="+mj-lt"/>
                  </a:rPr>
                  <a:t>width</a:t>
                </a:r>
                <a:r>
                  <a:rPr lang="de-DE" sz="1600" dirty="0" smtClean="0">
                    <a:latin typeface="+mn-lt"/>
                  </a:rPr>
                  <a:t>: </a:t>
                </a:r>
                <a14:m>
                  <m:oMath xmlns:m="http://schemas.openxmlformats.org/officeDocument/2006/math">
                    <m:sSub>
                      <m:sSubPr>
                        <m:ctrlPr>
                          <a:rPr lang="de-DE" sz="1600" b="0" i="1" smtClean="0">
                            <a:latin typeface="Cambria Math" panose="02040503050406030204" pitchFamily="18" charset="0"/>
                          </a:rPr>
                        </m:ctrlPr>
                      </m:sSubPr>
                      <m:e>
                        <m:r>
                          <a:rPr lang="de-DE" sz="1600" b="0" i="1" smtClean="0">
                            <a:latin typeface="Cambria Math" panose="02040503050406030204" pitchFamily="18" charset="0"/>
                          </a:rPr>
                          <m:t>𝜎</m:t>
                        </m:r>
                      </m:e>
                      <m:sub>
                        <m:r>
                          <a:rPr lang="de-DE" sz="1600" b="0" i="1" smtClean="0">
                            <a:latin typeface="Cambria Math" panose="02040503050406030204" pitchFamily="18" charset="0"/>
                          </a:rPr>
                          <m:t>𝑥</m:t>
                        </m:r>
                      </m:sub>
                    </m:sSub>
                    <m:r>
                      <a:rPr lang="de-DE" sz="1600" b="0" i="1" smtClean="0">
                        <a:latin typeface="Cambria Math" panose="02040503050406030204" pitchFamily="18" charset="0"/>
                      </a:rPr>
                      <m:t>=(0.356±0.005</m:t>
                    </m:r>
                  </m:oMath>
                </a14:m>
                <a:r>
                  <a:rPr lang="de-DE" sz="1600" dirty="0" smtClean="0">
                    <a:latin typeface="+mn-lt"/>
                  </a:rPr>
                  <a:t>) mm</a:t>
                </a:r>
              </a:p>
              <a:p>
                <a:pPr marL="285750" indent="-285750">
                  <a:buFont typeface="Arial" panose="020B0604020202020204" pitchFamily="34" charset="0"/>
                  <a:buChar char="•"/>
                </a:pPr>
                <a:endParaRPr lang="de-DE" sz="1600" dirty="0">
                  <a:latin typeface="+mn-lt"/>
                </a:endParaRPr>
              </a:p>
              <a:p>
                <a:pPr marL="285750" indent="-285750">
                  <a:buFont typeface="Arial" panose="020B0604020202020204" pitchFamily="34" charset="0"/>
                  <a:buChar char="•"/>
                </a:pPr>
                <a:r>
                  <a:rPr lang="de-DE" sz="1600" dirty="0" smtClean="0">
                    <a:latin typeface="+mn-lt"/>
                  </a:rPr>
                  <a:t>Statistical </a:t>
                </a:r>
                <a:r>
                  <a:rPr lang="de-DE" sz="1600" dirty="0" err="1" smtClean="0">
                    <a:latin typeface="+mn-lt"/>
                  </a:rPr>
                  <a:t>u</a:t>
                </a:r>
                <a:r>
                  <a:rPr lang="de-DE" sz="1600" dirty="0" err="1" smtClean="0">
                    <a:latin typeface="+mn-lt"/>
                  </a:rPr>
                  <a:t>ncertainties</a:t>
                </a:r>
                <a:r>
                  <a:rPr lang="de-DE" sz="1600" dirty="0" smtClean="0">
                    <a:latin typeface="+mn-lt"/>
                  </a:rPr>
                  <a:t> </a:t>
                </a:r>
                <a:r>
                  <a:rPr lang="de-DE" sz="1600" dirty="0" err="1" smtClean="0">
                    <a:latin typeface="+mn-lt"/>
                  </a:rPr>
                  <a:t>one</a:t>
                </a:r>
                <a:r>
                  <a:rPr lang="de-DE" sz="1600" dirty="0" smtClean="0">
                    <a:latin typeface="+mn-lt"/>
                  </a:rPr>
                  <a:t> </a:t>
                </a:r>
                <a:r>
                  <a:rPr lang="de-DE" sz="1600" dirty="0" err="1" smtClean="0">
                    <a:latin typeface="+mn-lt"/>
                  </a:rPr>
                  <a:t>order</a:t>
                </a:r>
                <a:r>
                  <a:rPr lang="de-DE" sz="1600" dirty="0" smtClean="0">
                    <a:latin typeface="+mn-lt"/>
                  </a:rPr>
                  <a:t> </a:t>
                </a:r>
                <a:r>
                  <a:rPr lang="de-DE" sz="1600" dirty="0" err="1" smtClean="0">
                    <a:latin typeface="+mn-lt"/>
                  </a:rPr>
                  <a:t>of</a:t>
                </a:r>
                <a:r>
                  <a:rPr lang="de-DE" sz="1600" dirty="0" smtClean="0">
                    <a:latin typeface="+mn-lt"/>
                  </a:rPr>
                  <a:t> </a:t>
                </a:r>
                <a:r>
                  <a:rPr lang="de-DE" sz="1600" dirty="0" err="1" smtClean="0">
                    <a:latin typeface="+mn-lt"/>
                  </a:rPr>
                  <a:t>magnitude</a:t>
                </a:r>
                <a:r>
                  <a:rPr lang="de-DE" sz="1600" dirty="0" smtClean="0">
                    <a:latin typeface="+mn-lt"/>
                  </a:rPr>
                  <a:t> </a:t>
                </a:r>
                <a:r>
                  <a:rPr lang="de-DE" sz="1600" dirty="0" err="1" smtClean="0">
                    <a:latin typeface="+mn-lt"/>
                  </a:rPr>
                  <a:t>smaller</a:t>
                </a:r>
                <a:r>
                  <a:rPr lang="de-DE" sz="1600" dirty="0" smtClean="0">
                    <a:latin typeface="+mn-lt"/>
                  </a:rPr>
                  <a:t> </a:t>
                </a:r>
                <a:r>
                  <a:rPr lang="de-DE" sz="1600" dirty="0" err="1" smtClean="0">
                    <a:latin typeface="+mn-lt"/>
                  </a:rPr>
                  <a:t>than</a:t>
                </a:r>
                <a:r>
                  <a:rPr lang="de-DE" sz="1600" dirty="0" smtClean="0">
                    <a:latin typeface="+mn-lt"/>
                  </a:rPr>
                  <a:t> </a:t>
                </a:r>
                <a:r>
                  <a:rPr lang="de-DE" sz="1600" dirty="0" err="1" smtClean="0">
                    <a:latin typeface="+mn-lt"/>
                  </a:rPr>
                  <a:t>wire</a:t>
                </a:r>
                <a:r>
                  <a:rPr lang="de-DE" sz="1600" dirty="0" smtClean="0">
                    <a:latin typeface="+mn-lt"/>
                  </a:rPr>
                  <a:t> </a:t>
                </a:r>
                <a:r>
                  <a:rPr lang="de-DE" sz="1600" dirty="0" err="1" smtClean="0">
                    <a:latin typeface="+mn-lt"/>
                  </a:rPr>
                  <a:t>scanner</a:t>
                </a:r>
                <a:r>
                  <a:rPr lang="de-DE" sz="1600" dirty="0" smtClean="0">
                    <a:latin typeface="+mn-lt"/>
                  </a:rPr>
                  <a:t>:</a:t>
                </a:r>
                <a14:m>
                  <m:oMath xmlns:m="http://schemas.openxmlformats.org/officeDocument/2006/math">
                    <m:r>
                      <a:rPr lang="de-DE" sz="1600" b="0" i="0" smtClean="0">
                        <a:latin typeface="Cambria Math" panose="02040503050406030204" pitchFamily="18" charset="0"/>
                      </a:rPr>
                      <m:t> </m:t>
                    </m:r>
                  </m:oMath>
                </a14:m>
                <a:endParaRPr lang="de-DE" sz="1600" b="0" i="0" dirty="0" smtClean="0">
                  <a:latin typeface="Cambria Math" panose="02040503050406030204" pitchFamily="18" charset="0"/>
                </a:endParaRPr>
              </a:p>
              <a:p>
                <a:pPr marL="742950" lvl="1" indent="-285750">
                  <a:buFont typeface="Arial" panose="020B0604020202020204" pitchFamily="34" charset="0"/>
                  <a:buChar char="•"/>
                </a:pP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𝜎</m:t>
                        </m:r>
                      </m:e>
                      <m:sub>
                        <m:r>
                          <a:rPr lang="de-DE" sz="1600" i="1">
                            <a:latin typeface="Cambria Math" panose="02040503050406030204" pitchFamily="18" charset="0"/>
                          </a:rPr>
                          <m:t>𝑦</m:t>
                        </m:r>
                      </m:sub>
                    </m:sSub>
                    <m:r>
                      <a:rPr lang="de-DE" sz="1600" i="1">
                        <a:latin typeface="Cambria Math" panose="02040503050406030204" pitchFamily="18" charset="0"/>
                      </a:rPr>
                      <m:t>=</m:t>
                    </m:r>
                    <m:r>
                      <a:rPr lang="de-DE" sz="1600" b="0" i="1" smtClean="0">
                        <a:latin typeface="Cambria Math" panose="02040503050406030204" pitchFamily="18" charset="0"/>
                      </a:rPr>
                      <m:t>(</m:t>
                    </m:r>
                    <m:r>
                      <a:rPr lang="de-DE" sz="1600" i="1">
                        <a:latin typeface="Cambria Math" panose="02040503050406030204" pitchFamily="18" charset="0"/>
                      </a:rPr>
                      <m:t>0</m:t>
                    </m:r>
                    <m:r>
                      <a:rPr lang="de-DE" sz="1600" b="0" i="1" smtClean="0">
                        <a:latin typeface="Cambria Math" panose="02040503050406030204" pitchFamily="18" charset="0"/>
                      </a:rPr>
                      <m:t>.</m:t>
                    </m:r>
                    <m:r>
                      <a:rPr lang="de-DE" sz="1600" i="1">
                        <a:latin typeface="Cambria Math" panose="02040503050406030204" pitchFamily="18" charset="0"/>
                      </a:rPr>
                      <m:t>1</m:t>
                    </m:r>
                    <m:r>
                      <a:rPr lang="de-DE" sz="1600" b="0" i="1" smtClean="0">
                        <a:latin typeface="Cambria Math" panose="02040503050406030204" pitchFamily="18" charset="0"/>
                      </a:rPr>
                      <m:t>0</m:t>
                    </m:r>
                    <m:r>
                      <a:rPr lang="de-DE" sz="1600" i="1">
                        <a:latin typeface="Cambria Math" panose="02040503050406030204" pitchFamily="18" charset="0"/>
                      </a:rPr>
                      <m:t>±0</m:t>
                    </m:r>
                    <m:r>
                      <a:rPr lang="de-DE" sz="1600" b="0" i="1" smtClean="0">
                        <a:latin typeface="Cambria Math" panose="02040503050406030204" pitchFamily="18" charset="0"/>
                      </a:rPr>
                      <m:t>.</m:t>
                    </m:r>
                    <m:r>
                      <a:rPr lang="de-DE" sz="1600" i="1">
                        <a:latin typeface="Cambria Math" panose="02040503050406030204" pitchFamily="18" charset="0"/>
                      </a:rPr>
                      <m:t>0</m:t>
                    </m:r>
                    <m:r>
                      <a:rPr lang="de-DE" sz="1600" b="0" i="1" smtClean="0">
                        <a:latin typeface="Cambria Math" panose="02040503050406030204" pitchFamily="18" charset="0"/>
                      </a:rPr>
                      <m:t>1</m:t>
                    </m:r>
                  </m:oMath>
                </a14:m>
                <a:r>
                  <a:rPr lang="de-DE" sz="1600" dirty="0" smtClean="0">
                    <a:latin typeface="+mn-lt"/>
                  </a:rPr>
                  <a:t>)</a:t>
                </a:r>
                <a:r>
                  <a:rPr lang="de-DE" sz="1600" dirty="0">
                    <a:latin typeface="+mn-lt"/>
                  </a:rPr>
                  <a:t> </a:t>
                </a:r>
                <a:r>
                  <a:rPr lang="de-DE" sz="1600" dirty="0" smtClean="0">
                    <a:latin typeface="+mn-lt"/>
                  </a:rPr>
                  <a:t>mm</a:t>
                </a:r>
              </a:p>
              <a:p>
                <a:pPr marL="742950" lvl="1" indent="-285750">
                  <a:buFont typeface="Arial" panose="020B0604020202020204" pitchFamily="34" charset="0"/>
                  <a:buChar char="•"/>
                </a:pPr>
                <a14:m>
                  <m:oMath xmlns:m="http://schemas.openxmlformats.org/officeDocument/2006/math">
                    <m:sSub>
                      <m:sSubPr>
                        <m:ctrlPr>
                          <a:rPr lang="de-DE" sz="1600" i="1">
                            <a:latin typeface="Cambria Math" panose="02040503050406030204" pitchFamily="18" charset="0"/>
                          </a:rPr>
                        </m:ctrlPr>
                      </m:sSubPr>
                      <m:e>
                        <m:r>
                          <a:rPr lang="de-DE" sz="1600" i="1">
                            <a:latin typeface="Cambria Math" panose="02040503050406030204" pitchFamily="18" charset="0"/>
                          </a:rPr>
                          <m:t>𝜎</m:t>
                        </m:r>
                      </m:e>
                      <m:sub>
                        <m:r>
                          <a:rPr lang="de-DE" sz="1600" b="0" i="1" smtClean="0">
                            <a:latin typeface="Cambria Math" panose="02040503050406030204" pitchFamily="18" charset="0"/>
                          </a:rPr>
                          <m:t>𝑥</m:t>
                        </m:r>
                      </m:sub>
                    </m:sSub>
                    <m:r>
                      <a:rPr lang="de-DE" sz="1600" i="1">
                        <a:latin typeface="Cambria Math" panose="02040503050406030204" pitchFamily="18" charset="0"/>
                      </a:rPr>
                      <m:t>=</m:t>
                    </m:r>
                    <m:r>
                      <a:rPr lang="de-DE" sz="1600" b="0" i="1" smtClean="0">
                        <a:latin typeface="Cambria Math" panose="02040503050406030204" pitchFamily="18" charset="0"/>
                      </a:rPr>
                      <m:t>(</m:t>
                    </m:r>
                    <m:r>
                      <a:rPr lang="de-DE" sz="1600" i="1">
                        <a:latin typeface="Cambria Math" panose="02040503050406030204" pitchFamily="18" charset="0"/>
                      </a:rPr>
                      <m:t>0</m:t>
                    </m:r>
                    <m:r>
                      <a:rPr lang="de-DE" sz="1600" b="0" i="1" smtClean="0">
                        <a:latin typeface="Cambria Math" panose="02040503050406030204" pitchFamily="18" charset="0"/>
                      </a:rPr>
                      <m:t>.37</m:t>
                    </m:r>
                    <m:r>
                      <a:rPr lang="de-DE" sz="1600" i="1">
                        <a:latin typeface="Cambria Math" panose="02040503050406030204" pitchFamily="18" charset="0"/>
                      </a:rPr>
                      <m:t>±0</m:t>
                    </m:r>
                    <m:r>
                      <a:rPr lang="de-DE" sz="1600" b="0" i="1" smtClean="0">
                        <a:latin typeface="Cambria Math" panose="02040503050406030204" pitchFamily="18" charset="0"/>
                      </a:rPr>
                      <m:t>.</m:t>
                    </m:r>
                    <m:r>
                      <a:rPr lang="de-DE" sz="1600" i="1">
                        <a:latin typeface="Cambria Math" panose="02040503050406030204" pitchFamily="18" charset="0"/>
                      </a:rPr>
                      <m:t>05</m:t>
                    </m:r>
                  </m:oMath>
                </a14:m>
                <a:r>
                  <a:rPr lang="de-DE" sz="1600" dirty="0" smtClean="0">
                    <a:latin typeface="+mn-lt"/>
                  </a:rPr>
                  <a:t>)</a:t>
                </a:r>
                <a:r>
                  <a:rPr lang="de-DE" sz="1600" dirty="0">
                    <a:latin typeface="+mn-lt"/>
                  </a:rPr>
                  <a:t> </a:t>
                </a:r>
                <a:r>
                  <a:rPr lang="de-DE" sz="1600" dirty="0" smtClean="0">
                    <a:latin typeface="+mn-lt"/>
                  </a:rPr>
                  <a:t>mm</a:t>
                </a:r>
              </a:p>
            </p:txBody>
          </p:sp>
        </mc:Choice>
        <mc:Fallback>
          <p:sp>
            <p:nvSpPr>
              <p:cNvPr id="7" name="Textfeld 6"/>
              <p:cNvSpPr txBox="1">
                <a:spLocks noRot="1" noChangeAspect="1" noMove="1" noResize="1" noEditPoints="1" noAdjustHandles="1" noChangeArrowheads="1" noChangeShapeType="1" noTextEdit="1"/>
              </p:cNvSpPr>
              <p:nvPr/>
            </p:nvSpPr>
            <p:spPr>
              <a:xfrm>
                <a:off x="164174" y="4227802"/>
                <a:ext cx="5444361" cy="2107115"/>
              </a:xfrm>
              <a:prstGeom prst="rect">
                <a:avLst/>
              </a:prstGeom>
              <a:blipFill rotWithShape="0">
                <a:blip r:embed="rId3"/>
                <a:stretch>
                  <a:fillRect l="-448" t="-1159" b="-2609"/>
                </a:stretch>
              </a:blipFill>
            </p:spPr>
            <p:txBody>
              <a:bodyPr/>
              <a:lstStyle/>
              <a:p>
                <a:r>
                  <a:rPr lang="de-DE">
                    <a:noFill/>
                  </a:rPr>
                  <a:t> </a:t>
                </a:r>
              </a:p>
            </p:txBody>
          </p:sp>
        </mc:Fallback>
      </mc:AlternateContent>
      <p:pic>
        <p:nvPicPr>
          <p:cNvPr id="3" name="Grafik 2"/>
          <p:cNvPicPr>
            <a:picLocks noChangeAspect="1"/>
          </p:cNvPicPr>
          <p:nvPr/>
        </p:nvPicPr>
        <p:blipFill>
          <a:blip r:embed="rId4"/>
          <a:stretch>
            <a:fillRect/>
          </a:stretch>
        </p:blipFill>
        <p:spPr>
          <a:xfrm>
            <a:off x="4607247" y="1518127"/>
            <a:ext cx="4283968" cy="2570945"/>
          </a:xfrm>
          <a:prstGeom prst="rect">
            <a:avLst/>
          </a:prstGeom>
        </p:spPr>
      </p:pic>
      <p:pic>
        <p:nvPicPr>
          <p:cNvPr id="4" name="Grafik 3"/>
          <p:cNvPicPr>
            <a:picLocks noChangeAspect="1"/>
          </p:cNvPicPr>
          <p:nvPr/>
        </p:nvPicPr>
        <p:blipFill>
          <a:blip r:embed="rId5"/>
          <a:stretch>
            <a:fillRect/>
          </a:stretch>
        </p:blipFill>
        <p:spPr>
          <a:xfrm>
            <a:off x="313601" y="1518127"/>
            <a:ext cx="4293646" cy="2571096"/>
          </a:xfrm>
          <a:prstGeom prst="rect">
            <a:avLst/>
          </a:prstGeom>
        </p:spPr>
      </p:pic>
      <p:sp>
        <p:nvSpPr>
          <p:cNvPr id="14"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Manuel </a:t>
            </a:r>
            <a:r>
              <a:rPr lang="de-DE" sz="1100" b="0" i="1" kern="0" dirty="0" err="1" smtClean="0">
                <a:solidFill>
                  <a:schemeClr val="tx1"/>
                </a:solidFill>
              </a:rPr>
              <a:t>Dutine</a:t>
            </a:r>
            <a:endParaRPr lang="de-DE" sz="1100" b="0" i="1" kern="0" dirty="0">
              <a:solidFill>
                <a:schemeClr val="tx1"/>
              </a:solidFill>
            </a:endParaRPr>
          </a:p>
        </p:txBody>
      </p:sp>
      <p:sp>
        <p:nvSpPr>
          <p:cNvPr id="15" name="Titel 3"/>
          <p:cNvSpPr>
            <a:spLocks noGrp="1"/>
          </p:cNvSpPr>
          <p:nvPr>
            <p:ph type="title"/>
          </p:nvPr>
        </p:nvSpPr>
        <p:spPr>
          <a:xfrm>
            <a:off x="358775" y="488950"/>
            <a:ext cx="6642117" cy="838200"/>
          </a:xfrm>
        </p:spPr>
        <p:txBody>
          <a:bodyPr/>
          <a:lstStyle/>
          <a:p>
            <a:r>
              <a:rPr lang="de-DE" dirty="0" smtClean="0"/>
              <a:t>Beam Width – OTR Target</a:t>
            </a:r>
            <a:endParaRPr lang="en-US" dirty="0"/>
          </a:p>
        </p:txBody>
      </p:sp>
    </p:spTree>
    <p:extLst>
      <p:ext uri="{BB962C8B-B14F-4D97-AF65-F5344CB8AC3E}">
        <p14:creationId xmlns:p14="http://schemas.microsoft.com/office/powerpoint/2010/main" val="259921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8775" y="488950"/>
            <a:ext cx="7021537" cy="838200"/>
          </a:xfrm>
        </p:spPr>
        <p:txBody>
          <a:bodyPr/>
          <a:lstStyle/>
          <a:p>
            <a:r>
              <a:rPr lang="de-DE" dirty="0" smtClean="0"/>
              <a:t>Measurement </a:t>
            </a:r>
            <a:r>
              <a:rPr lang="de-DE" dirty="0" err="1" smtClean="0"/>
              <a:t>of</a:t>
            </a:r>
            <a:r>
              <a:rPr lang="de-DE" dirty="0" smtClean="0"/>
              <a:t> Dispersion</a:t>
            </a:r>
            <a:endParaRPr lang="de-DE" sz="2200" dirty="0"/>
          </a:p>
        </p:txBody>
      </p:sp>
      <mc:AlternateContent xmlns:mc="http://schemas.openxmlformats.org/markup-compatibility/2006" xmlns:a14="http://schemas.microsoft.com/office/drawing/2010/main">
        <mc:Choice Requires="a14">
          <p:sp>
            <p:nvSpPr>
              <p:cNvPr id="3" name="Textfeld 2"/>
              <p:cNvSpPr txBox="1"/>
              <p:nvPr/>
            </p:nvSpPr>
            <p:spPr>
              <a:xfrm>
                <a:off x="287902" y="4839645"/>
                <a:ext cx="7344816" cy="1484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latin typeface="+mn-lt"/>
                  </a:rPr>
                  <a:t>Dispersion: (</a:t>
                </a:r>
                <a14:m>
                  <m:oMath xmlns:m="http://schemas.openxmlformats.org/officeDocument/2006/math">
                    <m:r>
                      <a:rPr lang="de-DE" b="0" i="1" smtClean="0">
                        <a:latin typeface="Cambria Math" panose="02040503050406030204" pitchFamily="18" charset="0"/>
                      </a:rPr>
                      <m:t>40±5)</m:t>
                    </m:r>
                    <m:f>
                      <m:fPr>
                        <m:ctrlPr>
                          <a:rPr lang="de-DE" i="1">
                            <a:latin typeface="Cambria Math" panose="02040503050406030204" pitchFamily="18" charset="0"/>
                          </a:rPr>
                        </m:ctrlPr>
                      </m:fPr>
                      <m:num>
                        <m:r>
                          <m:rPr>
                            <m:sty m:val="p"/>
                          </m:rPr>
                          <a:rPr lang="de-DE">
                            <a:latin typeface="Cambria Math" panose="02040503050406030204" pitchFamily="18" charset="0"/>
                          </a:rPr>
                          <m:t>mm</m:t>
                        </m:r>
                      </m:num>
                      <m:den>
                        <m:r>
                          <a:rPr lang="de-DE">
                            <a:latin typeface="Cambria Math" panose="02040503050406030204" pitchFamily="18" charset="0"/>
                          </a:rPr>
                          <m:t>%</m:t>
                        </m:r>
                      </m:den>
                    </m:f>
                  </m:oMath>
                </a14:m>
                <a:endParaRPr lang="de-DE" dirty="0" smtClean="0">
                  <a:latin typeface="+mn-lt"/>
                </a:endParaRPr>
              </a:p>
              <a:p>
                <a:pPr marL="285750" indent="-285750">
                  <a:lnSpc>
                    <a:spcPct val="150000"/>
                  </a:lnSpc>
                  <a:buFont typeface="Arial" panose="020B0604020202020204" pitchFamily="34" charset="0"/>
                  <a:buChar char="•"/>
                </a:pPr>
                <a:r>
                  <a:rPr lang="de-DE" dirty="0" smtClean="0">
                    <a:latin typeface="+mn-lt"/>
                  </a:rPr>
                  <a:t>Large </a:t>
                </a:r>
                <a:r>
                  <a:rPr lang="de-DE" dirty="0" err="1" smtClean="0">
                    <a:latin typeface="+mn-lt"/>
                  </a:rPr>
                  <a:t>uncertainties</a:t>
                </a:r>
                <a:r>
                  <a:rPr lang="de-DE" dirty="0" smtClean="0">
                    <a:latin typeface="+mn-lt"/>
                  </a:rPr>
                  <a:t> due </a:t>
                </a:r>
                <a:r>
                  <a:rPr lang="de-DE" dirty="0" err="1" smtClean="0">
                    <a:latin typeface="+mn-lt"/>
                  </a:rPr>
                  <a:t>to</a:t>
                </a:r>
                <a:r>
                  <a:rPr lang="de-DE" dirty="0" smtClean="0">
                    <a:latin typeface="+mn-lt"/>
                  </a:rPr>
                  <a:t> </a:t>
                </a:r>
                <a:r>
                  <a:rPr lang="de-DE" dirty="0" err="1" smtClean="0">
                    <a:latin typeface="+mn-lt"/>
                  </a:rPr>
                  <a:t>cross</a:t>
                </a:r>
                <a:r>
                  <a:rPr lang="de-DE" dirty="0" smtClean="0">
                    <a:latin typeface="+mn-lt"/>
                  </a:rPr>
                  <a:t>-fade </a:t>
                </a:r>
                <a:r>
                  <a:rPr lang="de-DE" dirty="0" err="1" smtClean="0">
                    <a:latin typeface="+mn-lt"/>
                  </a:rPr>
                  <a:t>and</a:t>
                </a:r>
                <a:r>
                  <a:rPr lang="de-DE" dirty="0" smtClean="0">
                    <a:latin typeface="+mn-lt"/>
                  </a:rPr>
                  <a:t> </a:t>
                </a:r>
                <a:r>
                  <a:rPr lang="de-DE" dirty="0" err="1" smtClean="0">
                    <a:latin typeface="+mn-lt"/>
                  </a:rPr>
                  <a:t>brigth</a:t>
                </a:r>
                <a:r>
                  <a:rPr lang="de-DE" dirty="0" smtClean="0">
                    <a:latin typeface="+mn-lt"/>
                  </a:rPr>
                  <a:t> </a:t>
                </a:r>
                <a:r>
                  <a:rPr lang="de-DE" dirty="0" err="1" smtClean="0">
                    <a:latin typeface="+mn-lt"/>
                  </a:rPr>
                  <a:t>scale</a:t>
                </a:r>
                <a:endParaRPr lang="de-DE" dirty="0" smtClean="0">
                  <a:latin typeface="+mn-lt"/>
                </a:endParaRPr>
              </a:p>
              <a:p>
                <a:pPr marL="285750" indent="-285750">
                  <a:lnSpc>
                    <a:spcPct val="150000"/>
                  </a:lnSpc>
                  <a:buFont typeface="Arial" panose="020B0604020202020204" pitchFamily="34" charset="0"/>
                  <a:buChar char="•"/>
                </a:pPr>
                <a:r>
                  <a:rPr lang="de-DE" dirty="0" smtClean="0">
                    <a:latin typeface="+mn-lt"/>
                  </a:rPr>
                  <a:t>Future: Higher </a:t>
                </a:r>
                <a:r>
                  <a:rPr lang="de-DE" dirty="0" err="1" smtClean="0">
                    <a:latin typeface="+mn-lt"/>
                  </a:rPr>
                  <a:t>precision</a:t>
                </a:r>
                <a:r>
                  <a:rPr lang="de-DE" dirty="0" smtClean="0">
                    <a:latin typeface="+mn-lt"/>
                  </a:rPr>
                  <a:t> </a:t>
                </a:r>
                <a:r>
                  <a:rPr lang="de-DE" dirty="0" err="1" smtClean="0">
                    <a:latin typeface="+mn-lt"/>
                  </a:rPr>
                  <a:t>with</a:t>
                </a:r>
                <a:r>
                  <a:rPr lang="de-DE" dirty="0" smtClean="0">
                    <a:latin typeface="+mn-lt"/>
                  </a:rPr>
                  <a:t> OTR-</a:t>
                </a:r>
                <a:r>
                  <a:rPr lang="de-DE" dirty="0" err="1" smtClean="0">
                    <a:latin typeface="+mn-lt"/>
                  </a:rPr>
                  <a:t>measurement</a:t>
                </a:r>
                <a:r>
                  <a:rPr lang="de-DE" dirty="0" smtClean="0">
                    <a:latin typeface="+mn-lt"/>
                  </a:rPr>
                  <a:t>-system</a:t>
                </a:r>
                <a:endParaRPr lang="de-DE" dirty="0">
                  <a:latin typeface="+mn-lt"/>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287902" y="4839645"/>
                <a:ext cx="7344816" cy="1484830"/>
              </a:xfrm>
              <a:prstGeom prst="rect">
                <a:avLst/>
              </a:prstGeom>
              <a:blipFill rotWithShape="0">
                <a:blip r:embed="rId2"/>
                <a:stretch>
                  <a:fillRect l="-498" b="-2058"/>
                </a:stretch>
              </a:blipFill>
            </p:spPr>
            <p:txBody>
              <a:bodyPr/>
              <a:lstStyle/>
              <a:p>
                <a:r>
                  <a:rPr lang="en-US">
                    <a:noFill/>
                  </a:rPr>
                  <a:t> </a:t>
                </a:r>
              </a:p>
            </p:txBody>
          </p:sp>
        </mc:Fallback>
      </mc:AlternateContent>
      <p:grpSp>
        <p:nvGrpSpPr>
          <p:cNvPr id="5" name="Gruppieren 4"/>
          <p:cNvGrpSpPr/>
          <p:nvPr/>
        </p:nvGrpSpPr>
        <p:grpSpPr>
          <a:xfrm>
            <a:off x="5479606" y="4043356"/>
            <a:ext cx="2839202" cy="1290909"/>
            <a:chOff x="3112230" y="1895623"/>
            <a:chExt cx="2910910" cy="1307732"/>
          </a:xfrm>
        </p:grpSpPr>
        <p:pic>
          <p:nvPicPr>
            <p:cNvPr id="6" name="Grafik 5"/>
            <p:cNvPicPr>
              <a:picLocks noChangeAspect="1"/>
            </p:cNvPicPr>
            <p:nvPr/>
          </p:nvPicPr>
          <p:blipFill rotWithShape="1">
            <a:blip r:embed="rId3">
              <a:extLst>
                <a:ext uri="{28A0092B-C50C-407E-A947-70E740481C1C}">
                  <a14:useLocalDpi xmlns:a14="http://schemas.microsoft.com/office/drawing/2010/main" val="0"/>
                </a:ext>
              </a:extLst>
            </a:blip>
            <a:srcRect t="2" r="2285" b="36951"/>
            <a:stretch/>
          </p:blipFill>
          <p:spPr>
            <a:xfrm>
              <a:off x="3112230" y="1895623"/>
              <a:ext cx="2910910" cy="1307732"/>
            </a:xfrm>
            <a:prstGeom prst="rect">
              <a:avLst/>
            </a:prstGeom>
            <a:ln>
              <a:solidFill>
                <a:schemeClr val="tx1"/>
              </a:solidFill>
            </a:ln>
          </p:spPr>
        </p:pic>
        <p:cxnSp>
          <p:nvCxnSpPr>
            <p:cNvPr id="8" name="Gerade Verbindung mit Pfeil 7"/>
            <p:cNvCxnSpPr/>
            <p:nvPr/>
          </p:nvCxnSpPr>
          <p:spPr>
            <a:xfrm>
              <a:off x="4315327" y="2229573"/>
              <a:ext cx="303041"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137387" y="1930747"/>
              <a:ext cx="570527" cy="276999"/>
            </a:xfrm>
            <a:prstGeom prst="rect">
              <a:avLst/>
            </a:prstGeom>
            <a:noFill/>
          </p:spPr>
          <p:txBody>
            <a:bodyPr wrap="square" rtlCol="0">
              <a:spAutoFit/>
            </a:bodyPr>
            <a:lstStyle/>
            <a:p>
              <a:r>
                <a:rPr lang="de-DE" sz="1200" dirty="0" smtClean="0">
                  <a:latin typeface="Cambria Math" panose="02040503050406030204" pitchFamily="18" charset="0"/>
                  <a:ea typeface="Cambria Math" panose="02040503050406030204" pitchFamily="18" charset="0"/>
                </a:rPr>
                <a:t>5 mm</a:t>
              </a:r>
              <a:endParaRPr lang="de-DE" sz="1200" dirty="0">
                <a:latin typeface="Cambria Math" panose="02040503050406030204" pitchFamily="18" charset="0"/>
                <a:ea typeface="Cambria Math" panose="02040503050406030204" pitchFamily="18" charset="0"/>
              </a:endParaRPr>
            </a:p>
          </p:txBody>
        </p:sp>
      </p:grpSp>
      <p:sp>
        <p:nvSpPr>
          <p:cNvPr id="10"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Manuel </a:t>
            </a:r>
            <a:r>
              <a:rPr lang="de-DE" sz="1100" b="0" i="1" kern="0" dirty="0" err="1" smtClean="0">
                <a:solidFill>
                  <a:schemeClr val="tx1"/>
                </a:solidFill>
              </a:rPr>
              <a:t>Dutine</a:t>
            </a:r>
            <a:endParaRPr lang="de-DE" sz="1100" b="0" i="1" kern="0" dirty="0">
              <a:solidFill>
                <a:schemeClr val="tx1"/>
              </a:solidFill>
            </a:endParaRPr>
          </a:p>
        </p:txBody>
      </p:sp>
      <p:pic>
        <p:nvPicPr>
          <p:cNvPr id="7" name="Grafik 6"/>
          <p:cNvPicPr>
            <a:picLocks noChangeAspect="1"/>
          </p:cNvPicPr>
          <p:nvPr/>
        </p:nvPicPr>
        <p:blipFill>
          <a:blip r:embed="rId4"/>
          <a:stretch>
            <a:fillRect/>
          </a:stretch>
        </p:blipFill>
        <p:spPr>
          <a:xfrm>
            <a:off x="303586" y="1824246"/>
            <a:ext cx="4780489" cy="2863875"/>
          </a:xfrm>
          <a:prstGeom prst="rect">
            <a:avLst/>
          </a:prstGeom>
        </p:spPr>
      </p:pic>
      <p:grpSp>
        <p:nvGrpSpPr>
          <p:cNvPr id="24" name="Gruppieren 23"/>
          <p:cNvGrpSpPr/>
          <p:nvPr/>
        </p:nvGrpSpPr>
        <p:grpSpPr>
          <a:xfrm>
            <a:off x="5726519" y="1616443"/>
            <a:ext cx="2805921" cy="2153135"/>
            <a:chOff x="4704076" y="2797702"/>
            <a:chExt cx="2805921" cy="2153135"/>
          </a:xfrm>
        </p:grpSpPr>
        <p:grpSp>
          <p:nvGrpSpPr>
            <p:cNvPr id="25" name="Gruppieren 24"/>
            <p:cNvGrpSpPr/>
            <p:nvPr/>
          </p:nvGrpSpPr>
          <p:grpSpPr>
            <a:xfrm>
              <a:off x="4704076" y="2797702"/>
              <a:ext cx="2805921" cy="2153135"/>
              <a:chOff x="4704076" y="2797702"/>
              <a:chExt cx="2805921" cy="2153135"/>
            </a:xfrm>
          </p:grpSpPr>
          <p:pic>
            <p:nvPicPr>
              <p:cNvPr id="27" name="Grafik 26"/>
              <p:cNvPicPr>
                <a:picLocks noChangeAspect="1"/>
              </p:cNvPicPr>
              <p:nvPr/>
            </p:nvPicPr>
            <p:blipFill rotWithShape="1">
              <a:blip r:embed="rId5" cstate="print">
                <a:extLst>
                  <a:ext uri="{28A0092B-C50C-407E-A947-70E740481C1C}">
                    <a14:useLocalDpi xmlns:a14="http://schemas.microsoft.com/office/drawing/2010/main" val="0"/>
                  </a:ext>
                </a:extLst>
              </a:blip>
              <a:srcRect l="52447" t="17932" r="13909"/>
              <a:stretch/>
            </p:blipFill>
            <p:spPr>
              <a:xfrm>
                <a:off x="4704076" y="2797702"/>
                <a:ext cx="2805921" cy="2153135"/>
              </a:xfrm>
              <a:prstGeom prst="rect">
                <a:avLst/>
              </a:prstGeom>
            </p:spPr>
          </p:pic>
          <p:grpSp>
            <p:nvGrpSpPr>
              <p:cNvPr id="28" name="Gruppieren 27"/>
              <p:cNvGrpSpPr/>
              <p:nvPr/>
            </p:nvGrpSpPr>
            <p:grpSpPr>
              <a:xfrm>
                <a:off x="5414400" y="2894421"/>
                <a:ext cx="1461855" cy="1823703"/>
                <a:chOff x="5414400" y="2894421"/>
                <a:chExt cx="1461855" cy="1823703"/>
              </a:xfrm>
            </p:grpSpPr>
            <p:sp>
              <p:nvSpPr>
                <p:cNvPr id="29" name="Rechteck 28"/>
                <p:cNvSpPr/>
                <p:nvPr/>
              </p:nvSpPr>
              <p:spPr>
                <a:xfrm>
                  <a:off x="5533375" y="3140968"/>
                  <a:ext cx="622801" cy="1908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6660232" y="336913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6732240" y="2894421"/>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6156176" y="4581128"/>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p:cNvSpPr/>
                <p:nvPr/>
              </p:nvSpPr>
              <p:spPr>
                <a:xfrm>
                  <a:off x="6012161" y="3167873"/>
                  <a:ext cx="360039" cy="30089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p:cNvSpPr/>
                <p:nvPr/>
              </p:nvSpPr>
              <p:spPr>
                <a:xfrm>
                  <a:off x="5915264" y="307368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a:xfrm>
                  <a:off x="5414400" y="3084494"/>
                  <a:ext cx="30369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Text Box 5"/>
            <p:cNvSpPr txBox="1">
              <a:spLocks noChangeArrowheads="1"/>
            </p:cNvSpPr>
            <p:nvPr/>
          </p:nvSpPr>
          <p:spPr bwMode="auto">
            <a:xfrm>
              <a:off x="5338788" y="3706652"/>
              <a:ext cx="1152951" cy="264581"/>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err="1" smtClean="0">
                  <a:solidFill>
                    <a:srgbClr val="000000"/>
                  </a:solidFill>
                  <a:latin typeface="+mj-lt"/>
                  <a:ea typeface="Verdana" panose="020B0604030504040204" pitchFamily="34" charset="0"/>
                  <a:cs typeface="Verdana" panose="020B0604030504040204" pitchFamily="34" charset="0"/>
                  <a:sym typeface="Wingdings" pitchFamily="2" charset="2"/>
                </a:rPr>
                <a:t>BeO</a:t>
              </a: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 Target</a:t>
              </a:r>
            </a:p>
          </p:txBody>
        </p:sp>
      </p:grpSp>
      <p:cxnSp>
        <p:nvCxnSpPr>
          <p:cNvPr id="36" name="Gerade Verbindung mit Pfeil 35"/>
          <p:cNvCxnSpPr/>
          <p:nvPr/>
        </p:nvCxnSpPr>
        <p:spPr>
          <a:xfrm>
            <a:off x="7214623" y="2789974"/>
            <a:ext cx="692660" cy="206978"/>
          </a:xfrm>
          <a:prstGeom prst="straightConnector1">
            <a:avLst/>
          </a:prstGeom>
          <a:ln w="25400">
            <a:solidFill>
              <a:srgbClr val="7FAB16"/>
            </a:solidFill>
            <a:tailEnd type="triangle" w="lg" len="lg"/>
          </a:ln>
        </p:spPr>
        <p:style>
          <a:lnRef idx="1">
            <a:schemeClr val="accent1"/>
          </a:lnRef>
          <a:fillRef idx="0">
            <a:schemeClr val="accent1"/>
          </a:fillRef>
          <a:effectRef idx="0">
            <a:schemeClr val="accent1"/>
          </a:effectRef>
          <a:fontRef idx="minor">
            <a:schemeClr val="tx1"/>
          </a:fontRef>
        </p:style>
      </p:cxnSp>
      <p:sp>
        <p:nvSpPr>
          <p:cNvPr id="37" name="Abgerundetes Rechteck 36"/>
          <p:cNvSpPr/>
          <p:nvPr/>
        </p:nvSpPr>
        <p:spPr>
          <a:xfrm>
            <a:off x="7939051" y="2913566"/>
            <a:ext cx="164122" cy="166772"/>
          </a:xfrm>
          <a:prstGeom prst="roundRect">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923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2350426" y="1624782"/>
            <a:ext cx="3440843" cy="2585323"/>
          </a:xfrm>
          <a:prstGeom prst="rect">
            <a:avLst/>
          </a:prstGeom>
        </p:spPr>
        <p:txBody>
          <a:bodyPr wrap="square">
            <a:spAutoFit/>
          </a:bodyPr>
          <a:lstStyle/>
          <a:p>
            <a:pPr marL="285750" lvl="1" indent="-285750">
              <a:buFont typeface="Arial" panose="020B0604020202020204" pitchFamily="34" charset="0"/>
              <a:buChar char="•"/>
            </a:pPr>
            <a:r>
              <a:rPr lang="de-DE" kern="0" dirty="0" err="1" smtClean="0">
                <a:latin typeface="+mn-lt"/>
              </a:rPr>
              <a:t>Very</a:t>
            </a:r>
            <a:r>
              <a:rPr lang="de-DE" kern="0" dirty="0" smtClean="0">
                <a:latin typeface="+mn-lt"/>
              </a:rPr>
              <a:t> </a:t>
            </a:r>
            <a:r>
              <a:rPr lang="de-DE" kern="0" dirty="0" err="1" smtClean="0">
                <a:latin typeface="+mn-lt"/>
              </a:rPr>
              <a:t>good</a:t>
            </a:r>
            <a:r>
              <a:rPr lang="de-DE" kern="0" dirty="0" smtClean="0">
                <a:latin typeface="+mn-lt"/>
              </a:rPr>
              <a:t> </a:t>
            </a:r>
            <a:r>
              <a:rPr lang="de-DE" kern="0" dirty="0" err="1" smtClean="0">
                <a:latin typeface="+mn-lt"/>
              </a:rPr>
              <a:t>setting</a:t>
            </a:r>
            <a:endParaRPr lang="de-DE" kern="0" dirty="0" smtClean="0">
              <a:latin typeface="+mn-lt"/>
            </a:endParaRPr>
          </a:p>
          <a:p>
            <a:pPr marL="285750" lvl="1" indent="-285750">
              <a:buFont typeface="Arial" panose="020B0604020202020204" pitchFamily="34" charset="0"/>
              <a:buChar char="•"/>
            </a:pPr>
            <a:r>
              <a:rPr lang="de-DE" kern="0" dirty="0" smtClean="0">
                <a:latin typeface="+mn-lt"/>
              </a:rPr>
              <a:t>24.11.2017: ~98 % </a:t>
            </a:r>
            <a:r>
              <a:rPr lang="de-DE" kern="0" dirty="0" err="1" smtClean="0">
                <a:latin typeface="+mn-lt"/>
              </a:rPr>
              <a:t>transmission</a:t>
            </a:r>
            <a:r>
              <a:rPr lang="de-DE" kern="0" dirty="0" smtClean="0">
                <a:latin typeface="+mn-lt"/>
              </a:rPr>
              <a:t> </a:t>
            </a:r>
            <a:r>
              <a:rPr lang="de-DE" kern="0" dirty="0" err="1" smtClean="0">
                <a:latin typeface="+mn-lt"/>
              </a:rPr>
              <a:t>to</a:t>
            </a:r>
            <a:r>
              <a:rPr lang="de-DE" kern="0" dirty="0" smtClean="0">
                <a:latin typeface="+mn-lt"/>
              </a:rPr>
              <a:t> </a:t>
            </a:r>
            <a:r>
              <a:rPr lang="de-DE" kern="0" dirty="0" err="1" smtClean="0">
                <a:latin typeface="+mn-lt"/>
              </a:rPr>
              <a:t>extraction</a:t>
            </a:r>
            <a:r>
              <a:rPr lang="de-DE" kern="0" dirty="0" smtClean="0">
                <a:latin typeface="+mn-lt"/>
              </a:rPr>
              <a:t> at design </a:t>
            </a:r>
            <a:r>
              <a:rPr lang="de-DE" kern="0" dirty="0" err="1" smtClean="0">
                <a:latin typeface="+mn-lt"/>
              </a:rPr>
              <a:t>current</a:t>
            </a:r>
            <a:r>
              <a:rPr lang="de-DE" kern="0" dirty="0" smtClean="0">
                <a:latin typeface="+mn-lt"/>
              </a:rPr>
              <a:t> </a:t>
            </a:r>
            <a:r>
              <a:rPr lang="de-DE" kern="0" dirty="0" err="1" smtClean="0">
                <a:latin typeface="+mn-lt"/>
              </a:rPr>
              <a:t>for</a:t>
            </a:r>
            <a:r>
              <a:rPr lang="de-DE" kern="0" dirty="0" smtClean="0">
                <a:latin typeface="+mn-lt"/>
              </a:rPr>
              <a:t> </a:t>
            </a:r>
            <a:r>
              <a:rPr lang="de-DE" kern="0" dirty="0" err="1" smtClean="0">
                <a:latin typeface="+mn-lt"/>
              </a:rPr>
              <a:t>recirculating</a:t>
            </a:r>
            <a:r>
              <a:rPr lang="de-DE" kern="0" dirty="0" smtClean="0">
                <a:latin typeface="+mn-lt"/>
              </a:rPr>
              <a:t> </a:t>
            </a:r>
            <a:r>
              <a:rPr lang="de-DE" kern="0" dirty="0" err="1" smtClean="0">
                <a:latin typeface="+mn-lt"/>
              </a:rPr>
              <a:t>operation</a:t>
            </a:r>
            <a:r>
              <a:rPr lang="de-DE" kern="0" dirty="0" smtClean="0">
                <a:latin typeface="+mn-lt"/>
              </a:rPr>
              <a:t> (20 µA) </a:t>
            </a:r>
            <a:r>
              <a:rPr lang="de-DE" kern="0" dirty="0" smtClean="0">
                <a:latin typeface="+mn-lt"/>
              </a:rPr>
              <a:t>         </a:t>
            </a:r>
            <a:r>
              <a:rPr lang="de-DE" kern="0" dirty="0" smtClean="0">
                <a:latin typeface="+mn-lt"/>
                <a:sym typeface="Wingdings" panose="05000000000000000000" pitchFamily="2" charset="2"/>
              </a:rPr>
              <a:t> </a:t>
            </a:r>
            <a:r>
              <a:rPr lang="de-DE" kern="0" dirty="0" err="1" smtClean="0">
                <a:latin typeface="+mn-lt"/>
                <a:sym typeface="Wingdings" panose="05000000000000000000" pitchFamily="2" charset="2"/>
              </a:rPr>
              <a:t>first</a:t>
            </a:r>
            <a:r>
              <a:rPr lang="de-DE" kern="0" dirty="0" smtClean="0">
                <a:latin typeface="+mn-lt"/>
                <a:sym typeface="Wingdings" panose="05000000000000000000" pitchFamily="2" charset="2"/>
              </a:rPr>
              <a:t> </a:t>
            </a:r>
            <a:r>
              <a:rPr lang="de-DE" kern="0" dirty="0" err="1" smtClean="0">
                <a:latin typeface="+mn-lt"/>
                <a:sym typeface="Wingdings" panose="05000000000000000000" pitchFamily="2" charset="2"/>
              </a:rPr>
              <a:t>reach</a:t>
            </a:r>
            <a:r>
              <a:rPr lang="de-DE" kern="0" dirty="0" smtClean="0">
                <a:latin typeface="+mn-lt"/>
                <a:sym typeface="Wingdings" panose="05000000000000000000" pitchFamily="2" charset="2"/>
              </a:rPr>
              <a:t> </a:t>
            </a:r>
            <a:r>
              <a:rPr lang="de-DE" kern="0" dirty="0" err="1" smtClean="0">
                <a:latin typeface="+mn-lt"/>
                <a:sym typeface="Wingdings" panose="05000000000000000000" pitchFamily="2" charset="2"/>
              </a:rPr>
              <a:t>of</a:t>
            </a:r>
            <a:r>
              <a:rPr lang="de-DE" kern="0" dirty="0" smtClean="0">
                <a:latin typeface="+mn-lt"/>
                <a:sym typeface="Wingdings" panose="05000000000000000000" pitchFamily="2" charset="2"/>
              </a:rPr>
              <a:t> design </a:t>
            </a:r>
            <a:r>
              <a:rPr lang="de-DE" kern="0" dirty="0" err="1" smtClean="0">
                <a:latin typeface="+mn-lt"/>
                <a:sym typeface="Wingdings" panose="05000000000000000000" pitchFamily="2" charset="2"/>
              </a:rPr>
              <a:t>value</a:t>
            </a:r>
            <a:r>
              <a:rPr lang="de-DE" kern="0" dirty="0" smtClean="0">
                <a:latin typeface="+mn-lt"/>
                <a:sym typeface="Wingdings" panose="05000000000000000000" pitchFamily="2" charset="2"/>
              </a:rPr>
              <a:t> </a:t>
            </a:r>
            <a:endParaRPr lang="de-DE" kern="0" dirty="0" smtClean="0">
              <a:latin typeface="+mn-lt"/>
            </a:endParaRPr>
          </a:p>
          <a:p>
            <a:pPr marL="285750" lvl="1" indent="-285750">
              <a:buFont typeface="Arial" panose="020B0604020202020204" pitchFamily="34" charset="0"/>
              <a:buChar char="•"/>
            </a:pPr>
            <a:r>
              <a:rPr lang="de-DE" kern="0" dirty="0" smtClean="0">
                <a:latin typeface="+mn-lt"/>
              </a:rPr>
              <a:t>Beam </a:t>
            </a:r>
            <a:r>
              <a:rPr lang="de-DE" kern="0" dirty="0" err="1" smtClean="0">
                <a:latin typeface="+mn-lt"/>
              </a:rPr>
              <a:t>losses</a:t>
            </a:r>
            <a:r>
              <a:rPr lang="de-DE" kern="0" dirty="0" smtClean="0">
                <a:latin typeface="+mn-lt"/>
              </a:rPr>
              <a:t> </a:t>
            </a:r>
            <a:r>
              <a:rPr lang="de-DE" kern="0" dirty="0" err="1" smtClean="0">
                <a:latin typeface="+mn-lt"/>
              </a:rPr>
              <a:t>very</a:t>
            </a:r>
            <a:r>
              <a:rPr lang="de-DE" kern="0" dirty="0" smtClean="0">
                <a:latin typeface="+mn-lt"/>
              </a:rPr>
              <a:t> </a:t>
            </a:r>
            <a:r>
              <a:rPr lang="de-DE" kern="0" dirty="0" err="1" smtClean="0">
                <a:latin typeface="+mn-lt"/>
              </a:rPr>
              <a:t>small</a:t>
            </a:r>
            <a:endParaRPr lang="de-DE" kern="0" dirty="0">
              <a:latin typeface="+mn-lt"/>
            </a:endParaRPr>
          </a:p>
        </p:txBody>
      </p:sp>
      <p:sp>
        <p:nvSpPr>
          <p:cNvPr id="58" name="Textfeld 57"/>
          <p:cNvSpPr txBox="1"/>
          <p:nvPr/>
        </p:nvSpPr>
        <p:spPr>
          <a:xfrm>
            <a:off x="6856263" y="2552799"/>
            <a:ext cx="1500793" cy="451790"/>
          </a:xfrm>
          <a:prstGeom prst="rect">
            <a:avLst/>
          </a:prstGeom>
          <a:noFill/>
          <a:ln w="28575">
            <a:noFill/>
          </a:ln>
        </p:spPr>
        <p:txBody>
          <a:bodyPr wrap="square" rtlCol="0">
            <a:spAutoFit/>
          </a:bodyPr>
          <a:lstStyle/>
          <a:p>
            <a:pPr>
              <a:lnSpc>
                <a:spcPct val="150000"/>
              </a:lnSpc>
            </a:pPr>
            <a:r>
              <a:rPr lang="de-DE" dirty="0" err="1"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BeO</a:t>
            </a:r>
            <a:r>
              <a:rPr lang="de-DE" dirty="0"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de-DE" dirty="0" err="1" smtClean="0">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target</a:t>
            </a:r>
            <a:endParaRPr lang="de-DE" baseline="-25000" dirty="0">
              <a:latin typeface="Verdana" panose="020B0604030504040204" pitchFamily="34" charset="0"/>
              <a:ea typeface="Verdana" panose="020B0604030504040204" pitchFamily="34" charset="0"/>
              <a:cs typeface="Verdana" panose="020B0604030504040204" pitchFamily="34" charset="0"/>
            </a:endParaRPr>
          </a:p>
        </p:txBody>
      </p:sp>
      <p:grpSp>
        <p:nvGrpSpPr>
          <p:cNvPr id="67" name="Gruppieren 66"/>
          <p:cNvGrpSpPr/>
          <p:nvPr/>
        </p:nvGrpSpPr>
        <p:grpSpPr>
          <a:xfrm>
            <a:off x="755576" y="2985562"/>
            <a:ext cx="7792364" cy="3160794"/>
            <a:chOff x="404263" y="1689325"/>
            <a:chExt cx="8478016" cy="3438913"/>
          </a:xfrm>
        </p:grpSpPr>
        <p:grpSp>
          <p:nvGrpSpPr>
            <p:cNvPr id="8" name="Gruppieren 7"/>
            <p:cNvGrpSpPr/>
            <p:nvPr/>
          </p:nvGrpSpPr>
          <p:grpSpPr>
            <a:xfrm>
              <a:off x="404263" y="3143576"/>
              <a:ext cx="6302894" cy="1984662"/>
              <a:chOff x="2579427" y="1757155"/>
              <a:chExt cx="7571190" cy="2384025"/>
            </a:xfrm>
          </p:grpSpPr>
          <p:sp>
            <p:nvSpPr>
              <p:cNvPr id="9" name="Abgerundetes Rechteck 8"/>
              <p:cNvSpPr/>
              <p:nvPr/>
            </p:nvSpPr>
            <p:spPr>
              <a:xfrm>
                <a:off x="8331338" y="2075167"/>
                <a:ext cx="561315" cy="525101"/>
              </a:xfrm>
              <a:prstGeom prst="roundRect">
                <a:avLst/>
              </a:pr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p:cNvCxnSpPr>
                <a:stCxn id="9" idx="1"/>
              </p:cNvCxnSpPr>
              <p:nvPr/>
            </p:nvCxnSpPr>
            <p:spPr>
              <a:xfrm flipH="1">
                <a:off x="6012180" y="2337718"/>
                <a:ext cx="23191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Abgerundetes Rechteck 10"/>
              <p:cNvSpPr/>
              <p:nvPr/>
            </p:nvSpPr>
            <p:spPr>
              <a:xfrm>
                <a:off x="4331970" y="2183130"/>
                <a:ext cx="1680210" cy="30902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p:cNvCxnSpPr/>
              <p:nvPr/>
            </p:nvCxnSpPr>
            <p:spPr>
              <a:xfrm flipH="1">
                <a:off x="3813862" y="2335901"/>
                <a:ext cx="5181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flipH="1" flipV="1">
                <a:off x="2715191" y="1757155"/>
                <a:ext cx="580562" cy="5805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p:nvCxnSpPr>
            <p:spPr>
              <a:xfrm rot="3600000">
                <a:off x="3492741" y="2869995"/>
                <a:ext cx="43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rot="18000000">
                <a:off x="3489862" y="2516964"/>
                <a:ext cx="43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p:nvCxnSpPr>
            <p:spPr>
              <a:xfrm>
                <a:off x="3813862" y="3053645"/>
                <a:ext cx="5181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Abgerundetes Rechteck 16"/>
              <p:cNvSpPr/>
              <p:nvPr/>
            </p:nvSpPr>
            <p:spPr>
              <a:xfrm>
                <a:off x="4331970" y="2906427"/>
                <a:ext cx="4216970" cy="30902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8" name="Gerader Verbinder 17"/>
              <p:cNvCxnSpPr/>
              <p:nvPr/>
            </p:nvCxnSpPr>
            <p:spPr>
              <a:xfrm>
                <a:off x="8548940" y="3057057"/>
                <a:ext cx="5836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rot="3600000">
                <a:off x="2915087" y="3590724"/>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rot="18000000">
                <a:off x="2912208" y="3237693"/>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p:nvCxnSpPr>
            <p:spPr>
              <a:xfrm>
                <a:off x="3230232" y="3054546"/>
                <a:ext cx="5836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p:nvCxnSpPr>
            <p:spPr>
              <a:xfrm rot="18000000" flipH="1">
                <a:off x="9021475" y="3590724"/>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p:nvCxnSpPr>
            <p:spPr>
              <a:xfrm rot="3600000" flipH="1">
                <a:off x="9018596" y="3237693"/>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a:off x="3230232" y="3777786"/>
                <a:ext cx="59023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r Verbinder 24"/>
              <p:cNvCxnSpPr>
                <a:stCxn id="11" idx="1"/>
                <a:endCxn id="11" idx="3"/>
              </p:cNvCxnSpPr>
              <p:nvPr/>
            </p:nvCxnSpPr>
            <p:spPr>
              <a:xfrm>
                <a:off x="4331970" y="2337641"/>
                <a:ext cx="168021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Gerader Verbinder 25"/>
              <p:cNvCxnSpPr>
                <a:stCxn id="17" idx="1"/>
                <a:endCxn id="17" idx="3"/>
              </p:cNvCxnSpPr>
              <p:nvPr/>
            </p:nvCxnSpPr>
            <p:spPr>
              <a:xfrm>
                <a:off x="4331970" y="3060938"/>
                <a:ext cx="421697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a:off x="8996082" y="3061624"/>
                <a:ext cx="127635" cy="12282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rot="18900000">
                <a:off x="9058640" y="3780831"/>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rot="2700000">
                <a:off x="9058640" y="3234049"/>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rot="5400000">
                <a:off x="9376497" y="3508788"/>
                <a:ext cx="2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rot="2700000" flipH="1">
                <a:off x="2806017" y="3775547"/>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rot="18900000" flipH="1">
                <a:off x="2806017" y="3228765"/>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Gerader Verbinder 32"/>
              <p:cNvCxnSpPr/>
              <p:nvPr/>
            </p:nvCxnSpPr>
            <p:spPr>
              <a:xfrm rot="16200000" flipH="1">
                <a:off x="2777802" y="3500276"/>
                <a:ext cx="2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a:off x="3230231" y="3952672"/>
                <a:ext cx="5907600" cy="11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Gerader Verbinder 34"/>
              <p:cNvCxnSpPr/>
              <p:nvPr/>
            </p:nvCxnSpPr>
            <p:spPr>
              <a:xfrm rot="18900000">
                <a:off x="4290160" y="4141180"/>
                <a:ext cx="50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p:cNvCxnSpPr/>
              <p:nvPr/>
            </p:nvCxnSpPr>
            <p:spPr>
              <a:xfrm rot="4260000">
                <a:off x="9574788" y="3486131"/>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p:cNvCxnSpPr/>
              <p:nvPr/>
            </p:nvCxnSpPr>
            <p:spPr>
              <a:xfrm rot="2100000">
                <a:off x="9083246" y="3229605"/>
                <a:ext cx="61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rot="6420000">
                <a:off x="9577777" y="3652088"/>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rot="8580000">
                <a:off x="9063054" y="3930941"/>
                <a:ext cx="6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rot="17340000" flipH="1">
                <a:off x="2618216" y="348272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p:cNvCxnSpPr/>
              <p:nvPr/>
            </p:nvCxnSpPr>
            <p:spPr>
              <a:xfrm rot="19500000" flipH="1">
                <a:off x="2678204" y="3226088"/>
                <a:ext cx="61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p:cNvCxnSpPr/>
              <p:nvPr/>
            </p:nvCxnSpPr>
            <p:spPr>
              <a:xfrm rot="15180000" flipH="1">
                <a:off x="2621205" y="3648680"/>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rot="13020000" flipH="1">
                <a:off x="2669940" y="3927424"/>
                <a:ext cx="6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r Verbinder 43"/>
              <p:cNvCxnSpPr/>
              <p:nvPr/>
            </p:nvCxnSpPr>
            <p:spPr>
              <a:xfrm>
                <a:off x="3246721" y="4122413"/>
                <a:ext cx="58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r Verbinder 44"/>
              <p:cNvCxnSpPr/>
              <p:nvPr/>
            </p:nvCxnSpPr>
            <p:spPr>
              <a:xfrm rot="1620000">
                <a:off x="9070617" y="3293158"/>
                <a:ext cx="108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flipH="1">
                <a:off x="2579427" y="2335659"/>
                <a:ext cx="1234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uppieren 65"/>
            <p:cNvGrpSpPr/>
            <p:nvPr/>
          </p:nvGrpSpPr>
          <p:grpSpPr>
            <a:xfrm>
              <a:off x="6278319" y="1689325"/>
              <a:ext cx="2603960" cy="2887700"/>
              <a:chOff x="6278319" y="1689325"/>
              <a:chExt cx="2603960" cy="2887700"/>
            </a:xfrm>
          </p:grpSpPr>
          <p:cxnSp>
            <p:nvCxnSpPr>
              <p:cNvPr id="48" name="Gerader Verbinder 47"/>
              <p:cNvCxnSpPr/>
              <p:nvPr/>
            </p:nvCxnSpPr>
            <p:spPr>
              <a:xfrm flipV="1">
                <a:off x="6481726" y="1691326"/>
                <a:ext cx="2389827" cy="2675863"/>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9" name="Gerader Verbinder 48"/>
              <p:cNvCxnSpPr/>
              <p:nvPr/>
            </p:nvCxnSpPr>
            <p:spPr>
              <a:xfrm flipV="1">
                <a:off x="6278319" y="1689325"/>
                <a:ext cx="304106" cy="2677864"/>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0" name="Gerader Verbinder 49"/>
              <p:cNvCxnSpPr/>
              <p:nvPr/>
            </p:nvCxnSpPr>
            <p:spPr>
              <a:xfrm flipH="1">
                <a:off x="6281999" y="3562821"/>
                <a:ext cx="287545" cy="1014204"/>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1" name="Gerader Verbinder 50"/>
              <p:cNvCxnSpPr>
                <a:stCxn id="52" idx="2"/>
              </p:cNvCxnSpPr>
              <p:nvPr/>
            </p:nvCxnSpPr>
            <p:spPr>
              <a:xfrm flipV="1">
                <a:off x="6380023" y="3604106"/>
                <a:ext cx="2455739" cy="946420"/>
              </a:xfrm>
              <a:prstGeom prst="line">
                <a:avLst/>
              </a:prstGeom>
              <a:ln>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52" name="Rechteck 51"/>
              <p:cNvSpPr/>
              <p:nvPr/>
            </p:nvSpPr>
            <p:spPr>
              <a:xfrm>
                <a:off x="6291316" y="4373113"/>
                <a:ext cx="177413" cy="177413"/>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7" name="Grafik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8653" y="1691326"/>
                <a:ext cx="2323626" cy="1901149"/>
              </a:xfrm>
              <a:prstGeom prst="rect">
                <a:avLst/>
              </a:prstGeom>
            </p:spPr>
          </p:pic>
          <p:grpSp>
            <p:nvGrpSpPr>
              <p:cNvPr id="53" name="Gruppieren 52"/>
              <p:cNvGrpSpPr/>
              <p:nvPr/>
            </p:nvGrpSpPr>
            <p:grpSpPr>
              <a:xfrm>
                <a:off x="6568844" y="3166910"/>
                <a:ext cx="1241111" cy="338554"/>
                <a:chOff x="5233454" y="2048988"/>
                <a:chExt cx="1241111" cy="338554"/>
              </a:xfrm>
            </p:grpSpPr>
            <p:cxnSp>
              <p:nvCxnSpPr>
                <p:cNvPr id="55" name="Gerade Verbindung mit Pfeil 54"/>
                <p:cNvCxnSpPr/>
                <p:nvPr/>
              </p:nvCxnSpPr>
              <p:spPr>
                <a:xfrm rot="7080000" flipH="1" flipV="1">
                  <a:off x="6268942" y="2079362"/>
                  <a:ext cx="144615" cy="266633"/>
                </a:xfrm>
                <a:prstGeom prst="straightConnector1">
                  <a:avLst/>
                </a:prstGeom>
                <a:solidFill>
                  <a:schemeClr val="bg1"/>
                </a:solidFill>
                <a:ln w="38100">
                  <a:solidFill>
                    <a:schemeClr val="bg1"/>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
              <p:nvSpPr>
                <p:cNvPr id="57" name="Textfeld 56"/>
                <p:cNvSpPr txBox="1"/>
                <p:nvPr/>
              </p:nvSpPr>
              <p:spPr>
                <a:xfrm>
                  <a:off x="5233454" y="2048988"/>
                  <a:ext cx="1007578" cy="338554"/>
                </a:xfrm>
                <a:prstGeom prst="rect">
                  <a:avLst/>
                </a:prstGeom>
                <a:noFill/>
              </p:spPr>
              <p:txBody>
                <a:bodyPr wrap="square" rtlCol="0">
                  <a:spAutoFit/>
                </a:bodyPr>
                <a:lstStyle/>
                <a:p>
                  <a:r>
                    <a:rPr lang="de-DE" sz="16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de-DE" sz="16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0 mm</a:t>
                  </a:r>
                  <a:endParaRPr lang="de-DE"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grpSp>
      <p:sp>
        <p:nvSpPr>
          <p:cNvPr id="62"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56" name="Richtungspfeil 55"/>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
        <p:nvSpPr>
          <p:cNvPr id="59" name="Eingekerbter Richtungspfeil 58"/>
          <p:cNvSpPr/>
          <p:nvPr/>
        </p:nvSpPr>
        <p:spPr>
          <a:xfrm rot="5400000">
            <a:off x="442775" y="2468131"/>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October</a:t>
            </a:r>
            <a:r>
              <a:rPr lang="de-DE" sz="1600" dirty="0">
                <a:solidFill>
                  <a:schemeClr val="tx1"/>
                </a:solidFill>
              </a:rPr>
              <a:t> / November 17</a:t>
            </a:r>
            <a:endParaRPr lang="en-US" sz="1600" dirty="0">
              <a:solidFill>
                <a:schemeClr val="tx1"/>
              </a:solidFill>
            </a:endParaRPr>
          </a:p>
        </p:txBody>
      </p:sp>
    </p:spTree>
    <p:extLst>
      <p:ext uri="{BB962C8B-B14F-4D97-AF65-F5344CB8AC3E}">
        <p14:creationId xmlns:p14="http://schemas.microsoft.com/office/powerpoint/2010/main" val="13190688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ieren 18"/>
          <p:cNvGrpSpPr/>
          <p:nvPr/>
        </p:nvGrpSpPr>
        <p:grpSpPr>
          <a:xfrm>
            <a:off x="2339752" y="3068155"/>
            <a:ext cx="5882240" cy="1121731"/>
            <a:chOff x="329960" y="2327261"/>
            <a:chExt cx="3971488" cy="757355"/>
          </a:xfrm>
        </p:grpSpPr>
        <p:grpSp>
          <p:nvGrpSpPr>
            <p:cNvPr id="20" name="Gruppieren 19"/>
            <p:cNvGrpSpPr/>
            <p:nvPr/>
          </p:nvGrpSpPr>
          <p:grpSpPr>
            <a:xfrm>
              <a:off x="329960" y="2327261"/>
              <a:ext cx="3509852" cy="757355"/>
              <a:chOff x="329960" y="2327261"/>
              <a:chExt cx="3509852" cy="757355"/>
            </a:xfrm>
          </p:grpSpPr>
          <p:grpSp>
            <p:nvGrpSpPr>
              <p:cNvPr id="37" name="Gruppieren 36"/>
              <p:cNvGrpSpPr/>
              <p:nvPr/>
            </p:nvGrpSpPr>
            <p:grpSpPr>
              <a:xfrm>
                <a:off x="329960" y="2327261"/>
                <a:ext cx="3509852" cy="757355"/>
                <a:chOff x="329960" y="2327261"/>
                <a:chExt cx="3509852" cy="757355"/>
              </a:xfrm>
            </p:grpSpPr>
            <p:pic>
              <p:nvPicPr>
                <p:cNvPr id="39" name="Grafik 38"/>
                <p:cNvPicPr>
                  <a:picLocks noChangeAspect="1"/>
                </p:cNvPicPr>
                <p:nvPr/>
              </p:nvPicPr>
              <p:blipFill rotWithShape="1">
                <a:blip r:embed="rId2" cstate="print">
                  <a:extLst>
                    <a:ext uri="{28A0092B-C50C-407E-A947-70E740481C1C}">
                      <a14:useLocalDpi xmlns:a14="http://schemas.microsoft.com/office/drawing/2010/main" val="0"/>
                    </a:ext>
                  </a:extLst>
                </a:blip>
                <a:srcRect r="57916" b="71861"/>
                <a:stretch/>
              </p:blipFill>
              <p:spPr>
                <a:xfrm>
                  <a:off x="329960" y="2327261"/>
                  <a:ext cx="3509852" cy="738250"/>
                </a:xfrm>
                <a:prstGeom prst="rect">
                  <a:avLst/>
                </a:prstGeom>
              </p:spPr>
            </p:pic>
            <p:grpSp>
              <p:nvGrpSpPr>
                <p:cNvPr id="40" name="Gruppieren 39"/>
                <p:cNvGrpSpPr/>
                <p:nvPr/>
              </p:nvGrpSpPr>
              <p:grpSpPr>
                <a:xfrm>
                  <a:off x="879378" y="2590265"/>
                  <a:ext cx="2108445" cy="494351"/>
                  <a:chOff x="879378" y="2590265"/>
                  <a:chExt cx="2108445" cy="494351"/>
                </a:xfrm>
              </p:grpSpPr>
              <p:sp>
                <p:nvSpPr>
                  <p:cNvPr id="43" name="Rechteck 42"/>
                  <p:cNvSpPr/>
                  <p:nvPr/>
                </p:nvSpPr>
                <p:spPr>
                  <a:xfrm>
                    <a:off x="2843808" y="2947620"/>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p:cNvSpPr/>
                  <p:nvPr/>
                </p:nvSpPr>
                <p:spPr>
                  <a:xfrm>
                    <a:off x="1835696" y="2701555"/>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hteck 49"/>
                  <p:cNvSpPr/>
                  <p:nvPr/>
                </p:nvSpPr>
                <p:spPr>
                  <a:xfrm>
                    <a:off x="879378" y="2590265"/>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8" name="Rechteck 37"/>
              <p:cNvSpPr/>
              <p:nvPr/>
            </p:nvSpPr>
            <p:spPr>
              <a:xfrm>
                <a:off x="1088482" y="2440436"/>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 Box 5"/>
            <p:cNvSpPr txBox="1">
              <a:spLocks noChangeArrowheads="1"/>
            </p:cNvSpPr>
            <p:nvPr/>
          </p:nvSpPr>
          <p:spPr bwMode="auto">
            <a:xfrm>
              <a:off x="3233156" y="2591628"/>
              <a:ext cx="1068292" cy="473882"/>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Thermionic Gun</a:t>
              </a:r>
            </a:p>
          </p:txBody>
        </p:sp>
        <p:sp>
          <p:nvSpPr>
            <p:cNvPr id="22" name="Text Box 5"/>
            <p:cNvSpPr txBox="1">
              <a:spLocks noChangeArrowheads="1"/>
            </p:cNvSpPr>
            <p:nvPr/>
          </p:nvSpPr>
          <p:spPr bwMode="auto">
            <a:xfrm>
              <a:off x="818618" y="2367409"/>
              <a:ext cx="729046" cy="21002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5 m</a:t>
              </a:r>
            </a:p>
          </p:txBody>
        </p:sp>
        <p:sp>
          <p:nvSpPr>
            <p:cNvPr id="27" name="Text Box 5"/>
            <p:cNvSpPr txBox="1">
              <a:spLocks noChangeArrowheads="1"/>
            </p:cNvSpPr>
            <p:nvPr/>
          </p:nvSpPr>
          <p:spPr bwMode="auto">
            <a:xfrm>
              <a:off x="1357126" y="2636957"/>
              <a:ext cx="1052798"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Injector</a:t>
              </a:r>
            </a:p>
          </p:txBody>
        </p:sp>
      </p:grpSp>
      <p:sp>
        <p:nvSpPr>
          <p:cNvPr id="7" name="Rechteck 6"/>
          <p:cNvSpPr/>
          <p:nvPr/>
        </p:nvSpPr>
        <p:spPr>
          <a:xfrm>
            <a:off x="2252653" y="2040113"/>
            <a:ext cx="4826345" cy="369332"/>
          </a:xfrm>
          <a:prstGeom prst="rect">
            <a:avLst/>
          </a:prstGeom>
        </p:spPr>
        <p:txBody>
          <a:bodyPr wrap="square">
            <a:spAutoFit/>
          </a:bodyPr>
          <a:lstStyle/>
          <a:p>
            <a:pPr marL="0" lvl="1"/>
            <a:r>
              <a:rPr lang="de-DE" kern="0" dirty="0" smtClean="0">
                <a:latin typeface="+mn-lt"/>
              </a:rPr>
              <a:t>Beam </a:t>
            </a:r>
            <a:r>
              <a:rPr lang="de-DE" kern="0" dirty="0" err="1" smtClean="0">
                <a:latin typeface="+mn-lt"/>
              </a:rPr>
              <a:t>based</a:t>
            </a:r>
            <a:r>
              <a:rPr lang="de-DE" kern="0" dirty="0" smtClean="0">
                <a:latin typeface="+mn-lt"/>
              </a:rPr>
              <a:t> </a:t>
            </a:r>
            <a:r>
              <a:rPr lang="de-DE" kern="0" dirty="0" err="1" smtClean="0">
                <a:latin typeface="+mn-lt"/>
              </a:rPr>
              <a:t>alignment</a:t>
            </a:r>
            <a:r>
              <a:rPr lang="de-DE" kern="0" dirty="0" smtClean="0">
                <a:latin typeface="+mn-lt"/>
              </a:rPr>
              <a:t> </a:t>
            </a:r>
            <a:r>
              <a:rPr lang="de-DE" kern="0" dirty="0" err="1" smtClean="0">
                <a:latin typeface="+mn-lt"/>
              </a:rPr>
              <a:t>injector</a:t>
            </a:r>
            <a:r>
              <a:rPr lang="de-DE" kern="0" dirty="0" smtClean="0">
                <a:latin typeface="+mn-lt"/>
              </a:rPr>
              <a:t> </a:t>
            </a:r>
            <a:r>
              <a:rPr lang="de-DE" kern="0" dirty="0" err="1" smtClean="0">
                <a:latin typeface="+mn-lt"/>
              </a:rPr>
              <a:t>linac</a:t>
            </a:r>
            <a:endParaRPr lang="de-DE" kern="0" dirty="0">
              <a:latin typeface="+mn-lt"/>
            </a:endParaRPr>
          </a:p>
        </p:txBody>
      </p:sp>
      <p:sp>
        <p:nvSpPr>
          <p:cNvPr id="14" name="Rechteck 13"/>
          <p:cNvSpPr/>
          <p:nvPr/>
        </p:nvSpPr>
        <p:spPr>
          <a:xfrm>
            <a:off x="236432" y="6040202"/>
            <a:ext cx="3465711" cy="292068"/>
          </a:xfrm>
          <a:prstGeom prst="rect">
            <a:avLst/>
          </a:prstGeom>
        </p:spPr>
        <p:txBody>
          <a:bodyPr wrap="square">
            <a:spAutoFit/>
          </a:bodyPr>
          <a:lstStyle/>
          <a:p>
            <a:pPr>
              <a:lnSpc>
                <a:spcPct val="150000"/>
              </a:lnSpc>
            </a:pPr>
            <a:r>
              <a:rPr lang="de-DE" sz="1000" i="1" dirty="0" smtClean="0">
                <a:latin typeface="+mn-lt"/>
              </a:rPr>
              <a:t>F. Hug et al., IPAC 2018, in press</a:t>
            </a:r>
            <a:endParaRPr lang="de-DE" sz="1000" i="1" dirty="0">
              <a:latin typeface="+mn-lt"/>
            </a:endParaRPr>
          </a:p>
        </p:txBody>
      </p:sp>
      <p:sp>
        <p:nvSpPr>
          <p:cNvPr id="4" name="Ellipse 3"/>
          <p:cNvSpPr/>
          <p:nvPr/>
        </p:nvSpPr>
        <p:spPr>
          <a:xfrm>
            <a:off x="4979965" y="3802801"/>
            <a:ext cx="148931" cy="144603"/>
          </a:xfrm>
          <a:prstGeom prst="ellipse">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llipse 23"/>
          <p:cNvSpPr/>
          <p:nvPr/>
        </p:nvSpPr>
        <p:spPr>
          <a:xfrm>
            <a:off x="3794414" y="3802513"/>
            <a:ext cx="148931" cy="144603"/>
          </a:xfrm>
          <a:prstGeom prst="ellipse">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Gerade Verbindung mit Pfeil 24"/>
          <p:cNvCxnSpPr/>
          <p:nvPr/>
        </p:nvCxnSpPr>
        <p:spPr>
          <a:xfrm flipH="1" flipV="1">
            <a:off x="5096707" y="4039584"/>
            <a:ext cx="933367" cy="952078"/>
          </a:xfrm>
          <a:prstGeom prst="straightConnector1">
            <a:avLst/>
          </a:prstGeom>
          <a:ln w="25400">
            <a:solidFill>
              <a:srgbClr val="7FAB16"/>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hteck 25"/>
          <p:cNvSpPr/>
          <p:nvPr/>
        </p:nvSpPr>
        <p:spPr>
          <a:xfrm>
            <a:off x="6024138" y="5240846"/>
            <a:ext cx="1953508" cy="369332"/>
          </a:xfrm>
          <a:prstGeom prst="rect">
            <a:avLst/>
          </a:prstGeom>
        </p:spPr>
        <p:txBody>
          <a:bodyPr wrap="square">
            <a:spAutoFit/>
          </a:bodyPr>
          <a:lstStyle/>
          <a:p>
            <a:pPr marL="0" lvl="1"/>
            <a:r>
              <a:rPr lang="de-DE" kern="0" dirty="0" smtClean="0">
                <a:latin typeface="+mn-lt"/>
                <a:sym typeface="Wingdings" panose="05000000000000000000" pitchFamily="2" charset="2"/>
              </a:rPr>
              <a:t>5-cell </a:t>
            </a:r>
            <a:r>
              <a:rPr lang="de-DE" kern="0" dirty="0" err="1" smtClean="0">
                <a:latin typeface="+mn-lt"/>
                <a:sym typeface="Wingdings" panose="05000000000000000000" pitchFamily="2" charset="2"/>
              </a:rPr>
              <a:t>cavity</a:t>
            </a:r>
            <a:endParaRPr lang="de-DE" kern="0" dirty="0" smtClean="0">
              <a:latin typeface="+mn-lt"/>
            </a:endParaRPr>
          </a:p>
        </p:txBody>
      </p:sp>
      <p:cxnSp>
        <p:nvCxnSpPr>
          <p:cNvPr id="28" name="Gerade Verbindung mit Pfeil 27"/>
          <p:cNvCxnSpPr/>
          <p:nvPr/>
        </p:nvCxnSpPr>
        <p:spPr>
          <a:xfrm flipH="1" flipV="1">
            <a:off x="3861105" y="4021744"/>
            <a:ext cx="7774" cy="1123578"/>
          </a:xfrm>
          <a:prstGeom prst="straightConnector1">
            <a:avLst/>
          </a:prstGeom>
          <a:ln w="25400">
            <a:solidFill>
              <a:srgbClr val="7FAB16"/>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Rechteck 28"/>
          <p:cNvSpPr/>
          <p:nvPr/>
        </p:nvSpPr>
        <p:spPr>
          <a:xfrm>
            <a:off x="3063512" y="5230085"/>
            <a:ext cx="1953508" cy="369332"/>
          </a:xfrm>
          <a:prstGeom prst="rect">
            <a:avLst/>
          </a:prstGeom>
        </p:spPr>
        <p:txBody>
          <a:bodyPr wrap="square">
            <a:spAutoFit/>
          </a:bodyPr>
          <a:lstStyle/>
          <a:p>
            <a:pPr marL="0" lvl="1"/>
            <a:r>
              <a:rPr lang="de-DE" kern="0" dirty="0" err="1" smtClean="0">
                <a:latin typeface="+mn-lt"/>
                <a:sym typeface="Wingdings" panose="05000000000000000000" pitchFamily="2" charset="2"/>
              </a:rPr>
              <a:t>BeO</a:t>
            </a:r>
            <a:r>
              <a:rPr lang="de-DE" kern="0" dirty="0" smtClean="0">
                <a:latin typeface="+mn-lt"/>
                <a:sym typeface="Wingdings" panose="05000000000000000000" pitchFamily="2" charset="2"/>
              </a:rPr>
              <a:t> </a:t>
            </a:r>
            <a:r>
              <a:rPr lang="de-DE" kern="0" dirty="0" err="1" smtClean="0">
                <a:latin typeface="+mn-lt"/>
                <a:sym typeface="Wingdings" panose="05000000000000000000" pitchFamily="2" charset="2"/>
              </a:rPr>
              <a:t>target</a:t>
            </a:r>
            <a:endParaRPr lang="de-DE" kern="0" dirty="0" smtClean="0">
              <a:latin typeface="+mn-lt"/>
            </a:endParaRPr>
          </a:p>
        </p:txBody>
      </p:sp>
      <p:sp>
        <p:nvSpPr>
          <p:cNvPr id="18"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32" name="Richtungspfeil 31"/>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
        <p:nvSpPr>
          <p:cNvPr id="33" name="Eingekerbter Richtungspfeil 32"/>
          <p:cNvSpPr/>
          <p:nvPr/>
        </p:nvSpPr>
        <p:spPr>
          <a:xfrm rot="5400000">
            <a:off x="442775" y="2468131"/>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October</a:t>
            </a:r>
            <a:r>
              <a:rPr lang="de-DE" sz="1600" dirty="0">
                <a:solidFill>
                  <a:schemeClr val="tx1"/>
                </a:solidFill>
              </a:rPr>
              <a:t> / November 17</a:t>
            </a:r>
            <a:endParaRPr lang="en-US" sz="1600" dirty="0">
              <a:solidFill>
                <a:schemeClr val="tx1"/>
              </a:solidFill>
            </a:endParaRPr>
          </a:p>
        </p:txBody>
      </p:sp>
      <p:sp>
        <p:nvSpPr>
          <p:cNvPr id="34" name="Eingekerbter Richtungspfeil 33"/>
          <p:cNvSpPr/>
          <p:nvPr/>
        </p:nvSpPr>
        <p:spPr>
          <a:xfrm rot="5400000">
            <a:off x="442775" y="3569062"/>
            <a:ext cx="1244949" cy="1540889"/>
          </a:xfrm>
          <a:prstGeom prst="chevron">
            <a:avLst>
              <a:gd name="adj" fmla="val 27266"/>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December</a:t>
            </a:r>
            <a:r>
              <a:rPr lang="de-DE" sz="1600" dirty="0">
                <a:solidFill>
                  <a:schemeClr val="tx1"/>
                </a:solidFill>
              </a:rPr>
              <a:t> 17</a:t>
            </a:r>
            <a:endParaRPr lang="en-US" sz="1600" dirty="0">
              <a:solidFill>
                <a:schemeClr val="tx1"/>
              </a:solidFill>
            </a:endParaRPr>
          </a:p>
        </p:txBody>
      </p:sp>
    </p:spTree>
    <p:extLst>
      <p:ext uri="{BB962C8B-B14F-4D97-AF65-F5344CB8AC3E}">
        <p14:creationId xmlns:p14="http://schemas.microsoft.com/office/powerpoint/2010/main" val="3907247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eflec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672" y="1556792"/>
            <a:ext cx="5876925" cy="2105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Tabelle 14"/>
          <p:cNvGraphicFramePr>
            <a:graphicFrameLocks noGrp="1"/>
          </p:cNvGraphicFramePr>
          <p:nvPr>
            <p:extLst>
              <p:ext uri="{D42A27DB-BD31-4B8C-83A1-F6EECF244321}">
                <p14:modId xmlns:p14="http://schemas.microsoft.com/office/powerpoint/2010/main" val="408707688"/>
              </p:ext>
            </p:extLst>
          </p:nvPr>
        </p:nvGraphicFramePr>
        <p:xfrm>
          <a:off x="275843" y="4068244"/>
          <a:ext cx="5256000" cy="1620000"/>
        </p:xfrm>
        <a:graphic>
          <a:graphicData uri="http://schemas.openxmlformats.org/drawingml/2006/table">
            <a:tbl>
              <a:tblPr firstRow="1" firstCol="1" bandRow="1">
                <a:tableStyleId>{93296810-A885-4BE3-A3E7-6D5BEEA58F35}</a:tableStyleId>
              </a:tblPr>
              <a:tblGrid>
                <a:gridCol w="1188000"/>
                <a:gridCol w="1044000"/>
                <a:gridCol w="1512000"/>
                <a:gridCol w="1512000"/>
              </a:tblGrid>
              <a:tr h="324000">
                <a:tc gridSpan="2">
                  <a:txBody>
                    <a:bodyPr/>
                    <a:lstStyle/>
                    <a:p>
                      <a:pPr algn="ctr"/>
                      <a:endParaRPr lang="de-DE" sz="1400" dirty="0">
                        <a:latin typeface="+mj-lt"/>
                      </a:endParaRPr>
                    </a:p>
                  </a:txBody>
                  <a:tcPr marL="77769" marR="77769" marT="38884" marB="38884" anchor="ctr">
                    <a:solidFill>
                      <a:srgbClr val="7FAB16"/>
                    </a:solidFill>
                  </a:tcPr>
                </a:tc>
                <a:tc hMerge="1">
                  <a:txBody>
                    <a:bodyPr/>
                    <a:lstStyle/>
                    <a:p>
                      <a:pPr algn="ctr"/>
                      <a:endParaRPr lang="de-DE" sz="1500" dirty="0" smtClean="0">
                        <a:latin typeface="+mj-lt"/>
                      </a:endParaRPr>
                    </a:p>
                  </a:txBody>
                  <a:tcPr marL="77769" marR="77769" marT="38884" marB="38884">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kern="150" dirty="0" smtClean="0">
                          <a:effectLst/>
                          <a:latin typeface="+mj-lt"/>
                        </a:rPr>
                        <a:t>ε</a:t>
                      </a:r>
                      <a:r>
                        <a:rPr lang="en-GB" sz="1400" kern="150" baseline="-25000" dirty="0" err="1" smtClean="0">
                          <a:effectLst/>
                          <a:latin typeface="+mj-lt"/>
                        </a:rPr>
                        <a:t>nx,rms</a:t>
                      </a:r>
                      <a:r>
                        <a:rPr lang="en-GB" sz="1400" dirty="0" smtClean="0">
                          <a:effectLst/>
                          <a:latin typeface="+mj-lt"/>
                        </a:rPr>
                        <a:t> </a:t>
                      </a:r>
                      <a:r>
                        <a:rPr lang="en-GB" sz="1400" kern="150" dirty="0" smtClean="0">
                          <a:effectLst/>
                          <a:latin typeface="+mj-lt"/>
                        </a:rPr>
                        <a:t>[</a:t>
                      </a:r>
                      <a:r>
                        <a:rPr lang="el-GR" sz="1400" kern="150" dirty="0" smtClean="0">
                          <a:effectLst/>
                          <a:latin typeface="Arial" panose="020B0604020202020204" pitchFamily="34" charset="0"/>
                          <a:cs typeface="Arial" panose="020B0604020202020204" pitchFamily="34" charset="0"/>
                        </a:rPr>
                        <a:t>π</a:t>
                      </a:r>
                      <a:r>
                        <a:rPr lang="en-GB" sz="1400" kern="150" dirty="0" smtClean="0">
                          <a:effectLst/>
                          <a:latin typeface="+mj-lt"/>
                        </a:rPr>
                        <a:t> </a:t>
                      </a:r>
                      <a:r>
                        <a:rPr lang="en-GB" sz="1400" dirty="0" smtClean="0">
                          <a:effectLst/>
                          <a:latin typeface="+mj-lt"/>
                        </a:rPr>
                        <a:t>µm</a:t>
                      </a:r>
                      <a:r>
                        <a:rPr lang="en-GB" sz="1400" kern="150" dirty="0" smtClean="0">
                          <a:effectLst/>
                          <a:latin typeface="+mj-lt"/>
                        </a:rPr>
                        <a:t>]</a:t>
                      </a:r>
                      <a:endParaRPr lang="de-DE" sz="1400" dirty="0" smtClean="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400" b="1" kern="150" dirty="0" smtClean="0">
                          <a:solidFill>
                            <a:schemeClr val="lt1"/>
                          </a:solidFill>
                          <a:effectLst/>
                          <a:latin typeface="+mn-lt"/>
                          <a:ea typeface="+mn-ea"/>
                          <a:cs typeface="+mn-cs"/>
                        </a:rPr>
                        <a:t>ε</a:t>
                      </a:r>
                      <a:r>
                        <a:rPr lang="en-GB" sz="1400" b="1" kern="150" baseline="-25000" dirty="0" err="1" smtClean="0">
                          <a:solidFill>
                            <a:schemeClr val="lt1"/>
                          </a:solidFill>
                          <a:effectLst/>
                          <a:latin typeface="+mj-lt"/>
                          <a:ea typeface="+mn-ea"/>
                          <a:cs typeface="+mn-cs"/>
                        </a:rPr>
                        <a:t>ny,rms</a:t>
                      </a:r>
                      <a:r>
                        <a:rPr lang="en-GB" sz="1400" b="1" kern="1200" dirty="0" smtClean="0">
                          <a:solidFill>
                            <a:schemeClr val="lt1"/>
                          </a:solidFill>
                          <a:effectLst/>
                          <a:latin typeface="+mj-lt"/>
                          <a:ea typeface="+mn-ea"/>
                          <a:cs typeface="+mn-cs"/>
                        </a:rPr>
                        <a:t> </a:t>
                      </a:r>
                      <a:r>
                        <a:rPr lang="en-GB" sz="1400" b="1" kern="150" dirty="0" smtClean="0">
                          <a:solidFill>
                            <a:schemeClr val="lt1"/>
                          </a:solidFill>
                          <a:effectLst/>
                          <a:latin typeface="+mj-lt"/>
                          <a:ea typeface="+mn-ea"/>
                          <a:cs typeface="+mn-cs"/>
                        </a:rPr>
                        <a:t>[</a:t>
                      </a:r>
                      <a:r>
                        <a:rPr lang="el-GR" sz="1400" kern="150" dirty="0" smtClean="0">
                          <a:effectLst/>
                          <a:latin typeface="Arial" panose="020B0604020202020204" pitchFamily="34" charset="0"/>
                          <a:cs typeface="Arial" panose="020B0604020202020204" pitchFamily="34" charset="0"/>
                        </a:rPr>
                        <a:t>π</a:t>
                      </a:r>
                      <a:r>
                        <a:rPr lang="en-GB" sz="1400" b="1" kern="150" dirty="0" smtClean="0">
                          <a:solidFill>
                            <a:schemeClr val="lt1"/>
                          </a:solidFill>
                          <a:effectLst/>
                          <a:latin typeface="+mj-lt"/>
                          <a:ea typeface="+mn-ea"/>
                          <a:cs typeface="+mn-cs"/>
                        </a:rPr>
                        <a:t> </a:t>
                      </a:r>
                      <a:r>
                        <a:rPr lang="en-GB" sz="1400" b="1" kern="1200" dirty="0" smtClean="0">
                          <a:solidFill>
                            <a:schemeClr val="lt1"/>
                          </a:solidFill>
                          <a:effectLst/>
                          <a:latin typeface="+mj-lt"/>
                          <a:ea typeface="+mn-ea"/>
                          <a:cs typeface="+mn-cs"/>
                        </a:rPr>
                        <a:t>µm</a:t>
                      </a:r>
                      <a:r>
                        <a:rPr lang="en-GB" sz="1400" b="1" kern="150" dirty="0" smtClean="0">
                          <a:solidFill>
                            <a:schemeClr val="lt1"/>
                          </a:solidFill>
                          <a:effectLst/>
                          <a:latin typeface="+mj-lt"/>
                          <a:ea typeface="+mn-ea"/>
                          <a:cs typeface="+mn-cs"/>
                        </a:rPr>
                        <a:t>]</a:t>
                      </a:r>
                      <a:endParaRPr lang="de-DE" sz="1400" dirty="0" smtClean="0">
                        <a:latin typeface="+mj-lt"/>
                      </a:endParaRPr>
                    </a:p>
                  </a:txBody>
                  <a:tcPr marL="77769" marR="77769" marT="38884" marB="38884" anchor="ctr">
                    <a:solidFill>
                      <a:srgbClr val="7FAB16"/>
                    </a:solidFill>
                  </a:tcPr>
                </a:tc>
              </a:tr>
              <a:tr h="324000">
                <a:tc rowSpan="2">
                  <a:txBody>
                    <a:bodyPr/>
                    <a:lstStyle/>
                    <a:p>
                      <a:pPr algn="ctr"/>
                      <a:r>
                        <a:rPr lang="de-DE" sz="1400" dirty="0" err="1" smtClean="0">
                          <a:latin typeface="+mj-lt"/>
                        </a:rPr>
                        <a:t>Before</a:t>
                      </a:r>
                      <a:r>
                        <a:rPr lang="de-DE" sz="1400" dirty="0" smtClean="0">
                          <a:latin typeface="+mj-lt"/>
                        </a:rPr>
                        <a:t> </a:t>
                      </a:r>
                      <a:r>
                        <a:rPr lang="de-DE" sz="1400" dirty="0" err="1" smtClean="0">
                          <a:latin typeface="+mj-lt"/>
                        </a:rPr>
                        <a:t>alignment</a:t>
                      </a:r>
                      <a:endParaRPr lang="de-DE" sz="1400" dirty="0">
                        <a:latin typeface="+mj-lt"/>
                      </a:endParaRPr>
                    </a:p>
                  </a:txBody>
                  <a:tcPr marL="77769" marR="77769" marT="38884" marB="38884" anchor="ctr">
                    <a:solidFill>
                      <a:srgbClr val="7FAB16"/>
                    </a:solidFill>
                  </a:tcPr>
                </a:tc>
                <a:tc>
                  <a:txBody>
                    <a:bodyPr/>
                    <a:lstStyle/>
                    <a:p>
                      <a:pPr algn="ctr"/>
                      <a:r>
                        <a:rPr lang="de-DE" sz="1400" b="0" i="0" dirty="0" err="1" smtClean="0">
                          <a:latin typeface="+mj-lt"/>
                        </a:rPr>
                        <a:t>simulated</a:t>
                      </a:r>
                      <a:endParaRPr lang="de-DE" sz="1400" b="0" i="0" dirty="0">
                        <a:latin typeface="+mj-lt"/>
                      </a:endParaRPr>
                    </a:p>
                  </a:txBody>
                  <a:tcPr marL="77769" marR="77769" marT="38884" marB="38884" anchor="ctr">
                    <a:solidFill>
                      <a:srgbClr val="7FAB16">
                        <a:alpha val="30000"/>
                      </a:srgbClr>
                    </a:solidFill>
                  </a:tcPr>
                </a:tc>
                <a:tc>
                  <a:txBody>
                    <a:bodyPr/>
                    <a:lstStyle/>
                    <a:p>
                      <a:pPr indent="118745" algn="ctr">
                        <a:spcBef>
                          <a:spcPts val="300"/>
                        </a:spcBef>
                        <a:spcAft>
                          <a:spcPts val="300"/>
                        </a:spcAft>
                      </a:pPr>
                      <a:r>
                        <a:rPr lang="en-GB" sz="1400" kern="150" dirty="0" smtClean="0">
                          <a:effectLst/>
                          <a:latin typeface="+mj-lt"/>
                        </a:rPr>
                        <a:t>0.54</a:t>
                      </a:r>
                      <a:endParaRPr lang="en-US" sz="1400" dirty="0">
                        <a:effectLst/>
                        <a:latin typeface="+mj-lt"/>
                      </a:endParaRPr>
                    </a:p>
                  </a:txBody>
                  <a:tcPr marL="68580" marR="68580" marT="0" marB="0" anchor="ctr">
                    <a:solidFill>
                      <a:srgbClr val="7FAB16">
                        <a:alpha val="30000"/>
                      </a:srgbClr>
                    </a:solidFill>
                  </a:tcPr>
                </a:tc>
                <a:tc>
                  <a:txBody>
                    <a:bodyPr/>
                    <a:lstStyle/>
                    <a:p>
                      <a:pPr indent="118745" algn="ctr">
                        <a:spcBef>
                          <a:spcPts val="300"/>
                        </a:spcBef>
                        <a:spcAft>
                          <a:spcPts val="300"/>
                        </a:spcAft>
                      </a:pPr>
                      <a:r>
                        <a:rPr lang="en-GB" sz="1400" dirty="0" smtClean="0">
                          <a:effectLst/>
                          <a:latin typeface="+mj-lt"/>
                        </a:rPr>
                        <a:t>0.31</a:t>
                      </a:r>
                      <a:endParaRPr lang="en-US" sz="1400" dirty="0">
                        <a:effectLst/>
                        <a:latin typeface="+mj-lt"/>
                      </a:endParaRPr>
                    </a:p>
                  </a:txBody>
                  <a:tcPr marL="68580" marR="68580" marT="0" marB="0" anchor="ctr">
                    <a:solidFill>
                      <a:srgbClr val="7FAB16">
                        <a:alpha val="30000"/>
                      </a:srgbClr>
                    </a:solidFill>
                  </a:tcPr>
                </a:tc>
              </a:tr>
              <a:tr h="32400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i="0" kern="1200" dirty="0" err="1" smtClean="0">
                          <a:solidFill>
                            <a:schemeClr val="dk1"/>
                          </a:solidFill>
                          <a:latin typeface="+mj-lt"/>
                          <a:ea typeface="+mn-ea"/>
                          <a:cs typeface="+mn-cs"/>
                        </a:rPr>
                        <a:t>measured</a:t>
                      </a:r>
                      <a:endParaRPr lang="de-DE" sz="1400" b="0" i="0" dirty="0">
                        <a:latin typeface="+mj-lt"/>
                      </a:endParaRPr>
                    </a:p>
                  </a:txBody>
                  <a:tcPr marL="77769" marR="77769" marT="38884" marB="38884" anchor="ctr">
                    <a:solidFill>
                      <a:srgbClr val="7FAB16">
                        <a:alpha val="10000"/>
                      </a:srgbClr>
                    </a:solidFill>
                  </a:tcPr>
                </a:tc>
                <a:tc>
                  <a:txBody>
                    <a:bodyPr/>
                    <a:lstStyle/>
                    <a:p>
                      <a:pPr marL="0" marR="0" lvl="0" indent="118745" algn="ctr" defTabSz="914400" rtl="0" eaLnBrk="1" fontAlgn="auto" latinLnBrk="0" hangingPunct="1">
                        <a:lnSpc>
                          <a:spcPct val="100000"/>
                        </a:lnSpc>
                        <a:spcBef>
                          <a:spcPts val="300"/>
                        </a:spcBef>
                        <a:spcAft>
                          <a:spcPts val="300"/>
                        </a:spcAft>
                        <a:buClrTx/>
                        <a:buSzTx/>
                        <a:buFontTx/>
                        <a:buNone/>
                        <a:tabLst/>
                        <a:defRPr/>
                      </a:pPr>
                      <a:r>
                        <a:rPr lang="en-GB" sz="1400" dirty="0" smtClean="0">
                          <a:effectLst/>
                          <a:latin typeface="+mj-lt"/>
                        </a:rPr>
                        <a:t>1.3 ± 0.1</a:t>
                      </a:r>
                      <a:endParaRPr lang="en-US" sz="1400" dirty="0" smtClean="0">
                        <a:effectLst/>
                        <a:latin typeface="+mj-lt"/>
                        <a:ea typeface="Times New Roman" panose="02020603050405020304" pitchFamily="18" charset="0"/>
                      </a:endParaRPr>
                    </a:p>
                  </a:txBody>
                  <a:tcPr marL="68580" marR="68580" marT="0" marB="0" anchor="ctr">
                    <a:solidFill>
                      <a:srgbClr val="7FAB16">
                        <a:alpha val="10000"/>
                      </a:srgbClr>
                    </a:solidFill>
                  </a:tcPr>
                </a:tc>
                <a:tc>
                  <a:txBody>
                    <a:bodyPr/>
                    <a:lstStyle/>
                    <a:p>
                      <a:pPr marL="0" marR="0" lvl="0" indent="118745" algn="ctr" defTabSz="914400" rtl="0" eaLnBrk="1" fontAlgn="auto" latinLnBrk="0" hangingPunct="1">
                        <a:lnSpc>
                          <a:spcPct val="100000"/>
                        </a:lnSpc>
                        <a:spcBef>
                          <a:spcPts val="300"/>
                        </a:spcBef>
                        <a:spcAft>
                          <a:spcPts val="300"/>
                        </a:spcAft>
                        <a:buClrTx/>
                        <a:buSzTx/>
                        <a:buFontTx/>
                        <a:buNone/>
                        <a:tabLst/>
                        <a:defRPr/>
                      </a:pPr>
                      <a:r>
                        <a:rPr lang="en-GB" sz="1400" dirty="0" smtClean="0">
                          <a:effectLst/>
                          <a:latin typeface="+mj-lt"/>
                        </a:rPr>
                        <a:t>0.4± 0.02</a:t>
                      </a:r>
                      <a:endParaRPr lang="en-US" sz="1400" dirty="0" smtClean="0">
                        <a:effectLst/>
                        <a:latin typeface="+mj-lt"/>
                        <a:ea typeface="Times New Roman" panose="02020603050405020304" pitchFamily="18" charset="0"/>
                      </a:endParaRPr>
                    </a:p>
                  </a:txBody>
                  <a:tcPr marL="68580" marR="68580" marT="0" marB="0" anchor="ctr">
                    <a:solidFill>
                      <a:srgbClr val="7FAB16">
                        <a:alpha val="10000"/>
                      </a:srgbClr>
                    </a:solidFill>
                  </a:tcPr>
                </a:tc>
              </a:tr>
              <a:tr h="324000">
                <a:tc rowSpan="2">
                  <a:txBody>
                    <a:bodyPr/>
                    <a:lstStyle/>
                    <a:p>
                      <a:pPr algn="ctr"/>
                      <a:r>
                        <a:rPr lang="de-DE" sz="1400" dirty="0" smtClean="0">
                          <a:latin typeface="+mj-lt"/>
                        </a:rPr>
                        <a:t>After</a:t>
                      </a:r>
                      <a:r>
                        <a:rPr lang="de-DE" sz="1400" baseline="0" dirty="0" smtClean="0">
                          <a:latin typeface="+mj-lt"/>
                        </a:rPr>
                        <a:t> </a:t>
                      </a:r>
                      <a:r>
                        <a:rPr lang="de-DE" sz="1400" baseline="0" dirty="0" err="1" smtClean="0">
                          <a:latin typeface="+mj-lt"/>
                        </a:rPr>
                        <a:t>alignment</a:t>
                      </a:r>
                      <a:endParaRPr lang="de-DE" sz="1400" dirty="0" smtClean="0">
                        <a:latin typeface="+mj-lt"/>
                      </a:endParaRPr>
                    </a:p>
                  </a:txBody>
                  <a:tcPr marL="77769" marR="77769" marT="38884" marB="38884" anchor="ctr">
                    <a:solidFill>
                      <a:srgbClr val="7FAB16"/>
                    </a:solidFill>
                  </a:tcPr>
                </a:tc>
                <a:tc>
                  <a:txBody>
                    <a:bodyPr/>
                    <a:lstStyle/>
                    <a:p>
                      <a:pPr algn="ctr"/>
                      <a:r>
                        <a:rPr lang="de-DE" sz="1400" b="0" i="0" dirty="0" err="1" smtClean="0">
                          <a:latin typeface="+mj-lt"/>
                        </a:rPr>
                        <a:t>simulated</a:t>
                      </a:r>
                      <a:endParaRPr lang="de-DE" sz="1400" b="0" i="0" dirty="0">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50" dirty="0" smtClean="0">
                          <a:effectLst/>
                          <a:latin typeface="+mj-lt"/>
                        </a:rPr>
                        <a:t>0.43</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mj-lt"/>
                        </a:rPr>
                        <a:t>0.24</a:t>
                      </a:r>
                      <a:endParaRPr lang="en-US" sz="1400" dirty="0" smtClean="0">
                        <a:effectLst/>
                        <a:latin typeface="+mj-lt"/>
                      </a:endParaRPr>
                    </a:p>
                  </a:txBody>
                  <a:tcPr marL="77769" marR="77769" marT="38884" marB="38884" anchor="ctr">
                    <a:solidFill>
                      <a:srgbClr val="7FAB16">
                        <a:alpha val="30000"/>
                      </a:srgbClr>
                    </a:solidFill>
                  </a:tcPr>
                </a:tc>
              </a:tr>
              <a:tr h="324000">
                <a:tc vMerge="1">
                  <a:txBody>
                    <a:bodyPr/>
                    <a:lstStyle/>
                    <a:p>
                      <a:pPr algn="ctr"/>
                      <a:endParaRPr lang="de-DE" sz="1500" dirty="0" smtClean="0">
                        <a:latin typeface="+mj-lt"/>
                      </a:endParaRPr>
                    </a:p>
                  </a:txBody>
                  <a:tcPr marL="77769" marR="77769" marT="38884" marB="38884">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0" i="0" kern="1200" dirty="0" err="1" smtClean="0">
                          <a:solidFill>
                            <a:schemeClr val="dk1"/>
                          </a:solidFill>
                          <a:latin typeface="+mj-lt"/>
                          <a:ea typeface="+mn-ea"/>
                          <a:cs typeface="+mn-cs"/>
                        </a:rPr>
                        <a:t>measured</a:t>
                      </a:r>
                      <a:endParaRPr lang="de-DE" sz="1400" b="0" i="0" dirty="0">
                        <a:latin typeface="+mj-lt"/>
                      </a:endParaRPr>
                    </a:p>
                  </a:txBody>
                  <a:tcPr marL="77769" marR="77769" marT="38884" marB="38884" anchor="ctr">
                    <a:solidFill>
                      <a:srgbClr val="7FAB16">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mj-lt"/>
                        </a:rPr>
                        <a:t>0.84± 0.05</a:t>
                      </a:r>
                      <a:endParaRPr lang="en-US" sz="1400" dirty="0" smtClean="0">
                        <a:effectLst/>
                        <a:latin typeface="+mj-lt"/>
                        <a:ea typeface="Times New Roman" panose="02020603050405020304" pitchFamily="18" charset="0"/>
                      </a:endParaRPr>
                    </a:p>
                  </a:txBody>
                  <a:tcPr marL="77769" marR="77769" marT="38884" marB="38884" anchor="ctr">
                    <a:solidFill>
                      <a:srgbClr val="7FAB16">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effectLst/>
                          <a:latin typeface="+mj-lt"/>
                        </a:rPr>
                        <a:t>0.15± 0.05</a:t>
                      </a:r>
                      <a:endParaRPr lang="en-US" sz="1400" dirty="0" smtClean="0">
                        <a:effectLst/>
                        <a:latin typeface="+mj-lt"/>
                        <a:ea typeface="Times New Roman" panose="02020603050405020304" pitchFamily="18" charset="0"/>
                      </a:endParaRPr>
                    </a:p>
                  </a:txBody>
                  <a:tcPr marL="77769" marR="77769" marT="38884" marB="38884" anchor="ctr">
                    <a:solidFill>
                      <a:srgbClr val="7FAB16">
                        <a:alpha val="10000"/>
                      </a:srgbClr>
                    </a:solidFill>
                  </a:tcPr>
                </a:tc>
              </a:tr>
            </a:tbl>
          </a:graphicData>
        </a:graphic>
      </p:graphicFrame>
      <p:sp>
        <p:nvSpPr>
          <p:cNvPr id="18" name="Rechteck 17"/>
          <p:cNvSpPr/>
          <p:nvPr/>
        </p:nvSpPr>
        <p:spPr>
          <a:xfrm>
            <a:off x="149336" y="2011411"/>
            <a:ext cx="2160240" cy="369332"/>
          </a:xfrm>
          <a:prstGeom prst="rect">
            <a:avLst/>
          </a:prstGeom>
        </p:spPr>
        <p:txBody>
          <a:bodyPr wrap="square">
            <a:spAutoFit/>
          </a:bodyPr>
          <a:lstStyle/>
          <a:p>
            <a:pPr marL="0" lvl="1"/>
            <a:r>
              <a:rPr lang="de-DE" kern="0" dirty="0" err="1" smtClean="0">
                <a:latin typeface="+mn-lt"/>
              </a:rPr>
              <a:t>Before</a:t>
            </a:r>
            <a:r>
              <a:rPr lang="de-DE" kern="0" dirty="0" smtClean="0">
                <a:latin typeface="+mn-lt"/>
              </a:rPr>
              <a:t> </a:t>
            </a:r>
            <a:r>
              <a:rPr lang="de-DE" kern="0" dirty="0" err="1" smtClean="0">
                <a:latin typeface="+mn-lt"/>
              </a:rPr>
              <a:t>alignment</a:t>
            </a:r>
            <a:endParaRPr lang="de-DE" kern="0" dirty="0">
              <a:latin typeface="+mn-lt"/>
            </a:endParaRPr>
          </a:p>
        </p:txBody>
      </p:sp>
      <p:sp>
        <p:nvSpPr>
          <p:cNvPr id="19" name="Rechteck 18"/>
          <p:cNvSpPr/>
          <p:nvPr/>
        </p:nvSpPr>
        <p:spPr>
          <a:xfrm>
            <a:off x="275843" y="2940527"/>
            <a:ext cx="2160240" cy="369332"/>
          </a:xfrm>
          <a:prstGeom prst="rect">
            <a:avLst/>
          </a:prstGeom>
        </p:spPr>
        <p:txBody>
          <a:bodyPr wrap="square">
            <a:spAutoFit/>
          </a:bodyPr>
          <a:lstStyle/>
          <a:p>
            <a:pPr marL="0" lvl="1"/>
            <a:r>
              <a:rPr lang="de-DE" kern="0" dirty="0" smtClean="0">
                <a:latin typeface="+mn-lt"/>
              </a:rPr>
              <a:t>After </a:t>
            </a:r>
            <a:r>
              <a:rPr lang="de-DE" kern="0" dirty="0" err="1" smtClean="0">
                <a:latin typeface="+mn-lt"/>
              </a:rPr>
              <a:t>alignment</a:t>
            </a:r>
            <a:endParaRPr lang="de-DE" kern="0" dirty="0">
              <a:latin typeface="+mn-lt"/>
            </a:endParaRPr>
          </a:p>
        </p:txBody>
      </p:sp>
      <p:sp>
        <p:nvSpPr>
          <p:cNvPr id="22" name="Rechteck 21"/>
          <p:cNvSpPr/>
          <p:nvPr/>
        </p:nvSpPr>
        <p:spPr>
          <a:xfrm>
            <a:off x="5940152" y="4040826"/>
            <a:ext cx="2664296" cy="2062103"/>
          </a:xfrm>
          <a:prstGeom prst="rect">
            <a:avLst/>
          </a:prstGeom>
        </p:spPr>
        <p:txBody>
          <a:bodyPr wrap="square">
            <a:spAutoFit/>
          </a:bodyPr>
          <a:lstStyle/>
          <a:p>
            <a:pPr marL="285750" lvl="1" indent="-285750">
              <a:buFont typeface="Wingdings" panose="05000000000000000000" pitchFamily="2" charset="2"/>
              <a:buChar char="à"/>
            </a:pPr>
            <a:r>
              <a:rPr lang="de-DE" sz="1600" kern="0" dirty="0" smtClean="0">
                <a:latin typeface="+mn-lt"/>
                <a:sym typeface="Wingdings" panose="05000000000000000000" pitchFamily="2" charset="2"/>
              </a:rPr>
              <a:t>Much </a:t>
            </a:r>
            <a:r>
              <a:rPr lang="de-DE" sz="1600" kern="0" dirty="0" err="1" smtClean="0">
                <a:latin typeface="+mn-lt"/>
                <a:sym typeface="Wingdings" panose="05000000000000000000" pitchFamily="2" charset="2"/>
              </a:rPr>
              <a:t>less</a:t>
            </a:r>
            <a:r>
              <a:rPr lang="de-DE" sz="1600" kern="0" dirty="0" smtClean="0">
                <a:latin typeface="+mn-lt"/>
                <a:sym typeface="Wingdings" panose="05000000000000000000" pitchFamily="2" charset="2"/>
              </a:rPr>
              <a:t> </a:t>
            </a:r>
            <a:r>
              <a:rPr lang="de-DE" sz="1600" kern="0" dirty="0" err="1" smtClean="0">
                <a:latin typeface="+mn-lt"/>
                <a:sym typeface="Wingdings" panose="05000000000000000000" pitchFamily="2" charset="2"/>
              </a:rPr>
              <a:t>steering</a:t>
            </a:r>
            <a:r>
              <a:rPr lang="de-DE" sz="1600" kern="0" dirty="0" smtClean="0">
                <a:latin typeface="+mn-lt"/>
                <a:sym typeface="Wingdings" panose="05000000000000000000" pitchFamily="2" charset="2"/>
              </a:rPr>
              <a:t> </a:t>
            </a:r>
            <a:r>
              <a:rPr lang="de-DE" sz="1600" kern="0" dirty="0" err="1" smtClean="0">
                <a:latin typeface="+mn-lt"/>
                <a:sym typeface="Wingdings" panose="05000000000000000000" pitchFamily="2" charset="2"/>
              </a:rPr>
              <a:t>effect</a:t>
            </a:r>
            <a:r>
              <a:rPr lang="de-DE" sz="1600" kern="0" dirty="0" smtClean="0">
                <a:latin typeface="+mn-lt"/>
                <a:sym typeface="Wingdings" panose="05000000000000000000" pitchFamily="2" charset="2"/>
              </a:rPr>
              <a:t> </a:t>
            </a:r>
            <a:r>
              <a:rPr lang="de-DE" sz="1600" kern="0" dirty="0" err="1" smtClean="0">
                <a:latin typeface="+mn-lt"/>
                <a:sym typeface="Wingdings" panose="05000000000000000000" pitchFamily="2" charset="2"/>
              </a:rPr>
              <a:t>of</a:t>
            </a:r>
            <a:r>
              <a:rPr lang="de-DE" sz="1600" kern="0" dirty="0" smtClean="0">
                <a:latin typeface="+mn-lt"/>
                <a:sym typeface="Wingdings" panose="05000000000000000000" pitchFamily="2" charset="2"/>
              </a:rPr>
              <a:t> 5-cell </a:t>
            </a:r>
            <a:r>
              <a:rPr lang="de-DE" sz="1600" kern="0" dirty="0" err="1" smtClean="0">
                <a:latin typeface="+mn-lt"/>
                <a:sym typeface="Wingdings" panose="05000000000000000000" pitchFamily="2" charset="2"/>
              </a:rPr>
              <a:t>cavity</a:t>
            </a:r>
            <a:endParaRPr lang="de-DE" sz="1600" kern="0" dirty="0" smtClean="0">
              <a:latin typeface="+mn-lt"/>
              <a:sym typeface="Wingdings" panose="05000000000000000000" pitchFamily="2" charset="2"/>
            </a:endParaRPr>
          </a:p>
          <a:p>
            <a:pPr marL="285750" lvl="1" indent="-285750">
              <a:buFont typeface="Wingdings" panose="05000000000000000000" pitchFamily="2" charset="2"/>
              <a:buChar char="à"/>
            </a:pPr>
            <a:r>
              <a:rPr lang="de-DE" sz="1600" kern="0" dirty="0" err="1">
                <a:latin typeface="+mn-lt"/>
                <a:sym typeface="Wingdings" panose="05000000000000000000" pitchFamily="2" charset="2"/>
              </a:rPr>
              <a:t>B</a:t>
            </a:r>
            <a:r>
              <a:rPr lang="de-DE" sz="1600" kern="0" dirty="0" err="1" smtClean="0">
                <a:sym typeface="Wingdings" panose="05000000000000000000" pitchFamily="2" charset="2"/>
              </a:rPr>
              <a:t>etter</a:t>
            </a:r>
            <a:r>
              <a:rPr lang="de-DE" sz="1600" kern="0" dirty="0" smtClean="0">
                <a:sym typeface="Wingdings" panose="05000000000000000000" pitchFamily="2" charset="2"/>
              </a:rPr>
              <a:t> </a:t>
            </a:r>
            <a:r>
              <a:rPr lang="de-DE" sz="1600" kern="0" dirty="0" err="1" smtClean="0">
                <a:sym typeface="Wingdings" panose="05000000000000000000" pitchFamily="2" charset="2"/>
              </a:rPr>
              <a:t>focus</a:t>
            </a:r>
            <a:r>
              <a:rPr lang="de-DE" sz="1600" kern="0" dirty="0">
                <a:sym typeface="Wingdings" panose="05000000000000000000" pitchFamily="2" charset="2"/>
              </a:rPr>
              <a:t> </a:t>
            </a:r>
            <a:r>
              <a:rPr lang="de-DE" sz="1600" kern="0" dirty="0" smtClean="0">
                <a:sym typeface="Wingdings" panose="05000000000000000000" pitchFamily="2" charset="2"/>
              </a:rPr>
              <a:t>at </a:t>
            </a:r>
            <a:r>
              <a:rPr lang="de-DE" sz="1600" kern="0" dirty="0" err="1" smtClean="0">
                <a:sym typeface="Wingdings" panose="05000000000000000000" pitchFamily="2" charset="2"/>
              </a:rPr>
              <a:t>optimum</a:t>
            </a:r>
            <a:r>
              <a:rPr lang="de-DE" sz="1600" kern="0" dirty="0" smtClean="0">
                <a:sym typeface="Wingdings" panose="05000000000000000000" pitchFamily="2" charset="2"/>
              </a:rPr>
              <a:t> </a:t>
            </a:r>
            <a:r>
              <a:rPr lang="de-DE" sz="1600" kern="0" dirty="0" err="1" smtClean="0">
                <a:sym typeface="Wingdings" panose="05000000000000000000" pitchFamily="2" charset="2"/>
              </a:rPr>
              <a:t>rf</a:t>
            </a:r>
            <a:r>
              <a:rPr lang="de-DE" sz="1600" kern="0" dirty="0" smtClean="0">
                <a:sym typeface="Wingdings" panose="05000000000000000000" pitchFamily="2" charset="2"/>
              </a:rPr>
              <a:t> </a:t>
            </a:r>
            <a:r>
              <a:rPr lang="de-DE" sz="1600" kern="0" dirty="0" err="1" smtClean="0">
                <a:sym typeface="Wingdings" panose="05000000000000000000" pitchFamily="2" charset="2"/>
              </a:rPr>
              <a:t>phase</a:t>
            </a:r>
            <a:endParaRPr lang="de-DE" sz="1600" kern="0" dirty="0" smtClean="0">
              <a:sym typeface="Wingdings" panose="05000000000000000000" pitchFamily="2" charset="2"/>
            </a:endParaRPr>
          </a:p>
          <a:p>
            <a:pPr marL="285750" lvl="1" indent="-285750">
              <a:buFont typeface="Wingdings" panose="05000000000000000000" pitchFamily="2" charset="2"/>
              <a:buChar char="à"/>
            </a:pPr>
            <a:r>
              <a:rPr lang="de-DE" sz="1600" kern="0" dirty="0" smtClean="0">
                <a:sym typeface="Wingdings" panose="05000000000000000000" pitchFamily="2" charset="2"/>
              </a:rPr>
              <a:t>Total </a:t>
            </a:r>
            <a:r>
              <a:rPr lang="de-DE" sz="1600" kern="0" dirty="0" err="1" smtClean="0">
                <a:sym typeface="Wingdings" panose="05000000000000000000" pitchFamily="2" charset="2"/>
              </a:rPr>
              <a:t>change</a:t>
            </a:r>
            <a:r>
              <a:rPr lang="de-DE" sz="1600" kern="0" dirty="0" smtClean="0">
                <a:sym typeface="Wingdings" panose="05000000000000000000" pitchFamily="2" charset="2"/>
              </a:rPr>
              <a:t> </a:t>
            </a:r>
            <a:r>
              <a:rPr lang="de-DE" sz="1600" kern="0" dirty="0" err="1" smtClean="0">
                <a:sym typeface="Wingdings" panose="05000000000000000000" pitchFamily="2" charset="2"/>
              </a:rPr>
              <a:t>of</a:t>
            </a:r>
            <a:r>
              <a:rPr lang="de-DE" sz="1600" kern="0" dirty="0" smtClean="0">
                <a:sym typeface="Wingdings" panose="05000000000000000000" pitchFamily="2" charset="2"/>
              </a:rPr>
              <a:t> </a:t>
            </a:r>
            <a:r>
              <a:rPr lang="de-DE" sz="1600" kern="0" dirty="0" err="1" smtClean="0">
                <a:sym typeface="Wingdings" panose="05000000000000000000" pitchFamily="2" charset="2"/>
              </a:rPr>
              <a:t>rf</a:t>
            </a:r>
            <a:r>
              <a:rPr lang="de-DE" sz="1600" kern="0" dirty="0" smtClean="0">
                <a:sym typeface="Wingdings" panose="05000000000000000000" pitchFamily="2" charset="2"/>
              </a:rPr>
              <a:t> </a:t>
            </a:r>
            <a:r>
              <a:rPr lang="de-DE" sz="1600" kern="0" dirty="0" err="1" smtClean="0">
                <a:sym typeface="Wingdings" panose="05000000000000000000" pitchFamily="2" charset="2"/>
              </a:rPr>
              <a:t>phase</a:t>
            </a:r>
            <a:r>
              <a:rPr lang="de-DE" sz="1600" kern="0" dirty="0" smtClean="0">
                <a:sym typeface="Wingdings" panose="05000000000000000000" pitchFamily="2" charset="2"/>
              </a:rPr>
              <a:t> </a:t>
            </a:r>
            <a:r>
              <a:rPr lang="de-DE" sz="1600" kern="0" dirty="0" err="1" smtClean="0">
                <a:sym typeface="Wingdings" panose="05000000000000000000" pitchFamily="2" charset="2"/>
              </a:rPr>
              <a:t>of</a:t>
            </a:r>
            <a:r>
              <a:rPr lang="de-DE" sz="1600" kern="0" dirty="0" smtClean="0">
                <a:sym typeface="Wingdings" panose="05000000000000000000" pitchFamily="2" charset="2"/>
              </a:rPr>
              <a:t> </a:t>
            </a:r>
            <a:r>
              <a:rPr lang="de-DE" sz="1600" kern="0" dirty="0" err="1" smtClean="0">
                <a:sym typeface="Wingdings" panose="05000000000000000000" pitchFamily="2" charset="2"/>
              </a:rPr>
              <a:t>more</a:t>
            </a:r>
            <a:r>
              <a:rPr lang="de-DE" sz="1600" kern="0" dirty="0" smtClean="0">
                <a:sym typeface="Wingdings" panose="05000000000000000000" pitchFamily="2" charset="2"/>
              </a:rPr>
              <a:t> </a:t>
            </a:r>
            <a:r>
              <a:rPr lang="de-DE" sz="1600" kern="0" dirty="0" err="1" smtClean="0">
                <a:sym typeface="Wingdings" panose="05000000000000000000" pitchFamily="2" charset="2"/>
              </a:rPr>
              <a:t>than</a:t>
            </a:r>
            <a:r>
              <a:rPr lang="de-DE" sz="1600" kern="0" dirty="0" smtClean="0">
                <a:sym typeface="Wingdings" panose="05000000000000000000" pitchFamily="2" charset="2"/>
              </a:rPr>
              <a:t> 20° </a:t>
            </a:r>
            <a:r>
              <a:rPr lang="de-DE" sz="1600" kern="0" dirty="0" err="1" smtClean="0">
                <a:sym typeface="Wingdings" panose="05000000000000000000" pitchFamily="2" charset="2"/>
              </a:rPr>
              <a:t>possible</a:t>
            </a:r>
            <a:r>
              <a:rPr lang="de-DE" sz="1600" kern="0" dirty="0" smtClean="0">
                <a:sym typeface="Wingdings" panose="05000000000000000000" pitchFamily="2" charset="2"/>
              </a:rPr>
              <a:t> </a:t>
            </a:r>
            <a:r>
              <a:rPr lang="de-DE" sz="1600" kern="0" dirty="0" err="1" smtClean="0">
                <a:sym typeface="Wingdings" panose="05000000000000000000" pitchFamily="2" charset="2"/>
              </a:rPr>
              <a:t>without</a:t>
            </a:r>
            <a:r>
              <a:rPr lang="de-DE" sz="1600" kern="0" dirty="0" smtClean="0">
                <a:sym typeface="Wingdings" panose="05000000000000000000" pitchFamily="2" charset="2"/>
              </a:rPr>
              <a:t> </a:t>
            </a:r>
            <a:r>
              <a:rPr lang="de-DE" sz="1600" kern="0" dirty="0" err="1" smtClean="0">
                <a:sym typeface="Wingdings" panose="05000000000000000000" pitchFamily="2" charset="2"/>
              </a:rPr>
              <a:t>losing</a:t>
            </a:r>
            <a:r>
              <a:rPr lang="de-DE" sz="1600" kern="0" dirty="0" smtClean="0">
                <a:sym typeface="Wingdings" panose="05000000000000000000" pitchFamily="2" charset="2"/>
              </a:rPr>
              <a:t> beam on </a:t>
            </a:r>
            <a:r>
              <a:rPr lang="de-DE" sz="1600" kern="0" dirty="0" err="1" smtClean="0">
                <a:sym typeface="Wingdings" panose="05000000000000000000" pitchFamily="2" charset="2"/>
              </a:rPr>
              <a:t>screen</a:t>
            </a:r>
            <a:endParaRPr lang="de-DE" sz="1600" kern="0" dirty="0">
              <a:latin typeface="+mn-lt"/>
            </a:endParaRPr>
          </a:p>
        </p:txBody>
      </p:sp>
      <p:sp>
        <p:nvSpPr>
          <p:cNvPr id="9" name="Titel 1"/>
          <p:cNvSpPr>
            <a:spLocks noGrp="1"/>
          </p:cNvSpPr>
          <p:nvPr>
            <p:ph type="title"/>
          </p:nvPr>
        </p:nvSpPr>
        <p:spPr>
          <a:xfrm>
            <a:off x="358775" y="488950"/>
            <a:ext cx="6642117" cy="838200"/>
          </a:xfrm>
        </p:spPr>
        <p:txBody>
          <a:bodyPr/>
          <a:lstStyle/>
          <a:p>
            <a:r>
              <a:rPr lang="de-DE" dirty="0" smtClean="0"/>
              <a:t>Beam </a:t>
            </a:r>
            <a:r>
              <a:rPr lang="de-DE" dirty="0" err="1" smtClean="0"/>
              <a:t>Based</a:t>
            </a:r>
            <a:r>
              <a:rPr lang="de-DE" dirty="0" smtClean="0"/>
              <a:t> </a:t>
            </a:r>
            <a:r>
              <a:rPr lang="de-DE" dirty="0" err="1" smtClean="0"/>
              <a:t>Alignment</a:t>
            </a:r>
            <a:endParaRPr lang="de-DE" dirty="0"/>
          </a:p>
        </p:txBody>
      </p:sp>
      <p:sp>
        <p:nvSpPr>
          <p:cNvPr id="10" name="Rechteck 9"/>
          <p:cNvSpPr/>
          <p:nvPr/>
        </p:nvSpPr>
        <p:spPr>
          <a:xfrm>
            <a:off x="236432" y="6040202"/>
            <a:ext cx="3465711" cy="292068"/>
          </a:xfrm>
          <a:prstGeom prst="rect">
            <a:avLst/>
          </a:prstGeom>
        </p:spPr>
        <p:txBody>
          <a:bodyPr wrap="square">
            <a:spAutoFit/>
          </a:bodyPr>
          <a:lstStyle/>
          <a:p>
            <a:pPr>
              <a:lnSpc>
                <a:spcPct val="150000"/>
              </a:lnSpc>
            </a:pPr>
            <a:r>
              <a:rPr lang="de-DE" sz="1000" i="1" dirty="0" smtClean="0">
                <a:latin typeface="+mn-lt"/>
              </a:rPr>
              <a:t>F. Hug et al., IPAC 2018, in press</a:t>
            </a:r>
            <a:endParaRPr lang="de-DE" sz="1000" i="1" dirty="0">
              <a:latin typeface="+mn-lt"/>
            </a:endParaRPr>
          </a:p>
        </p:txBody>
      </p:sp>
    </p:spTree>
    <p:extLst>
      <p:ext uri="{BB962C8B-B14F-4D97-AF65-F5344CB8AC3E}">
        <p14:creationId xmlns:p14="http://schemas.microsoft.com/office/powerpoint/2010/main" val="2782755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ichtungspfeil 64"/>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
        <p:nvSpPr>
          <p:cNvPr id="59" name="Eingekerbter Richtungspfeil 58"/>
          <p:cNvSpPr/>
          <p:nvPr/>
        </p:nvSpPr>
        <p:spPr>
          <a:xfrm rot="5400000">
            <a:off x="442775" y="2468131"/>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October</a:t>
            </a:r>
            <a:r>
              <a:rPr lang="de-DE" sz="1600" dirty="0">
                <a:solidFill>
                  <a:schemeClr val="tx1"/>
                </a:solidFill>
              </a:rPr>
              <a:t> / November 17</a:t>
            </a:r>
            <a:endParaRPr lang="en-US" sz="1600" dirty="0">
              <a:solidFill>
                <a:schemeClr val="tx1"/>
              </a:solidFill>
            </a:endParaRPr>
          </a:p>
        </p:txBody>
      </p:sp>
      <p:sp>
        <p:nvSpPr>
          <p:cNvPr id="8" name="Eingekerbter Richtungspfeil 7"/>
          <p:cNvSpPr/>
          <p:nvPr/>
        </p:nvSpPr>
        <p:spPr>
          <a:xfrm rot="5400000">
            <a:off x="442775" y="3569062"/>
            <a:ext cx="1244949" cy="1540889"/>
          </a:xfrm>
          <a:prstGeom prst="chevron">
            <a:avLst>
              <a:gd name="adj" fmla="val 27266"/>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December</a:t>
            </a:r>
            <a:r>
              <a:rPr lang="de-DE" sz="1600" dirty="0">
                <a:solidFill>
                  <a:schemeClr val="tx1"/>
                </a:solidFill>
              </a:rPr>
              <a:t> 17</a:t>
            </a:r>
            <a:endParaRPr lang="en-US" sz="1600" dirty="0">
              <a:solidFill>
                <a:schemeClr val="tx1"/>
              </a:solidFill>
            </a:endParaRPr>
          </a:p>
        </p:txBody>
      </p:sp>
      <p:sp>
        <p:nvSpPr>
          <p:cNvPr id="9" name="Textfeld 8"/>
          <p:cNvSpPr txBox="1"/>
          <p:nvPr/>
        </p:nvSpPr>
        <p:spPr>
          <a:xfrm>
            <a:off x="1907704" y="1439976"/>
            <a:ext cx="7075891" cy="493981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smtClean="0">
                <a:latin typeface="+mj-lt"/>
              </a:rPr>
              <a:t>Upgrade </a:t>
            </a:r>
            <a:r>
              <a:rPr lang="de-DE" dirty="0" err="1" smtClean="0">
                <a:latin typeface="+mj-lt"/>
              </a:rPr>
              <a:t>path</a:t>
            </a:r>
            <a:r>
              <a:rPr lang="de-DE" dirty="0" smtClean="0">
                <a:latin typeface="+mj-lt"/>
              </a:rPr>
              <a:t> </a:t>
            </a:r>
            <a:r>
              <a:rPr lang="de-DE" dirty="0" err="1" smtClean="0">
                <a:latin typeface="+mj-lt"/>
              </a:rPr>
              <a:t>length</a:t>
            </a:r>
            <a:r>
              <a:rPr lang="de-DE" dirty="0" smtClean="0">
                <a:latin typeface="+mj-lt"/>
              </a:rPr>
              <a:t> </a:t>
            </a:r>
            <a:r>
              <a:rPr lang="de-DE" dirty="0" err="1" smtClean="0">
                <a:latin typeface="+mj-lt"/>
              </a:rPr>
              <a:t>adjustment</a:t>
            </a:r>
            <a:r>
              <a:rPr lang="de-DE" dirty="0" smtClean="0">
                <a:latin typeface="+mj-lt"/>
              </a:rPr>
              <a:t> </a:t>
            </a:r>
            <a:r>
              <a:rPr lang="de-DE" dirty="0" err="1" smtClean="0">
                <a:latin typeface="+mj-lt"/>
              </a:rPr>
              <a:t>systems</a:t>
            </a:r>
            <a:r>
              <a:rPr lang="de-DE" dirty="0" smtClean="0">
                <a:latin typeface="+mj-lt"/>
              </a:rPr>
              <a:t> </a:t>
            </a:r>
            <a:r>
              <a:rPr lang="de-DE" dirty="0" err="1" smtClean="0">
                <a:latin typeface="+mj-lt"/>
              </a:rPr>
              <a:t>of</a:t>
            </a:r>
            <a:r>
              <a:rPr lang="de-DE" dirty="0" smtClean="0">
                <a:latin typeface="+mj-lt"/>
              </a:rPr>
              <a:t> </a:t>
            </a:r>
            <a:r>
              <a:rPr lang="de-DE" dirty="0" err="1" smtClean="0">
                <a:latin typeface="+mj-lt"/>
              </a:rPr>
              <a:t>first</a:t>
            </a:r>
            <a:r>
              <a:rPr lang="de-DE" dirty="0" smtClean="0">
                <a:latin typeface="+mj-lt"/>
              </a:rPr>
              <a:t> </a:t>
            </a:r>
            <a:r>
              <a:rPr lang="de-DE" dirty="0" err="1" smtClean="0">
                <a:latin typeface="+mj-lt"/>
              </a:rPr>
              <a:t>and</a:t>
            </a:r>
            <a:r>
              <a:rPr lang="de-DE" dirty="0" smtClean="0">
                <a:latin typeface="+mj-lt"/>
              </a:rPr>
              <a:t> </a:t>
            </a:r>
            <a:r>
              <a:rPr lang="de-DE" dirty="0" err="1" smtClean="0">
                <a:latin typeface="+mj-lt"/>
              </a:rPr>
              <a:t>third</a:t>
            </a:r>
            <a:r>
              <a:rPr lang="de-DE" dirty="0" smtClean="0">
                <a:latin typeface="+mj-lt"/>
              </a:rPr>
              <a:t> </a:t>
            </a:r>
            <a:r>
              <a:rPr lang="de-DE" dirty="0" err="1" smtClean="0">
                <a:latin typeface="+mj-lt"/>
              </a:rPr>
              <a:t>recirculation</a:t>
            </a:r>
            <a:endParaRPr lang="de-DE" dirty="0" smtClean="0">
              <a:latin typeface="+mj-lt"/>
            </a:endParaRPr>
          </a:p>
          <a:p>
            <a:pPr marL="285750" indent="-285750">
              <a:lnSpc>
                <a:spcPct val="150000"/>
              </a:lnSpc>
              <a:buFont typeface="Arial" panose="020B0604020202020204" pitchFamily="34" charset="0"/>
              <a:buChar char="•"/>
            </a:pPr>
            <a:r>
              <a:rPr lang="de-DE" dirty="0" smtClean="0">
                <a:latin typeface="+mj-lt"/>
              </a:rPr>
              <a:t>Work on </a:t>
            </a:r>
            <a:r>
              <a:rPr lang="de-DE" dirty="0" err="1" smtClean="0">
                <a:latin typeface="+mj-lt"/>
              </a:rPr>
              <a:t>vacuumsystem</a:t>
            </a:r>
            <a:r>
              <a:rPr lang="de-DE" dirty="0" smtClean="0">
                <a:latin typeface="+mj-lt"/>
              </a:rPr>
              <a:t> (e.g. </a:t>
            </a:r>
            <a:r>
              <a:rPr lang="de-DE" dirty="0" err="1" smtClean="0">
                <a:latin typeface="+mj-lt"/>
              </a:rPr>
              <a:t>pumps</a:t>
            </a:r>
            <a:r>
              <a:rPr lang="de-DE" dirty="0" smtClean="0">
                <a:latin typeface="+mj-lt"/>
              </a:rPr>
              <a:t>, </a:t>
            </a:r>
            <a:r>
              <a:rPr lang="de-DE" dirty="0" err="1" smtClean="0">
                <a:latin typeface="+mj-lt"/>
              </a:rPr>
              <a:t>new</a:t>
            </a:r>
            <a:r>
              <a:rPr lang="de-DE" dirty="0" smtClean="0">
                <a:latin typeface="+mj-lt"/>
              </a:rPr>
              <a:t> </a:t>
            </a:r>
            <a:r>
              <a:rPr lang="de-DE" dirty="0" err="1" smtClean="0">
                <a:latin typeface="+mj-lt"/>
              </a:rPr>
              <a:t>elements</a:t>
            </a:r>
            <a:r>
              <a:rPr lang="de-DE" dirty="0" smtClean="0">
                <a:latin typeface="+mj-lt"/>
              </a:rPr>
              <a:t>)</a:t>
            </a:r>
          </a:p>
          <a:p>
            <a:pPr marL="285750" indent="-285750">
              <a:lnSpc>
                <a:spcPct val="150000"/>
              </a:lnSpc>
              <a:buFont typeface="Arial" panose="020B0604020202020204" pitchFamily="34" charset="0"/>
              <a:buChar char="•"/>
            </a:pPr>
            <a:r>
              <a:rPr lang="de-DE" dirty="0" err="1" smtClean="0">
                <a:latin typeface="+mj-lt"/>
              </a:rPr>
              <a:t>Repair</a:t>
            </a:r>
            <a:r>
              <a:rPr lang="de-DE" dirty="0" smtClean="0">
                <a:latin typeface="+mj-lt"/>
              </a:rPr>
              <a:t> </a:t>
            </a:r>
            <a:r>
              <a:rPr lang="de-DE" dirty="0" err="1" smtClean="0">
                <a:latin typeface="+mj-lt"/>
              </a:rPr>
              <a:t>of</a:t>
            </a:r>
            <a:r>
              <a:rPr lang="de-DE" dirty="0" smtClean="0">
                <a:latin typeface="+mj-lt"/>
              </a:rPr>
              <a:t> power </a:t>
            </a:r>
            <a:r>
              <a:rPr lang="de-DE" dirty="0" err="1" smtClean="0">
                <a:latin typeface="+mj-lt"/>
              </a:rPr>
              <a:t>supplies</a:t>
            </a:r>
            <a:r>
              <a:rPr lang="de-DE" dirty="0" smtClean="0">
                <a:latin typeface="+mj-lt"/>
              </a:rPr>
              <a:t>, </a:t>
            </a:r>
            <a:r>
              <a:rPr lang="de-DE" dirty="0" err="1" smtClean="0">
                <a:latin typeface="+mj-lt"/>
              </a:rPr>
              <a:t>rf-amplifiers</a:t>
            </a:r>
            <a:endParaRPr lang="de-DE" dirty="0" smtClean="0">
              <a:latin typeface="+mj-lt"/>
            </a:endParaRPr>
          </a:p>
          <a:p>
            <a:pPr marL="285750" indent="-285750">
              <a:lnSpc>
                <a:spcPct val="150000"/>
              </a:lnSpc>
              <a:buFont typeface="Arial" panose="020B0604020202020204" pitchFamily="34" charset="0"/>
              <a:buChar char="•"/>
            </a:pPr>
            <a:r>
              <a:rPr lang="de-DE" dirty="0" smtClean="0">
                <a:latin typeface="+mj-lt"/>
              </a:rPr>
              <a:t>Interlock </a:t>
            </a:r>
            <a:r>
              <a:rPr lang="de-DE" dirty="0" err="1" smtClean="0">
                <a:latin typeface="+mj-lt"/>
              </a:rPr>
              <a:t>system</a:t>
            </a:r>
            <a:r>
              <a:rPr lang="de-DE" dirty="0" smtClean="0">
                <a:latin typeface="+mj-lt"/>
              </a:rPr>
              <a:t> (personell </a:t>
            </a:r>
            <a:r>
              <a:rPr lang="de-DE" dirty="0" err="1" smtClean="0">
                <a:latin typeface="+mj-lt"/>
              </a:rPr>
              <a:t>and</a:t>
            </a:r>
            <a:r>
              <a:rPr lang="de-DE" dirty="0" smtClean="0">
                <a:latin typeface="+mj-lt"/>
              </a:rPr>
              <a:t> </a:t>
            </a:r>
            <a:r>
              <a:rPr lang="de-DE" dirty="0" err="1" smtClean="0">
                <a:latin typeface="+mj-lt"/>
              </a:rPr>
              <a:t>machine</a:t>
            </a:r>
            <a:r>
              <a:rPr lang="de-DE" dirty="0" smtClean="0">
                <a:latin typeface="+mj-lt"/>
              </a:rPr>
              <a:t> </a:t>
            </a:r>
            <a:r>
              <a:rPr lang="de-DE" dirty="0" err="1" smtClean="0">
                <a:latin typeface="+mj-lt"/>
              </a:rPr>
              <a:t>safety</a:t>
            </a:r>
            <a:r>
              <a:rPr lang="de-DE" dirty="0" smtClean="0">
                <a:latin typeface="+mj-lt"/>
              </a:rPr>
              <a:t>): </a:t>
            </a:r>
            <a:r>
              <a:rPr lang="de-DE" dirty="0" err="1" smtClean="0">
                <a:latin typeface="+mj-lt"/>
              </a:rPr>
              <a:t>small</a:t>
            </a:r>
            <a:r>
              <a:rPr lang="de-DE" dirty="0" smtClean="0">
                <a:latin typeface="+mj-lt"/>
              </a:rPr>
              <a:t> </a:t>
            </a:r>
            <a:r>
              <a:rPr lang="de-DE" dirty="0" err="1" smtClean="0">
                <a:latin typeface="+mj-lt"/>
              </a:rPr>
              <a:t>corrections</a:t>
            </a:r>
            <a:r>
              <a:rPr lang="de-DE" dirty="0" smtClean="0">
                <a:latin typeface="+mj-lt"/>
              </a:rPr>
              <a:t> (not relevant </a:t>
            </a:r>
            <a:r>
              <a:rPr lang="de-DE" dirty="0" err="1" smtClean="0">
                <a:latin typeface="+mj-lt"/>
              </a:rPr>
              <a:t>to</a:t>
            </a:r>
            <a:r>
              <a:rPr lang="de-DE" dirty="0" smtClean="0">
                <a:latin typeface="+mj-lt"/>
              </a:rPr>
              <a:t> </a:t>
            </a:r>
            <a:r>
              <a:rPr lang="de-DE" dirty="0" err="1" smtClean="0">
                <a:latin typeface="+mj-lt"/>
              </a:rPr>
              <a:t>safety</a:t>
            </a:r>
            <a:r>
              <a:rPr lang="de-DE" dirty="0" smtClean="0">
                <a:latin typeface="+mj-lt"/>
              </a:rPr>
              <a:t>), </a:t>
            </a:r>
            <a:r>
              <a:rPr lang="de-DE" dirty="0" err="1">
                <a:latin typeface="+mj-lt"/>
              </a:rPr>
              <a:t>u</a:t>
            </a:r>
            <a:r>
              <a:rPr lang="de-DE" dirty="0" err="1" smtClean="0">
                <a:latin typeface="+mj-lt"/>
              </a:rPr>
              <a:t>pgrades</a:t>
            </a:r>
            <a:r>
              <a:rPr lang="de-DE" dirty="0" smtClean="0">
                <a:latin typeface="+mj-lt"/>
              </a:rPr>
              <a:t> </a:t>
            </a:r>
            <a:r>
              <a:rPr lang="de-DE" dirty="0" err="1" smtClean="0">
                <a:latin typeface="+mj-lt"/>
              </a:rPr>
              <a:t>to</a:t>
            </a:r>
            <a:r>
              <a:rPr lang="de-DE" dirty="0" smtClean="0">
                <a:latin typeface="+mj-lt"/>
              </a:rPr>
              <a:t> </a:t>
            </a:r>
            <a:r>
              <a:rPr lang="de-DE" dirty="0" err="1" smtClean="0">
                <a:latin typeface="+mj-lt"/>
              </a:rPr>
              <a:t>increase</a:t>
            </a:r>
            <a:r>
              <a:rPr lang="de-DE" dirty="0">
                <a:latin typeface="+mj-lt"/>
              </a:rPr>
              <a:t> user-</a:t>
            </a:r>
            <a:r>
              <a:rPr lang="de-DE" dirty="0" err="1">
                <a:latin typeface="+mj-lt"/>
              </a:rPr>
              <a:t>friendliness</a:t>
            </a:r>
            <a:endParaRPr lang="de-DE" dirty="0" smtClean="0">
              <a:latin typeface="+mj-lt"/>
            </a:endParaRPr>
          </a:p>
          <a:p>
            <a:pPr marL="285750" indent="-285750">
              <a:lnSpc>
                <a:spcPct val="150000"/>
              </a:lnSpc>
              <a:buFont typeface="Arial" panose="020B0604020202020204" pitchFamily="34" charset="0"/>
              <a:buChar char="•"/>
            </a:pPr>
            <a:r>
              <a:rPr lang="de-DE" dirty="0" err="1" smtClean="0">
                <a:latin typeface="+mj-lt"/>
              </a:rPr>
              <a:t>Alignment</a:t>
            </a:r>
            <a:r>
              <a:rPr lang="de-DE" dirty="0" smtClean="0">
                <a:latin typeface="+mj-lt"/>
              </a:rPr>
              <a:t>: </a:t>
            </a:r>
            <a:r>
              <a:rPr lang="de-DE" dirty="0" err="1" smtClean="0">
                <a:latin typeface="+mj-lt"/>
              </a:rPr>
              <a:t>cooperation</a:t>
            </a:r>
            <a:r>
              <a:rPr lang="de-DE" dirty="0" smtClean="0">
                <a:latin typeface="+mj-lt"/>
              </a:rPr>
              <a:t> </a:t>
            </a:r>
            <a:r>
              <a:rPr lang="de-DE" dirty="0" err="1" smtClean="0">
                <a:latin typeface="+mj-lt"/>
              </a:rPr>
              <a:t>contract</a:t>
            </a:r>
            <a:r>
              <a:rPr lang="de-DE" dirty="0" smtClean="0">
                <a:latin typeface="+mj-lt"/>
              </a:rPr>
              <a:t> </a:t>
            </a:r>
            <a:r>
              <a:rPr lang="de-DE" dirty="0" err="1" smtClean="0">
                <a:latin typeface="+mj-lt"/>
              </a:rPr>
              <a:t>with</a:t>
            </a:r>
            <a:r>
              <a:rPr lang="de-DE" dirty="0" smtClean="0">
                <a:latin typeface="+mj-lt"/>
              </a:rPr>
              <a:t> </a:t>
            </a:r>
            <a:r>
              <a:rPr lang="de-DE" dirty="0" err="1">
                <a:latin typeface="+mj-lt"/>
              </a:rPr>
              <a:t>Franfurt</a:t>
            </a:r>
            <a:r>
              <a:rPr lang="de-DE" dirty="0">
                <a:latin typeface="+mj-lt"/>
              </a:rPr>
              <a:t> </a:t>
            </a:r>
            <a:r>
              <a:rPr lang="de-DE" dirty="0" smtClean="0">
                <a:latin typeface="+mj-lt"/>
              </a:rPr>
              <a:t>UAS in </a:t>
            </a:r>
            <a:r>
              <a:rPr lang="de-DE" dirty="0" err="1" smtClean="0">
                <a:latin typeface="+mj-lt"/>
              </a:rPr>
              <a:t>preparation</a:t>
            </a:r>
            <a:endParaRPr lang="de-DE" dirty="0" smtClean="0">
              <a:latin typeface="+mj-lt"/>
            </a:endParaRPr>
          </a:p>
          <a:p>
            <a:pPr marL="285750" indent="-285750">
              <a:lnSpc>
                <a:spcPct val="150000"/>
              </a:lnSpc>
              <a:buFont typeface="Arial" panose="020B0604020202020204" pitchFamily="34" charset="0"/>
              <a:buChar char="•"/>
            </a:pPr>
            <a:r>
              <a:rPr lang="de-DE" dirty="0" smtClean="0">
                <a:latin typeface="+mj-lt"/>
              </a:rPr>
              <a:t>…</a:t>
            </a:r>
          </a:p>
          <a:p>
            <a:pPr marL="285750" indent="-285750">
              <a:lnSpc>
                <a:spcPct val="150000"/>
              </a:lnSpc>
              <a:buFont typeface="Arial" panose="020B0604020202020204" pitchFamily="34" charset="0"/>
              <a:buChar char="•"/>
            </a:pPr>
            <a:endParaRPr lang="de-DE" sz="1200" dirty="0" smtClean="0">
              <a:latin typeface="+mj-lt"/>
            </a:endParaRPr>
          </a:p>
          <a:p>
            <a:pPr marL="285750" indent="-285750">
              <a:lnSpc>
                <a:spcPct val="150000"/>
              </a:lnSpc>
              <a:buFont typeface="Arial" panose="020B0604020202020204" pitchFamily="34" charset="0"/>
              <a:buChar char="•"/>
            </a:pPr>
            <a:r>
              <a:rPr lang="de-DE" kern="0" dirty="0" err="1" smtClean="0">
                <a:latin typeface="+mj-lt"/>
              </a:rPr>
              <a:t>Refurbishment</a:t>
            </a:r>
            <a:r>
              <a:rPr lang="de-DE" kern="0" dirty="0" smtClean="0">
                <a:latin typeface="+mj-lt"/>
              </a:rPr>
              <a:t> </a:t>
            </a:r>
            <a:r>
              <a:rPr lang="de-DE" kern="0" dirty="0" err="1">
                <a:latin typeface="+mj-lt"/>
              </a:rPr>
              <a:t>of</a:t>
            </a:r>
            <a:r>
              <a:rPr lang="de-DE" kern="0" dirty="0">
                <a:latin typeface="+mj-lt"/>
              </a:rPr>
              <a:t> </a:t>
            </a:r>
            <a:r>
              <a:rPr lang="de-DE" kern="0" dirty="0" smtClean="0">
                <a:latin typeface="+mj-lt"/>
              </a:rPr>
              <a:t>He-refrigerator, </a:t>
            </a:r>
            <a:r>
              <a:rPr lang="de-DE" kern="0" dirty="0" err="1" smtClean="0">
                <a:latin typeface="+mj-lt"/>
              </a:rPr>
              <a:t>work</a:t>
            </a:r>
            <a:r>
              <a:rPr lang="de-DE" kern="0" dirty="0" smtClean="0">
                <a:latin typeface="+mj-lt"/>
              </a:rPr>
              <a:t> on SRF-modules</a:t>
            </a:r>
            <a:endParaRPr lang="en-US" dirty="0">
              <a:latin typeface="+mj-lt"/>
            </a:endParaRPr>
          </a:p>
        </p:txBody>
      </p:sp>
      <p:sp>
        <p:nvSpPr>
          <p:cNvPr id="10"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7" name="Eingekerbter Richtungspfeil 6"/>
          <p:cNvSpPr/>
          <p:nvPr/>
        </p:nvSpPr>
        <p:spPr>
          <a:xfrm rot="5400000">
            <a:off x="442777" y="4669993"/>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Shut</a:t>
            </a:r>
            <a:r>
              <a:rPr lang="de-DE" sz="1600" dirty="0">
                <a:solidFill>
                  <a:schemeClr val="tx1"/>
                </a:solidFill>
              </a:rPr>
              <a:t> Down</a:t>
            </a:r>
            <a:endParaRPr lang="en-US" sz="1600" dirty="0">
              <a:solidFill>
                <a:schemeClr val="tx1"/>
              </a:solidFill>
            </a:endParaRPr>
          </a:p>
        </p:txBody>
      </p:sp>
    </p:spTree>
    <p:extLst>
      <p:ext uri="{BB962C8B-B14F-4D97-AF65-F5344CB8AC3E}">
        <p14:creationId xmlns:p14="http://schemas.microsoft.com/office/powerpoint/2010/main" val="209222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 name="Gerader Verbinder 193"/>
          <p:cNvCxnSpPr/>
          <p:nvPr/>
        </p:nvCxnSpPr>
        <p:spPr>
          <a:xfrm>
            <a:off x="3169705" y="2708920"/>
            <a:ext cx="40353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a:off x="2336570" y="3242381"/>
            <a:ext cx="8211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2802912" y="1786929"/>
            <a:ext cx="0" cy="42731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p:nvPr>
        </p:nvSpPr>
        <p:spPr/>
        <p:txBody>
          <a:bodyPr/>
          <a:lstStyle/>
          <a:p>
            <a:r>
              <a:rPr lang="de-DE" dirty="0" err="1" smtClean="0"/>
              <a:t>Simplified</a:t>
            </a:r>
            <a:r>
              <a:rPr lang="de-DE" dirty="0" smtClean="0"/>
              <a:t> </a:t>
            </a:r>
            <a:r>
              <a:rPr lang="de-DE" dirty="0" err="1" smtClean="0"/>
              <a:t>Scheme</a:t>
            </a:r>
            <a:endParaRPr lang="en-US" dirty="0"/>
          </a:p>
        </p:txBody>
      </p:sp>
      <p:grpSp>
        <p:nvGrpSpPr>
          <p:cNvPr id="44" name="Gruppieren 43"/>
          <p:cNvGrpSpPr/>
          <p:nvPr/>
        </p:nvGrpSpPr>
        <p:grpSpPr>
          <a:xfrm>
            <a:off x="1863056" y="1973544"/>
            <a:ext cx="449516" cy="449516"/>
            <a:chOff x="1361976" y="2416311"/>
            <a:chExt cx="792088" cy="792088"/>
          </a:xfrm>
        </p:grpSpPr>
        <p:sp>
          <p:nvSpPr>
            <p:cNvPr id="10" name="Ellipse 9"/>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p:cNvCxnSpPr>
              <a:stCxn id="10"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stCxn id="10"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p:cNvSpPr txBox="1"/>
          <p:nvPr/>
        </p:nvSpPr>
        <p:spPr>
          <a:xfrm>
            <a:off x="359179" y="1484784"/>
            <a:ext cx="3318208" cy="230832"/>
          </a:xfrm>
          <a:prstGeom prst="rect">
            <a:avLst/>
          </a:prstGeom>
          <a:solidFill>
            <a:schemeClr val="bg1"/>
          </a:solidFill>
          <a:ln>
            <a:solidFill>
              <a:schemeClr val="tx1"/>
            </a:solidFill>
          </a:ln>
        </p:spPr>
        <p:txBody>
          <a:bodyPr wrap="square" rtlCol="0">
            <a:spAutoFit/>
          </a:bodyPr>
          <a:lstStyle/>
          <a:p>
            <a:pPr algn="ctr"/>
            <a:r>
              <a:rPr lang="de-DE" sz="900" dirty="0" err="1" smtClean="0">
                <a:latin typeface="+mj-lt"/>
              </a:rPr>
              <a:t>Kaeser</a:t>
            </a:r>
            <a:r>
              <a:rPr lang="de-DE" sz="900" dirty="0" smtClean="0">
                <a:latin typeface="+mj-lt"/>
              </a:rPr>
              <a:t> </a:t>
            </a:r>
            <a:r>
              <a:rPr lang="de-DE" sz="900" dirty="0" err="1" smtClean="0">
                <a:latin typeface="+mj-lt"/>
              </a:rPr>
              <a:t>compressor</a:t>
            </a:r>
            <a:r>
              <a:rPr lang="de-DE" sz="900" dirty="0" smtClean="0">
                <a:latin typeface="+mj-lt"/>
              </a:rPr>
              <a:t> (in </a:t>
            </a:r>
            <a:r>
              <a:rPr lang="de-DE" sz="900" dirty="0" err="1" smtClean="0">
                <a:latin typeface="+mj-lt"/>
              </a:rPr>
              <a:t>operation</a:t>
            </a:r>
            <a:r>
              <a:rPr lang="de-DE" sz="900" dirty="0" smtClean="0">
                <a:latin typeface="+mj-lt"/>
              </a:rPr>
              <a:t> </a:t>
            </a:r>
            <a:r>
              <a:rPr lang="de-DE" sz="900" dirty="0" err="1" smtClean="0">
                <a:latin typeface="+mj-lt"/>
              </a:rPr>
              <a:t>approx</a:t>
            </a:r>
            <a:r>
              <a:rPr lang="de-DE" sz="900" dirty="0" smtClean="0">
                <a:latin typeface="+mj-lt"/>
              </a:rPr>
              <a:t>. 9-11.5 bar)</a:t>
            </a:r>
            <a:endParaRPr lang="en-US" sz="900" dirty="0">
              <a:latin typeface="+mj-lt"/>
            </a:endParaRPr>
          </a:p>
        </p:txBody>
      </p:sp>
      <p:sp>
        <p:nvSpPr>
          <p:cNvPr id="19" name="Textfeld 18"/>
          <p:cNvSpPr txBox="1"/>
          <p:nvPr/>
        </p:nvSpPr>
        <p:spPr>
          <a:xfrm>
            <a:off x="8137071" y="5449805"/>
            <a:ext cx="673582" cy="230832"/>
          </a:xfrm>
          <a:prstGeom prst="rect">
            <a:avLst/>
          </a:prstGeom>
          <a:solidFill>
            <a:schemeClr val="bg1"/>
          </a:solidFill>
          <a:ln>
            <a:solidFill>
              <a:schemeClr val="tx1"/>
            </a:solidFill>
          </a:ln>
        </p:spPr>
        <p:txBody>
          <a:bodyPr wrap="none" rtlCol="0">
            <a:spAutoFit/>
          </a:bodyPr>
          <a:lstStyle/>
          <a:p>
            <a:r>
              <a:rPr lang="de-DE" sz="900" dirty="0" err="1">
                <a:latin typeface="+mj-lt"/>
              </a:rPr>
              <a:t>C</a:t>
            </a:r>
            <a:r>
              <a:rPr lang="de-DE" sz="900" dirty="0" err="1" smtClean="0">
                <a:latin typeface="+mj-lt"/>
              </a:rPr>
              <a:t>ryostat</a:t>
            </a:r>
            <a:endParaRPr lang="de-DE" sz="900" dirty="0" smtClean="0">
              <a:latin typeface="+mj-lt"/>
            </a:endParaRPr>
          </a:p>
        </p:txBody>
      </p:sp>
      <p:sp>
        <p:nvSpPr>
          <p:cNvPr id="20" name="Flussdiagramm: Grenzstelle 19"/>
          <p:cNvSpPr/>
          <p:nvPr/>
        </p:nvSpPr>
        <p:spPr>
          <a:xfrm>
            <a:off x="3928632" y="1524626"/>
            <a:ext cx="1800200" cy="524606"/>
          </a:xfrm>
          <a:prstGeom prst="flowChartTerminator">
            <a:avLst/>
          </a:prstGeom>
          <a:solidFill>
            <a:srgbClr val="005AA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4265898" y="1598666"/>
            <a:ext cx="1112804" cy="369332"/>
          </a:xfrm>
          <a:prstGeom prst="rect">
            <a:avLst/>
          </a:prstGeom>
          <a:solidFill>
            <a:schemeClr val="bg1"/>
          </a:solidFill>
          <a:ln>
            <a:solidFill>
              <a:schemeClr val="tx1"/>
            </a:solidFill>
          </a:ln>
        </p:spPr>
        <p:txBody>
          <a:bodyPr wrap="none" rtlCol="0">
            <a:spAutoFit/>
          </a:bodyPr>
          <a:lstStyle/>
          <a:p>
            <a:pPr algn="ctr"/>
            <a:r>
              <a:rPr lang="de-DE" sz="900" dirty="0" err="1">
                <a:latin typeface="+mj-lt"/>
              </a:rPr>
              <a:t>B</a:t>
            </a:r>
            <a:r>
              <a:rPr lang="de-DE" sz="900" dirty="0" err="1" smtClean="0">
                <a:latin typeface="+mj-lt"/>
              </a:rPr>
              <a:t>uffer</a:t>
            </a:r>
            <a:endParaRPr lang="de-DE" sz="900" dirty="0" smtClean="0">
              <a:latin typeface="+mj-lt"/>
            </a:endParaRPr>
          </a:p>
          <a:p>
            <a:pPr algn="ctr"/>
            <a:r>
              <a:rPr lang="de-DE" sz="900" dirty="0" smtClean="0">
                <a:latin typeface="+mj-lt"/>
              </a:rPr>
              <a:t>(50 m³, 10 bar)</a:t>
            </a:r>
          </a:p>
        </p:txBody>
      </p:sp>
      <p:sp>
        <p:nvSpPr>
          <p:cNvPr id="25" name="Textfeld 24"/>
          <p:cNvSpPr txBox="1"/>
          <p:nvPr/>
        </p:nvSpPr>
        <p:spPr>
          <a:xfrm>
            <a:off x="6199616" y="1214464"/>
            <a:ext cx="1199366" cy="369332"/>
          </a:xfrm>
          <a:prstGeom prst="rect">
            <a:avLst/>
          </a:prstGeom>
          <a:solidFill>
            <a:schemeClr val="bg1"/>
          </a:solidFill>
          <a:ln>
            <a:solidFill>
              <a:schemeClr val="tx1"/>
            </a:solidFill>
          </a:ln>
        </p:spPr>
        <p:txBody>
          <a:bodyPr wrap="none" rtlCol="0">
            <a:spAutoFit/>
          </a:bodyPr>
          <a:lstStyle/>
          <a:p>
            <a:pPr algn="ctr"/>
            <a:r>
              <a:rPr lang="de-DE" sz="900" dirty="0" smtClean="0">
                <a:latin typeface="+mj-lt"/>
              </a:rPr>
              <a:t>Sauer </a:t>
            </a:r>
            <a:r>
              <a:rPr lang="de-DE" sz="900" dirty="0" err="1"/>
              <a:t>compressor</a:t>
            </a:r>
            <a:r>
              <a:rPr lang="de-DE" sz="900" dirty="0"/>
              <a:t> </a:t>
            </a:r>
            <a:endParaRPr lang="de-DE" sz="900" dirty="0" smtClean="0">
              <a:latin typeface="+mj-lt"/>
            </a:endParaRPr>
          </a:p>
          <a:p>
            <a:pPr algn="ctr"/>
            <a:r>
              <a:rPr lang="de-DE" sz="900" dirty="0" smtClean="0">
                <a:latin typeface="+mj-lt"/>
              </a:rPr>
              <a:t>(</a:t>
            </a:r>
            <a:r>
              <a:rPr lang="de-DE" sz="900" dirty="0" err="1" smtClean="0">
                <a:latin typeface="+mj-lt"/>
              </a:rPr>
              <a:t>up</a:t>
            </a:r>
            <a:r>
              <a:rPr lang="de-DE" sz="900" dirty="0" smtClean="0">
                <a:latin typeface="+mj-lt"/>
              </a:rPr>
              <a:t> </a:t>
            </a:r>
            <a:r>
              <a:rPr lang="de-DE" sz="900" dirty="0" err="1" smtClean="0">
                <a:latin typeface="+mj-lt"/>
              </a:rPr>
              <a:t>to</a:t>
            </a:r>
            <a:r>
              <a:rPr lang="de-DE" sz="900" dirty="0" smtClean="0">
                <a:latin typeface="+mj-lt"/>
              </a:rPr>
              <a:t> 200 bar)</a:t>
            </a:r>
            <a:endParaRPr lang="en-US" sz="900" dirty="0">
              <a:latin typeface="+mj-lt"/>
            </a:endParaRPr>
          </a:p>
        </p:txBody>
      </p:sp>
      <p:grpSp>
        <p:nvGrpSpPr>
          <p:cNvPr id="43" name="Gruppieren 42"/>
          <p:cNvGrpSpPr/>
          <p:nvPr/>
        </p:nvGrpSpPr>
        <p:grpSpPr>
          <a:xfrm>
            <a:off x="8066336" y="1510333"/>
            <a:ext cx="770581" cy="753528"/>
            <a:chOff x="6294844" y="3174625"/>
            <a:chExt cx="1164934" cy="1118471"/>
          </a:xfrm>
        </p:grpSpPr>
        <p:sp>
          <p:nvSpPr>
            <p:cNvPr id="42" name="Zylinder 41"/>
            <p:cNvSpPr/>
            <p:nvPr/>
          </p:nvSpPr>
          <p:spPr>
            <a:xfrm>
              <a:off x="7065425"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ylinder 40"/>
            <p:cNvSpPr/>
            <p:nvPr/>
          </p:nvSpPr>
          <p:spPr>
            <a:xfrm>
              <a:off x="6758968"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Zylinder 38"/>
            <p:cNvSpPr/>
            <p:nvPr/>
          </p:nvSpPr>
          <p:spPr>
            <a:xfrm>
              <a:off x="6451966"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6294844" y="3333714"/>
              <a:ext cx="1164934" cy="9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Zylinder 26"/>
            <p:cNvSpPr/>
            <p:nvPr/>
          </p:nvSpPr>
          <p:spPr>
            <a:xfrm>
              <a:off x="6294844" y="3333714"/>
              <a:ext cx="293380" cy="959382"/>
            </a:xfrm>
            <a:prstGeom prst="can">
              <a:avLst>
                <a:gd name="adj" fmla="val 15612"/>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ylinder 27"/>
            <p:cNvSpPr/>
            <p:nvPr/>
          </p:nvSpPr>
          <p:spPr>
            <a:xfrm>
              <a:off x="6588224" y="3333714"/>
              <a:ext cx="293380" cy="959382"/>
            </a:xfrm>
            <a:prstGeom prst="can">
              <a:avLst>
                <a:gd name="adj" fmla="val 17490"/>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ylinder 28"/>
            <p:cNvSpPr/>
            <p:nvPr/>
          </p:nvSpPr>
          <p:spPr>
            <a:xfrm>
              <a:off x="6877311" y="3333714"/>
              <a:ext cx="293380" cy="959382"/>
            </a:xfrm>
            <a:prstGeom prst="can">
              <a:avLst>
                <a:gd name="adj" fmla="val 17490"/>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Zylinder 29"/>
            <p:cNvSpPr/>
            <p:nvPr/>
          </p:nvSpPr>
          <p:spPr>
            <a:xfrm>
              <a:off x="7166398" y="3333714"/>
              <a:ext cx="293380" cy="959382"/>
            </a:xfrm>
            <a:prstGeom prst="can">
              <a:avLst>
                <a:gd name="adj" fmla="val 19367"/>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lussdiagramm: Grenzstelle 46"/>
          <p:cNvSpPr/>
          <p:nvPr/>
        </p:nvSpPr>
        <p:spPr>
          <a:xfrm rot="16200000">
            <a:off x="4007609" y="5759126"/>
            <a:ext cx="442418" cy="390394"/>
          </a:xfrm>
          <a:prstGeom prst="flowChartTerminator">
            <a:avLst/>
          </a:prstGeom>
          <a:gradFill flip="none" rotWithShape="1">
            <a:gsLst>
              <a:gs pos="41000">
                <a:schemeClr val="accent6">
                  <a:lumMod val="0"/>
                  <a:lumOff val="100000"/>
                  <a:alpha val="40000"/>
                </a:schemeClr>
              </a:gs>
              <a:gs pos="42000">
                <a:schemeClr val="accent6">
                  <a:lumMod val="40000"/>
                  <a:lumOff val="60000"/>
                </a:schemeClr>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uppieren 60"/>
          <p:cNvGrpSpPr/>
          <p:nvPr/>
        </p:nvGrpSpPr>
        <p:grpSpPr>
          <a:xfrm>
            <a:off x="3876018" y="3704901"/>
            <a:ext cx="368122" cy="726287"/>
            <a:chOff x="3275856" y="2981979"/>
            <a:chExt cx="432048" cy="807061"/>
          </a:xfrm>
        </p:grpSpPr>
        <p:sp>
          <p:nvSpPr>
            <p:cNvPr id="56" name="Trapezoid 55"/>
            <p:cNvSpPr/>
            <p:nvPr/>
          </p:nvSpPr>
          <p:spPr>
            <a:xfrm>
              <a:off x="3275856" y="3436367"/>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hteck 58"/>
            <p:cNvSpPr/>
            <p:nvPr/>
          </p:nvSpPr>
          <p:spPr>
            <a:xfrm>
              <a:off x="3419872" y="3332366"/>
              <a:ext cx="144601" cy="10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3275856" y="2981979"/>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Gerader Verbinder 81"/>
          <p:cNvCxnSpPr>
            <a:stCxn id="10" idx="6"/>
          </p:cNvCxnSpPr>
          <p:nvPr/>
        </p:nvCxnSpPr>
        <p:spPr>
          <a:xfrm>
            <a:off x="2312572" y="2198302"/>
            <a:ext cx="840526" cy="7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3153098" y="2192187"/>
            <a:ext cx="0" cy="404512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a:endCxn id="20" idx="1"/>
          </p:cNvCxnSpPr>
          <p:nvPr/>
        </p:nvCxnSpPr>
        <p:spPr>
          <a:xfrm>
            <a:off x="1429544" y="1786929"/>
            <a:ext cx="249908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429544" y="1786929"/>
            <a:ext cx="0" cy="42731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a:endCxn id="10" idx="2"/>
          </p:cNvCxnSpPr>
          <p:nvPr/>
        </p:nvCxnSpPr>
        <p:spPr>
          <a:xfrm flipV="1">
            <a:off x="930125" y="2198302"/>
            <a:ext cx="932931" cy="75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930125" y="2192187"/>
            <a:ext cx="0" cy="30370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930125" y="2595986"/>
            <a:ext cx="222297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2" name="Gruppieren 101"/>
          <p:cNvGrpSpPr/>
          <p:nvPr/>
        </p:nvGrpSpPr>
        <p:grpSpPr>
          <a:xfrm rot="5400000" flipV="1">
            <a:off x="1967377" y="2505628"/>
            <a:ext cx="154476" cy="180719"/>
            <a:chOff x="7265286" y="2832376"/>
            <a:chExt cx="202128" cy="510972"/>
          </a:xfrm>
        </p:grpSpPr>
        <p:sp>
          <p:nvSpPr>
            <p:cNvPr id="100" name="Gleichschenkliges Dreieck 99"/>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leichschenkliges Dreieck 100"/>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uppieren 102"/>
          <p:cNvGrpSpPr/>
          <p:nvPr/>
        </p:nvGrpSpPr>
        <p:grpSpPr>
          <a:xfrm flipH="1">
            <a:off x="2725674" y="1899165"/>
            <a:ext cx="154475" cy="180718"/>
            <a:chOff x="7265286" y="2832376"/>
            <a:chExt cx="202128" cy="510972"/>
          </a:xfrm>
        </p:grpSpPr>
        <p:sp>
          <p:nvSpPr>
            <p:cNvPr id="104" name="Gleichschenkliges Dreieck 103"/>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leichschenkliges Dreieck 104"/>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uppieren 105"/>
          <p:cNvGrpSpPr/>
          <p:nvPr/>
        </p:nvGrpSpPr>
        <p:grpSpPr>
          <a:xfrm flipH="1">
            <a:off x="1358433" y="1867505"/>
            <a:ext cx="154475" cy="180718"/>
            <a:chOff x="7265286" y="2832376"/>
            <a:chExt cx="202128" cy="510972"/>
          </a:xfrm>
        </p:grpSpPr>
        <p:sp>
          <p:nvSpPr>
            <p:cNvPr id="107" name="Gleichschenkliges Dreieck 106"/>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leichschenkliges Dreieck 107"/>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feld 108"/>
          <p:cNvSpPr txBox="1"/>
          <p:nvPr/>
        </p:nvSpPr>
        <p:spPr>
          <a:xfrm>
            <a:off x="1216351" y="2402702"/>
            <a:ext cx="647934" cy="369332"/>
          </a:xfrm>
          <a:prstGeom prst="rect">
            <a:avLst/>
          </a:prstGeom>
          <a:solidFill>
            <a:schemeClr val="bg1"/>
          </a:solidFill>
          <a:ln>
            <a:solidFill>
              <a:schemeClr val="tx1"/>
            </a:solidFill>
          </a:ln>
        </p:spPr>
        <p:txBody>
          <a:bodyPr wrap="none" rtlCol="0">
            <a:spAutoFit/>
          </a:bodyPr>
          <a:lstStyle/>
          <a:p>
            <a:r>
              <a:rPr lang="de-DE" sz="900" dirty="0" smtClean="0">
                <a:latin typeface="+mj-lt"/>
              </a:rPr>
              <a:t>Bypass-</a:t>
            </a:r>
          </a:p>
          <a:p>
            <a:r>
              <a:rPr lang="de-DE" sz="900" dirty="0" err="1" smtClean="0">
                <a:latin typeface="+mj-lt"/>
              </a:rPr>
              <a:t>valve</a:t>
            </a:r>
            <a:endParaRPr lang="de-DE" sz="900" dirty="0" smtClean="0">
              <a:latin typeface="+mj-lt"/>
            </a:endParaRPr>
          </a:p>
        </p:txBody>
      </p:sp>
      <p:sp>
        <p:nvSpPr>
          <p:cNvPr id="110" name="Textfeld 109"/>
          <p:cNvSpPr txBox="1"/>
          <p:nvPr/>
        </p:nvSpPr>
        <p:spPr>
          <a:xfrm>
            <a:off x="449743" y="1837890"/>
            <a:ext cx="925253" cy="230832"/>
          </a:xfrm>
          <a:prstGeom prst="rect">
            <a:avLst/>
          </a:prstGeom>
          <a:solidFill>
            <a:schemeClr val="bg1"/>
          </a:solidFill>
          <a:ln>
            <a:solidFill>
              <a:schemeClr val="tx1"/>
            </a:solidFill>
          </a:ln>
        </p:spPr>
        <p:txBody>
          <a:bodyPr wrap="none" rtlCol="0">
            <a:spAutoFit/>
          </a:bodyPr>
          <a:lstStyle/>
          <a:p>
            <a:r>
              <a:rPr lang="de-DE" sz="900" dirty="0" smtClean="0">
                <a:latin typeface="+mj-lt"/>
              </a:rPr>
              <a:t>„Lade“-</a:t>
            </a:r>
            <a:r>
              <a:rPr lang="de-DE" sz="900" dirty="0" err="1" smtClean="0">
                <a:latin typeface="+mj-lt"/>
              </a:rPr>
              <a:t>valve</a:t>
            </a:r>
            <a:endParaRPr lang="de-DE" sz="900" dirty="0" smtClean="0">
              <a:latin typeface="+mj-lt"/>
            </a:endParaRPr>
          </a:p>
        </p:txBody>
      </p:sp>
      <p:sp>
        <p:nvSpPr>
          <p:cNvPr id="111" name="Textfeld 110"/>
          <p:cNvSpPr txBox="1"/>
          <p:nvPr/>
        </p:nvSpPr>
        <p:spPr>
          <a:xfrm>
            <a:off x="2929101" y="1872998"/>
            <a:ext cx="1043876" cy="230832"/>
          </a:xfrm>
          <a:prstGeom prst="rect">
            <a:avLst/>
          </a:prstGeom>
          <a:solidFill>
            <a:schemeClr val="bg1"/>
          </a:solidFill>
          <a:ln>
            <a:solidFill>
              <a:schemeClr val="tx1"/>
            </a:solidFill>
          </a:ln>
        </p:spPr>
        <p:txBody>
          <a:bodyPr wrap="none" rtlCol="0">
            <a:spAutoFit/>
          </a:bodyPr>
          <a:lstStyle/>
          <a:p>
            <a:r>
              <a:rPr lang="de-DE" sz="900" dirty="0" smtClean="0">
                <a:latin typeface="+mj-lt"/>
              </a:rPr>
              <a:t>„Ablade“-</a:t>
            </a:r>
            <a:r>
              <a:rPr lang="de-DE" sz="900" dirty="0" err="1" smtClean="0">
                <a:latin typeface="+mj-lt"/>
              </a:rPr>
              <a:t>valve</a:t>
            </a:r>
            <a:endParaRPr lang="de-DE" sz="900" dirty="0" smtClean="0">
              <a:latin typeface="+mj-lt"/>
            </a:endParaRPr>
          </a:p>
        </p:txBody>
      </p:sp>
      <p:cxnSp>
        <p:nvCxnSpPr>
          <p:cNvPr id="115" name="Gerader Verbinder 114"/>
          <p:cNvCxnSpPr/>
          <p:nvPr/>
        </p:nvCxnSpPr>
        <p:spPr>
          <a:xfrm>
            <a:off x="930125" y="3242381"/>
            <a:ext cx="74166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1" name="Gruppieren 70"/>
          <p:cNvGrpSpPr/>
          <p:nvPr/>
        </p:nvGrpSpPr>
        <p:grpSpPr>
          <a:xfrm>
            <a:off x="1481084" y="2971640"/>
            <a:ext cx="1084401" cy="457360"/>
            <a:chOff x="6308576" y="4264618"/>
            <a:chExt cx="1084401" cy="676550"/>
          </a:xfrm>
        </p:grpSpPr>
        <p:sp>
          <p:nvSpPr>
            <p:cNvPr id="68" name="Würfel 67"/>
            <p:cNvSpPr/>
            <p:nvPr/>
          </p:nvSpPr>
          <p:spPr>
            <a:xfrm>
              <a:off x="6308576" y="4264618"/>
              <a:ext cx="1084401" cy="67655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hteck 69"/>
            <p:cNvSpPr/>
            <p:nvPr/>
          </p:nvSpPr>
          <p:spPr>
            <a:xfrm>
              <a:off x="6804248" y="4523868"/>
              <a:ext cx="296457" cy="169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2" name="Gerader Verbinder 121"/>
          <p:cNvCxnSpPr/>
          <p:nvPr/>
        </p:nvCxnSpPr>
        <p:spPr>
          <a:xfrm flipV="1">
            <a:off x="3157486" y="4118254"/>
            <a:ext cx="882739"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7" name="Gruppieren 126"/>
          <p:cNvGrpSpPr/>
          <p:nvPr/>
        </p:nvGrpSpPr>
        <p:grpSpPr>
          <a:xfrm>
            <a:off x="247386" y="2522150"/>
            <a:ext cx="556354" cy="958917"/>
            <a:chOff x="4551205" y="2109553"/>
            <a:chExt cx="556354" cy="958917"/>
          </a:xfrm>
        </p:grpSpPr>
        <p:sp>
          <p:nvSpPr>
            <p:cNvPr id="128" name="Pfeil nach rechts 127"/>
            <p:cNvSpPr/>
            <p:nvPr/>
          </p:nvSpPr>
          <p:spPr>
            <a:xfrm rot="16200000">
              <a:off x="4558544" y="2447938"/>
              <a:ext cx="835201" cy="262829"/>
            </a:xfrm>
            <a:prstGeom prst="rightArrow">
              <a:avLst>
                <a:gd name="adj1" fmla="val 50000"/>
                <a:gd name="adj2" fmla="val 946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Textfeld 128"/>
            <p:cNvSpPr txBox="1"/>
            <p:nvPr/>
          </p:nvSpPr>
          <p:spPr>
            <a:xfrm rot="16200000">
              <a:off x="4187162" y="2473596"/>
              <a:ext cx="958917" cy="230832"/>
            </a:xfrm>
            <a:prstGeom prst="rect">
              <a:avLst/>
            </a:prstGeom>
            <a:solidFill>
              <a:schemeClr val="bg1"/>
            </a:solidFill>
            <a:ln>
              <a:solidFill>
                <a:schemeClr val="tx1"/>
              </a:solidFill>
            </a:ln>
          </p:spPr>
          <p:txBody>
            <a:bodyPr wrap="none" rtlCol="0">
              <a:spAutoFit/>
            </a:bodyPr>
            <a:lstStyle/>
            <a:p>
              <a:r>
                <a:rPr lang="de-DE" sz="900" dirty="0" smtClean="0">
                  <a:latin typeface="+mj-lt"/>
                </a:rPr>
                <a:t>Low </a:t>
              </a:r>
              <a:r>
                <a:rPr lang="de-DE" sz="900" dirty="0" err="1" smtClean="0">
                  <a:latin typeface="+mj-lt"/>
                </a:rPr>
                <a:t>pressure</a:t>
              </a:r>
              <a:endParaRPr lang="de-DE" sz="900" dirty="0" smtClean="0">
                <a:latin typeface="+mj-lt"/>
              </a:endParaRPr>
            </a:p>
          </p:txBody>
        </p:sp>
      </p:grpSp>
      <p:cxnSp>
        <p:nvCxnSpPr>
          <p:cNvPr id="134" name="Gerader Verbinder 133"/>
          <p:cNvCxnSpPr/>
          <p:nvPr/>
        </p:nvCxnSpPr>
        <p:spPr>
          <a:xfrm>
            <a:off x="3254469" y="4443433"/>
            <a:ext cx="0" cy="48136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a:off x="3254469" y="4431187"/>
            <a:ext cx="8176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a:off x="444060" y="4911824"/>
            <a:ext cx="48606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p:cNvCxnSpPr/>
          <p:nvPr/>
        </p:nvCxnSpPr>
        <p:spPr>
          <a:xfrm>
            <a:off x="944056" y="5229200"/>
            <a:ext cx="31288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a:xfrm>
            <a:off x="944056" y="2852936"/>
            <a:ext cx="211577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3254469" y="2852936"/>
            <a:ext cx="383781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uppieren 125"/>
          <p:cNvGrpSpPr/>
          <p:nvPr/>
        </p:nvGrpSpPr>
        <p:grpSpPr>
          <a:xfrm>
            <a:off x="3339770" y="2483687"/>
            <a:ext cx="532463" cy="994183"/>
            <a:chOff x="4844730" y="2082107"/>
            <a:chExt cx="532463" cy="994183"/>
          </a:xfrm>
        </p:grpSpPr>
        <p:sp>
          <p:nvSpPr>
            <p:cNvPr id="124" name="Pfeil nach rechts 123"/>
            <p:cNvSpPr/>
            <p:nvPr/>
          </p:nvSpPr>
          <p:spPr>
            <a:xfrm rot="5400000">
              <a:off x="4558544" y="2447938"/>
              <a:ext cx="835201" cy="262829"/>
            </a:xfrm>
            <a:prstGeom prst="rightArrow">
              <a:avLst>
                <a:gd name="adj1" fmla="val 50000"/>
                <a:gd name="adj2" fmla="val 946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Textfeld 124"/>
            <p:cNvSpPr txBox="1"/>
            <p:nvPr/>
          </p:nvSpPr>
          <p:spPr>
            <a:xfrm rot="16200000">
              <a:off x="4764685" y="2463783"/>
              <a:ext cx="994183" cy="230832"/>
            </a:xfrm>
            <a:prstGeom prst="rect">
              <a:avLst/>
            </a:prstGeom>
            <a:solidFill>
              <a:schemeClr val="bg1"/>
            </a:solidFill>
            <a:ln>
              <a:solidFill>
                <a:schemeClr val="tx1"/>
              </a:solidFill>
            </a:ln>
          </p:spPr>
          <p:txBody>
            <a:bodyPr wrap="none" rtlCol="0">
              <a:spAutoFit/>
            </a:bodyPr>
            <a:lstStyle/>
            <a:p>
              <a:r>
                <a:rPr lang="de-DE" sz="900" dirty="0" smtClean="0">
                  <a:latin typeface="+mj-lt"/>
                </a:rPr>
                <a:t>High </a:t>
              </a:r>
              <a:r>
                <a:rPr lang="de-DE" sz="900" dirty="0" err="1" smtClean="0">
                  <a:latin typeface="+mj-lt"/>
                </a:rPr>
                <a:t>pressure</a:t>
              </a:r>
              <a:endParaRPr lang="de-DE" sz="900" dirty="0" smtClean="0">
                <a:latin typeface="+mj-lt"/>
              </a:endParaRPr>
            </a:p>
          </p:txBody>
        </p:sp>
      </p:grpSp>
      <p:cxnSp>
        <p:nvCxnSpPr>
          <p:cNvPr id="149" name="Gerader Verbinder 148"/>
          <p:cNvCxnSpPr/>
          <p:nvPr/>
        </p:nvCxnSpPr>
        <p:spPr>
          <a:xfrm>
            <a:off x="7994839" y="2852936"/>
            <a:ext cx="0" cy="1390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p:cNvCxnSpPr>
            <a:stCxn id="175" idx="2"/>
            <a:endCxn id="18" idx="0"/>
          </p:cNvCxnSpPr>
          <p:nvPr/>
        </p:nvCxnSpPr>
        <p:spPr>
          <a:xfrm flipH="1">
            <a:off x="7992380" y="3446469"/>
            <a:ext cx="2459" cy="233824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1" name="Gruppieren 80"/>
          <p:cNvGrpSpPr/>
          <p:nvPr/>
        </p:nvGrpSpPr>
        <p:grpSpPr>
          <a:xfrm>
            <a:off x="7092280" y="5784714"/>
            <a:ext cx="1800200" cy="524606"/>
            <a:chOff x="6156176" y="5589240"/>
            <a:chExt cx="1800200" cy="524606"/>
          </a:xfrm>
        </p:grpSpPr>
        <p:sp>
          <p:nvSpPr>
            <p:cNvPr id="18" name="Flussdiagramm: Grenzstelle 17"/>
            <p:cNvSpPr/>
            <p:nvPr/>
          </p:nvSpPr>
          <p:spPr>
            <a:xfrm>
              <a:off x="6156176" y="5589240"/>
              <a:ext cx="1800200" cy="524606"/>
            </a:xfrm>
            <a:prstGeom prst="flowChartTerminator">
              <a:avLst/>
            </a:prstGeom>
            <a:gradFill flip="none" rotWithShape="1">
              <a:gsLst>
                <a:gs pos="37000">
                  <a:schemeClr val="accent6">
                    <a:lumMod val="0"/>
                    <a:lumOff val="100000"/>
                  </a:schemeClr>
                </a:gs>
                <a:gs pos="37000">
                  <a:srgbClr val="005AA9"/>
                </a:gs>
                <a:gs pos="100000">
                  <a:srgbClr val="005AA9"/>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uppieren 79"/>
            <p:cNvGrpSpPr/>
            <p:nvPr/>
          </p:nvGrpSpPr>
          <p:grpSpPr>
            <a:xfrm>
              <a:off x="6554553" y="5821353"/>
              <a:ext cx="1003446" cy="280213"/>
              <a:chOff x="7175724" y="2942597"/>
              <a:chExt cx="1003446" cy="280213"/>
            </a:xfrm>
          </p:grpSpPr>
          <p:sp>
            <p:nvSpPr>
              <p:cNvPr id="72" name="Ellipse 71"/>
              <p:cNvSpPr/>
              <p:nvPr/>
            </p:nvSpPr>
            <p:spPr>
              <a:xfrm>
                <a:off x="7303128" y="2949790"/>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llipse 72"/>
              <p:cNvSpPr/>
              <p:nvPr/>
            </p:nvSpPr>
            <p:spPr>
              <a:xfrm>
                <a:off x="7449135" y="2951511"/>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lipse 73"/>
              <p:cNvSpPr/>
              <p:nvPr/>
            </p:nvSpPr>
            <p:spPr>
              <a:xfrm>
                <a:off x="7595142" y="2947054"/>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lipse 74"/>
              <p:cNvSpPr/>
              <p:nvPr/>
            </p:nvSpPr>
            <p:spPr>
              <a:xfrm>
                <a:off x="7742920" y="2942597"/>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7887156" y="2947054"/>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Zylinder 76"/>
              <p:cNvSpPr/>
              <p:nvPr/>
            </p:nvSpPr>
            <p:spPr>
              <a:xfrm rot="5400000">
                <a:off x="8018403" y="2997475"/>
                <a:ext cx="140365" cy="181168"/>
              </a:xfrm>
              <a:prstGeom prst="can">
                <a:avLst>
                  <a:gd name="adj" fmla="val 3958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ussdiagramm: Grenzstelle 78"/>
              <p:cNvSpPr/>
              <p:nvPr/>
            </p:nvSpPr>
            <p:spPr>
              <a:xfrm>
                <a:off x="7175724" y="3017876"/>
                <a:ext cx="273411" cy="140366"/>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uppieren 157"/>
          <p:cNvGrpSpPr/>
          <p:nvPr/>
        </p:nvGrpSpPr>
        <p:grpSpPr>
          <a:xfrm>
            <a:off x="5888268" y="1649626"/>
            <a:ext cx="1020697" cy="570135"/>
            <a:chOff x="8032727" y="2020918"/>
            <a:chExt cx="1324226" cy="739679"/>
          </a:xfrm>
        </p:grpSpPr>
        <p:sp>
          <p:nvSpPr>
            <p:cNvPr id="156" name="Wolke 155"/>
            <p:cNvSpPr/>
            <p:nvPr/>
          </p:nvSpPr>
          <p:spPr>
            <a:xfrm>
              <a:off x="8032727" y="2020918"/>
              <a:ext cx="1324226" cy="739679"/>
            </a:xfrm>
            <a:prstGeom prst="cloud">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feld 156"/>
            <p:cNvSpPr txBox="1"/>
            <p:nvPr/>
          </p:nvSpPr>
          <p:spPr>
            <a:xfrm>
              <a:off x="8277080" y="2217254"/>
              <a:ext cx="801792" cy="299476"/>
            </a:xfrm>
            <a:prstGeom prst="rect">
              <a:avLst/>
            </a:prstGeom>
            <a:solidFill>
              <a:schemeClr val="bg1"/>
            </a:solidFill>
            <a:ln>
              <a:solidFill>
                <a:schemeClr val="tx1"/>
              </a:solidFill>
            </a:ln>
          </p:spPr>
          <p:txBody>
            <a:bodyPr wrap="square" rtlCol="0">
              <a:spAutoFit/>
            </a:bodyPr>
            <a:lstStyle/>
            <a:p>
              <a:pPr algn="ctr"/>
              <a:r>
                <a:rPr lang="de-DE" sz="900" dirty="0" err="1">
                  <a:latin typeface="+mj-lt"/>
                </a:rPr>
                <a:t>B</a:t>
              </a:r>
              <a:r>
                <a:rPr lang="de-DE" sz="900" dirty="0" err="1" smtClean="0">
                  <a:latin typeface="+mj-lt"/>
                </a:rPr>
                <a:t>alloon</a:t>
              </a:r>
              <a:endParaRPr lang="en-US" sz="900" dirty="0">
                <a:latin typeface="+mj-lt"/>
              </a:endParaRPr>
            </a:p>
          </p:txBody>
        </p:sp>
      </p:grpSp>
      <p:cxnSp>
        <p:nvCxnSpPr>
          <p:cNvPr id="159" name="Gerader Verbinder 158"/>
          <p:cNvCxnSpPr/>
          <p:nvPr/>
        </p:nvCxnSpPr>
        <p:spPr>
          <a:xfrm>
            <a:off x="6876256" y="1875313"/>
            <a:ext cx="2629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flipV="1">
            <a:off x="7599284" y="1860610"/>
            <a:ext cx="45715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a:xfrm>
            <a:off x="8454466" y="2253894"/>
            <a:ext cx="0" cy="3487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p:cNvCxnSpPr/>
          <p:nvPr/>
        </p:nvCxnSpPr>
        <p:spPr>
          <a:xfrm>
            <a:off x="6385617" y="2602643"/>
            <a:ext cx="20736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p:cNvCxnSpPr/>
          <p:nvPr/>
        </p:nvCxnSpPr>
        <p:spPr>
          <a:xfrm>
            <a:off x="6398616" y="2230091"/>
            <a:ext cx="0" cy="3656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7371133" y="2118727"/>
            <a:ext cx="1301959" cy="369332"/>
          </a:xfrm>
          <a:prstGeom prst="rect">
            <a:avLst/>
          </a:prstGeom>
          <a:solidFill>
            <a:schemeClr val="bg1"/>
          </a:solidFill>
          <a:ln>
            <a:solidFill>
              <a:schemeClr val="tx1"/>
            </a:solidFill>
          </a:ln>
        </p:spPr>
        <p:txBody>
          <a:bodyPr wrap="none" rtlCol="0">
            <a:spAutoFit/>
          </a:bodyPr>
          <a:lstStyle/>
          <a:p>
            <a:pPr algn="ctr"/>
            <a:r>
              <a:rPr lang="de-DE" sz="900" dirty="0" smtClean="0">
                <a:latin typeface="+mj-lt"/>
              </a:rPr>
              <a:t>HP-</a:t>
            </a:r>
            <a:r>
              <a:rPr lang="de-DE" sz="900" dirty="0" err="1" smtClean="0">
                <a:latin typeface="+mj-lt"/>
              </a:rPr>
              <a:t>bottles</a:t>
            </a:r>
            <a:endParaRPr lang="de-DE" sz="900" dirty="0" smtClean="0">
              <a:latin typeface="+mj-lt"/>
            </a:endParaRPr>
          </a:p>
          <a:p>
            <a:pPr algn="ctr"/>
            <a:r>
              <a:rPr lang="de-DE" sz="900" dirty="0" smtClean="0">
                <a:latin typeface="+mj-lt"/>
              </a:rPr>
              <a:t>(2.55 m³, 200 bar)</a:t>
            </a:r>
          </a:p>
        </p:txBody>
      </p:sp>
      <p:cxnSp>
        <p:nvCxnSpPr>
          <p:cNvPr id="13" name="Gerade Verbindung mit Pfeil 12"/>
          <p:cNvCxnSpPr/>
          <p:nvPr/>
        </p:nvCxnSpPr>
        <p:spPr>
          <a:xfrm flipH="1">
            <a:off x="5593529" y="2486922"/>
            <a:ext cx="792088"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rot="10800000" flipH="1">
            <a:off x="5611332" y="2602643"/>
            <a:ext cx="792088"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Textfeld 122"/>
          <p:cNvSpPr txBox="1"/>
          <p:nvPr/>
        </p:nvSpPr>
        <p:spPr>
          <a:xfrm>
            <a:off x="4986939" y="2405183"/>
            <a:ext cx="473206" cy="230832"/>
          </a:xfrm>
          <a:prstGeom prst="rect">
            <a:avLst/>
          </a:prstGeom>
          <a:solidFill>
            <a:schemeClr val="bg1"/>
          </a:solidFill>
          <a:ln>
            <a:solidFill>
              <a:schemeClr val="tx1"/>
            </a:solidFill>
          </a:ln>
        </p:spPr>
        <p:txBody>
          <a:bodyPr wrap="none" rtlCol="0">
            <a:spAutoFit/>
          </a:bodyPr>
          <a:lstStyle/>
          <a:p>
            <a:r>
              <a:rPr lang="de-DE" sz="900" dirty="0" smtClean="0">
                <a:latin typeface="+mj-lt"/>
              </a:rPr>
              <a:t>Plant</a:t>
            </a:r>
          </a:p>
        </p:txBody>
      </p:sp>
      <p:grpSp>
        <p:nvGrpSpPr>
          <p:cNvPr id="58" name="Gruppieren 57"/>
          <p:cNvGrpSpPr/>
          <p:nvPr/>
        </p:nvGrpSpPr>
        <p:grpSpPr>
          <a:xfrm>
            <a:off x="750224" y="3519734"/>
            <a:ext cx="2582774" cy="230832"/>
            <a:chOff x="725463" y="5201702"/>
            <a:chExt cx="1251293" cy="230832"/>
          </a:xfrm>
        </p:grpSpPr>
        <p:sp>
          <p:nvSpPr>
            <p:cNvPr id="57" name="Abgerundetes Rechteck 56"/>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feld 129"/>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1</a:t>
              </a:r>
            </a:p>
          </p:txBody>
        </p:sp>
      </p:grpSp>
      <p:sp>
        <p:nvSpPr>
          <p:cNvPr id="63" name="Ellipse 62"/>
          <p:cNvSpPr/>
          <p:nvPr/>
        </p:nvSpPr>
        <p:spPr>
          <a:xfrm>
            <a:off x="3034311" y="3842899"/>
            <a:ext cx="237573" cy="2375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Gerader Verbinder 143"/>
          <p:cNvCxnSpPr/>
          <p:nvPr/>
        </p:nvCxnSpPr>
        <p:spPr>
          <a:xfrm>
            <a:off x="3246872" y="4913893"/>
            <a:ext cx="8176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8" name="Gruppieren 147"/>
          <p:cNvGrpSpPr/>
          <p:nvPr/>
        </p:nvGrpSpPr>
        <p:grpSpPr>
          <a:xfrm>
            <a:off x="3880489" y="4502913"/>
            <a:ext cx="368122" cy="726287"/>
            <a:chOff x="3275856" y="2981979"/>
            <a:chExt cx="432048" cy="807061"/>
          </a:xfrm>
        </p:grpSpPr>
        <p:sp>
          <p:nvSpPr>
            <p:cNvPr id="150" name="Trapezoid 149"/>
            <p:cNvSpPr/>
            <p:nvPr/>
          </p:nvSpPr>
          <p:spPr>
            <a:xfrm>
              <a:off x="3275856" y="3436367"/>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hteck 150"/>
            <p:cNvSpPr/>
            <p:nvPr/>
          </p:nvSpPr>
          <p:spPr>
            <a:xfrm>
              <a:off x="3419872" y="3332366"/>
              <a:ext cx="144601" cy="10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3275856" y="2981979"/>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uppieren 153"/>
          <p:cNvGrpSpPr/>
          <p:nvPr/>
        </p:nvGrpSpPr>
        <p:grpSpPr>
          <a:xfrm>
            <a:off x="750224" y="4186691"/>
            <a:ext cx="2582774" cy="230832"/>
            <a:chOff x="725463" y="5201702"/>
            <a:chExt cx="1251293" cy="230832"/>
          </a:xfrm>
        </p:grpSpPr>
        <p:sp>
          <p:nvSpPr>
            <p:cNvPr id="155" name="Abgerundetes Rechteck 154"/>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feld 161"/>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2</a:t>
              </a:r>
            </a:p>
          </p:txBody>
        </p:sp>
      </p:grpSp>
      <p:grpSp>
        <p:nvGrpSpPr>
          <p:cNvPr id="163" name="Gruppieren 162"/>
          <p:cNvGrpSpPr/>
          <p:nvPr/>
        </p:nvGrpSpPr>
        <p:grpSpPr>
          <a:xfrm>
            <a:off x="750224" y="4576402"/>
            <a:ext cx="2582774" cy="230832"/>
            <a:chOff x="725463" y="5201702"/>
            <a:chExt cx="1251293" cy="230832"/>
          </a:xfrm>
        </p:grpSpPr>
        <p:sp>
          <p:nvSpPr>
            <p:cNvPr id="164" name="Abgerundetes Rechteck 163"/>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feld 164"/>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3</a:t>
              </a:r>
            </a:p>
          </p:txBody>
        </p:sp>
      </p:grpSp>
      <p:sp>
        <p:nvSpPr>
          <p:cNvPr id="69" name="Textfeld 68"/>
          <p:cNvSpPr txBox="1"/>
          <p:nvPr/>
        </p:nvSpPr>
        <p:spPr>
          <a:xfrm>
            <a:off x="2218274" y="2681589"/>
            <a:ext cx="915635" cy="369332"/>
          </a:xfrm>
          <a:prstGeom prst="rect">
            <a:avLst/>
          </a:prstGeom>
          <a:solidFill>
            <a:schemeClr val="bg1"/>
          </a:solidFill>
          <a:ln>
            <a:solidFill>
              <a:schemeClr val="tx1"/>
            </a:solidFill>
          </a:ln>
        </p:spPr>
        <p:txBody>
          <a:bodyPr wrap="none" rtlCol="0">
            <a:spAutoFit/>
          </a:bodyPr>
          <a:lstStyle/>
          <a:p>
            <a:r>
              <a:rPr lang="de-DE" sz="900" dirty="0" smtClean="0">
                <a:latin typeface="+mj-lt"/>
              </a:rPr>
              <a:t>Residual gas</a:t>
            </a:r>
          </a:p>
          <a:p>
            <a:r>
              <a:rPr lang="en-US" sz="900" dirty="0" smtClean="0">
                <a:latin typeface="+mj-lt"/>
              </a:rPr>
              <a:t>analyzer</a:t>
            </a:r>
            <a:endParaRPr lang="de-DE" sz="900" dirty="0" smtClean="0">
              <a:latin typeface="+mj-lt"/>
            </a:endParaRPr>
          </a:p>
        </p:txBody>
      </p:sp>
      <p:grpSp>
        <p:nvGrpSpPr>
          <p:cNvPr id="166" name="Gruppieren 165"/>
          <p:cNvGrpSpPr/>
          <p:nvPr/>
        </p:nvGrpSpPr>
        <p:grpSpPr>
          <a:xfrm>
            <a:off x="7139181" y="1630367"/>
            <a:ext cx="449516" cy="449516"/>
            <a:chOff x="1361976" y="2416311"/>
            <a:chExt cx="792088" cy="792088"/>
          </a:xfrm>
        </p:grpSpPr>
        <p:sp>
          <p:nvSpPr>
            <p:cNvPr id="167" name="Ellipse 166"/>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p:cNvCxnSpPr>
              <a:stCxn id="167"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uppieren 173"/>
          <p:cNvGrpSpPr/>
          <p:nvPr/>
        </p:nvGrpSpPr>
        <p:grpSpPr>
          <a:xfrm rot="16200000">
            <a:off x="7770081" y="2996953"/>
            <a:ext cx="449516" cy="449516"/>
            <a:chOff x="1361976" y="2416311"/>
            <a:chExt cx="792088" cy="792088"/>
          </a:xfrm>
        </p:grpSpPr>
        <p:sp>
          <p:nvSpPr>
            <p:cNvPr id="175" name="Ellipse 174"/>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Gerader Verbinder 175"/>
            <p:cNvCxnSpPr>
              <a:stCxn id="175"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a:stCxn id="175"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uppieren 180"/>
          <p:cNvGrpSpPr/>
          <p:nvPr/>
        </p:nvGrpSpPr>
        <p:grpSpPr>
          <a:xfrm>
            <a:off x="745085" y="4941168"/>
            <a:ext cx="2582774" cy="230832"/>
            <a:chOff x="725463" y="5201702"/>
            <a:chExt cx="1251293" cy="230832"/>
          </a:xfrm>
        </p:grpSpPr>
        <p:sp>
          <p:nvSpPr>
            <p:cNvPr id="182" name="Abgerundetes Rechteck 181"/>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feld 182"/>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4</a:t>
              </a:r>
            </a:p>
          </p:txBody>
        </p:sp>
      </p:grpSp>
      <p:cxnSp>
        <p:nvCxnSpPr>
          <p:cNvPr id="184" name="Gerader Verbinder 183"/>
          <p:cNvCxnSpPr/>
          <p:nvPr/>
        </p:nvCxnSpPr>
        <p:spPr>
          <a:xfrm>
            <a:off x="444060" y="4911824"/>
            <a:ext cx="0" cy="13974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6" name="Gruppieren 185"/>
          <p:cNvGrpSpPr/>
          <p:nvPr/>
        </p:nvGrpSpPr>
        <p:grpSpPr>
          <a:xfrm>
            <a:off x="297375" y="5428764"/>
            <a:ext cx="2582775" cy="230832"/>
            <a:chOff x="725463" y="5201702"/>
            <a:chExt cx="1251293" cy="230832"/>
          </a:xfrm>
        </p:grpSpPr>
        <p:sp>
          <p:nvSpPr>
            <p:cNvPr id="187" name="Abgerundetes Rechteck 186"/>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feld 187"/>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6</a:t>
              </a:r>
            </a:p>
          </p:txBody>
        </p:sp>
      </p:grpSp>
      <p:grpSp>
        <p:nvGrpSpPr>
          <p:cNvPr id="190" name="Gruppieren 189"/>
          <p:cNvGrpSpPr/>
          <p:nvPr/>
        </p:nvGrpSpPr>
        <p:grpSpPr>
          <a:xfrm>
            <a:off x="297375" y="5882164"/>
            <a:ext cx="3042395" cy="230832"/>
            <a:chOff x="725463" y="5201834"/>
            <a:chExt cx="1473968" cy="230832"/>
          </a:xfrm>
        </p:grpSpPr>
        <p:sp>
          <p:nvSpPr>
            <p:cNvPr id="191" name="Abgerundetes Rechteck 190"/>
            <p:cNvSpPr/>
            <p:nvPr/>
          </p:nvSpPr>
          <p:spPr>
            <a:xfrm>
              <a:off x="725463" y="5229174"/>
              <a:ext cx="1473968" cy="1837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feld 191"/>
            <p:cNvSpPr txBox="1"/>
            <p:nvPr/>
          </p:nvSpPr>
          <p:spPr>
            <a:xfrm>
              <a:off x="1462447" y="5201834"/>
              <a:ext cx="278614" cy="230832"/>
            </a:xfrm>
            <a:prstGeom prst="rect">
              <a:avLst/>
            </a:prstGeom>
            <a:noFill/>
            <a:ln>
              <a:noFill/>
            </a:ln>
          </p:spPr>
          <p:txBody>
            <a:bodyPr wrap="square" rtlCol="0">
              <a:spAutoFit/>
            </a:bodyPr>
            <a:lstStyle/>
            <a:p>
              <a:r>
                <a:rPr lang="de-DE" sz="900" dirty="0" smtClean="0">
                  <a:latin typeface="+mj-lt"/>
                </a:rPr>
                <a:t>HX 5</a:t>
              </a:r>
            </a:p>
          </p:txBody>
        </p:sp>
      </p:grpSp>
      <p:cxnSp>
        <p:nvCxnSpPr>
          <p:cNvPr id="197" name="Gerader Verbinder 196"/>
          <p:cNvCxnSpPr/>
          <p:nvPr/>
        </p:nvCxnSpPr>
        <p:spPr>
          <a:xfrm>
            <a:off x="7205011" y="2718959"/>
            <a:ext cx="0" cy="148123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p:cNvCxnSpPr/>
          <p:nvPr/>
        </p:nvCxnSpPr>
        <p:spPr>
          <a:xfrm>
            <a:off x="7308304" y="2852936"/>
            <a:ext cx="68407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1" name="Gruppieren 200"/>
          <p:cNvGrpSpPr/>
          <p:nvPr/>
        </p:nvGrpSpPr>
        <p:grpSpPr>
          <a:xfrm>
            <a:off x="6799988" y="3911314"/>
            <a:ext cx="1541636" cy="230832"/>
            <a:chOff x="1229869" y="5210442"/>
            <a:chExt cx="746886" cy="230832"/>
          </a:xfrm>
        </p:grpSpPr>
        <p:sp>
          <p:nvSpPr>
            <p:cNvPr id="202" name="Abgerundetes Rechteck 201"/>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feld 202"/>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7</a:t>
              </a:r>
            </a:p>
          </p:txBody>
        </p:sp>
      </p:grpSp>
      <p:grpSp>
        <p:nvGrpSpPr>
          <p:cNvPr id="204" name="Gruppieren 203"/>
          <p:cNvGrpSpPr/>
          <p:nvPr/>
        </p:nvGrpSpPr>
        <p:grpSpPr>
          <a:xfrm>
            <a:off x="6801274" y="4436183"/>
            <a:ext cx="1541636" cy="230832"/>
            <a:chOff x="1229869" y="5210442"/>
            <a:chExt cx="746886" cy="230832"/>
          </a:xfrm>
        </p:grpSpPr>
        <p:sp>
          <p:nvSpPr>
            <p:cNvPr id="205" name="Abgerundetes Rechteck 204"/>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feld 205"/>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8</a:t>
              </a:r>
            </a:p>
          </p:txBody>
        </p:sp>
      </p:grpSp>
      <p:grpSp>
        <p:nvGrpSpPr>
          <p:cNvPr id="207" name="Gruppieren 206"/>
          <p:cNvGrpSpPr/>
          <p:nvPr/>
        </p:nvGrpSpPr>
        <p:grpSpPr>
          <a:xfrm>
            <a:off x="6788030" y="5140181"/>
            <a:ext cx="1541636" cy="230832"/>
            <a:chOff x="1229869" y="5210442"/>
            <a:chExt cx="746886" cy="230832"/>
          </a:xfrm>
        </p:grpSpPr>
        <p:sp>
          <p:nvSpPr>
            <p:cNvPr id="208" name="Abgerundetes Rechteck 207"/>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feld 208"/>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9</a:t>
              </a:r>
            </a:p>
          </p:txBody>
        </p:sp>
      </p:grpSp>
      <p:cxnSp>
        <p:nvCxnSpPr>
          <p:cNvPr id="211" name="Gerader Verbinder 210"/>
          <p:cNvCxnSpPr/>
          <p:nvPr/>
        </p:nvCxnSpPr>
        <p:spPr>
          <a:xfrm>
            <a:off x="6604642" y="4207560"/>
            <a:ext cx="60864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p:cNvCxnSpPr/>
          <p:nvPr/>
        </p:nvCxnSpPr>
        <p:spPr>
          <a:xfrm>
            <a:off x="6604642" y="4200198"/>
            <a:ext cx="0" cy="9887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p:cNvCxnSpPr/>
          <p:nvPr/>
        </p:nvCxnSpPr>
        <p:spPr>
          <a:xfrm>
            <a:off x="6604642" y="4443433"/>
            <a:ext cx="0" cy="21816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p:cNvCxnSpPr/>
          <p:nvPr/>
        </p:nvCxnSpPr>
        <p:spPr>
          <a:xfrm>
            <a:off x="6608459" y="4807234"/>
            <a:ext cx="0" cy="5092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1" name="Gerader Verbinder 220"/>
          <p:cNvCxnSpPr/>
          <p:nvPr/>
        </p:nvCxnSpPr>
        <p:spPr>
          <a:xfrm>
            <a:off x="6608459" y="5026063"/>
            <a:ext cx="0" cy="2989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p:cNvCxnSpPr/>
          <p:nvPr/>
        </p:nvCxnSpPr>
        <p:spPr>
          <a:xfrm>
            <a:off x="3153097" y="6237312"/>
            <a:ext cx="60371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p:cNvCxnSpPr/>
          <p:nvPr/>
        </p:nvCxnSpPr>
        <p:spPr>
          <a:xfrm>
            <a:off x="437526" y="6309320"/>
            <a:ext cx="462939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p:cNvCxnSpPr/>
          <p:nvPr/>
        </p:nvCxnSpPr>
        <p:spPr>
          <a:xfrm>
            <a:off x="3549330" y="5565221"/>
            <a:ext cx="0" cy="6672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p:cNvCxnSpPr/>
          <p:nvPr/>
        </p:nvCxnSpPr>
        <p:spPr>
          <a:xfrm>
            <a:off x="3561936" y="5565221"/>
            <a:ext cx="98806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Gerader Verbinder 233"/>
          <p:cNvCxnSpPr/>
          <p:nvPr/>
        </p:nvCxnSpPr>
        <p:spPr>
          <a:xfrm>
            <a:off x="4546924" y="5565221"/>
            <a:ext cx="0" cy="2641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p:cNvCxnSpPr/>
          <p:nvPr/>
        </p:nvCxnSpPr>
        <p:spPr>
          <a:xfrm>
            <a:off x="4137912" y="6059081"/>
            <a:ext cx="65962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p:cNvCxnSpPr/>
          <p:nvPr/>
        </p:nvCxnSpPr>
        <p:spPr>
          <a:xfrm>
            <a:off x="4157812" y="5828082"/>
            <a:ext cx="38911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p:cNvCxnSpPr/>
          <p:nvPr/>
        </p:nvCxnSpPr>
        <p:spPr>
          <a:xfrm>
            <a:off x="3872232" y="5797278"/>
            <a:ext cx="16138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p:cNvCxnSpPr/>
          <p:nvPr/>
        </p:nvCxnSpPr>
        <p:spPr>
          <a:xfrm>
            <a:off x="3880488" y="5797278"/>
            <a:ext cx="0" cy="51204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Gerader Verbinder 243"/>
          <p:cNvCxnSpPr/>
          <p:nvPr/>
        </p:nvCxnSpPr>
        <p:spPr>
          <a:xfrm>
            <a:off x="3756815" y="5710787"/>
            <a:ext cx="0" cy="53334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p:cNvCxnSpPr/>
          <p:nvPr/>
        </p:nvCxnSpPr>
        <p:spPr>
          <a:xfrm>
            <a:off x="3756815" y="5710787"/>
            <a:ext cx="50261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p:cNvCxnSpPr/>
          <p:nvPr/>
        </p:nvCxnSpPr>
        <p:spPr>
          <a:xfrm>
            <a:off x="4797538" y="4735330"/>
            <a:ext cx="0" cy="13237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1" name="Gerader Verbinder 250"/>
          <p:cNvCxnSpPr/>
          <p:nvPr/>
        </p:nvCxnSpPr>
        <p:spPr>
          <a:xfrm>
            <a:off x="4805198" y="5371013"/>
            <a:ext cx="60371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Gerader Verbinder 251"/>
          <p:cNvCxnSpPr/>
          <p:nvPr/>
        </p:nvCxnSpPr>
        <p:spPr>
          <a:xfrm>
            <a:off x="5401251" y="5371013"/>
            <a:ext cx="0" cy="33977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Gerader Verbinder 253"/>
          <p:cNvCxnSpPr/>
          <p:nvPr/>
        </p:nvCxnSpPr>
        <p:spPr>
          <a:xfrm>
            <a:off x="5398572" y="6187873"/>
            <a:ext cx="0" cy="9887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p:cNvCxnSpPr/>
          <p:nvPr/>
        </p:nvCxnSpPr>
        <p:spPr>
          <a:xfrm>
            <a:off x="5401251" y="6286751"/>
            <a:ext cx="41544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Gerader Verbinder 257"/>
          <p:cNvCxnSpPr/>
          <p:nvPr/>
        </p:nvCxnSpPr>
        <p:spPr>
          <a:xfrm>
            <a:off x="5816698" y="4941168"/>
            <a:ext cx="0" cy="13455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Gerader Verbinder 259"/>
          <p:cNvCxnSpPr/>
          <p:nvPr/>
        </p:nvCxnSpPr>
        <p:spPr>
          <a:xfrm>
            <a:off x="5826415" y="4941168"/>
            <a:ext cx="150740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3" name="Gerader Verbinder 262"/>
          <p:cNvCxnSpPr/>
          <p:nvPr/>
        </p:nvCxnSpPr>
        <p:spPr>
          <a:xfrm>
            <a:off x="7333817" y="4941168"/>
            <a:ext cx="0" cy="85611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7" name="Gerader Verbinder 266"/>
          <p:cNvCxnSpPr/>
          <p:nvPr/>
        </p:nvCxnSpPr>
        <p:spPr>
          <a:xfrm>
            <a:off x="5054365" y="5775524"/>
            <a:ext cx="16138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8" name="Gerader Verbinder 267"/>
          <p:cNvCxnSpPr/>
          <p:nvPr/>
        </p:nvCxnSpPr>
        <p:spPr>
          <a:xfrm>
            <a:off x="5062621" y="5784714"/>
            <a:ext cx="0" cy="52813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3670572" y="4549016"/>
            <a:ext cx="739305" cy="230832"/>
          </a:xfrm>
          <a:prstGeom prst="rect">
            <a:avLst/>
          </a:prstGeom>
          <a:solidFill>
            <a:schemeClr val="bg1"/>
          </a:solidFill>
          <a:ln>
            <a:solidFill>
              <a:schemeClr val="tx1"/>
            </a:solidFill>
          </a:ln>
        </p:spPr>
        <p:txBody>
          <a:bodyPr wrap="none" rtlCol="0">
            <a:spAutoFit/>
          </a:bodyPr>
          <a:lstStyle/>
          <a:p>
            <a:r>
              <a:rPr lang="de-DE" sz="900" dirty="0" smtClean="0">
                <a:latin typeface="+mj-lt"/>
              </a:rPr>
              <a:t>Turbine 2</a:t>
            </a:r>
          </a:p>
        </p:txBody>
      </p:sp>
      <p:sp>
        <p:nvSpPr>
          <p:cNvPr id="62" name="Textfeld 61"/>
          <p:cNvSpPr txBox="1"/>
          <p:nvPr/>
        </p:nvSpPr>
        <p:spPr>
          <a:xfrm>
            <a:off x="3677387" y="3763926"/>
            <a:ext cx="739305" cy="230832"/>
          </a:xfrm>
          <a:prstGeom prst="rect">
            <a:avLst/>
          </a:prstGeom>
          <a:solidFill>
            <a:schemeClr val="bg1"/>
          </a:solidFill>
          <a:ln>
            <a:solidFill>
              <a:schemeClr val="tx1"/>
            </a:solidFill>
          </a:ln>
        </p:spPr>
        <p:txBody>
          <a:bodyPr wrap="none" rtlCol="0">
            <a:spAutoFit/>
          </a:bodyPr>
          <a:lstStyle/>
          <a:p>
            <a:r>
              <a:rPr lang="de-DE" sz="900" dirty="0" smtClean="0">
                <a:latin typeface="+mj-lt"/>
              </a:rPr>
              <a:t>Turbine 1</a:t>
            </a:r>
          </a:p>
        </p:txBody>
      </p:sp>
      <p:cxnSp>
        <p:nvCxnSpPr>
          <p:cNvPr id="275" name="Gerader Verbinder 274"/>
          <p:cNvCxnSpPr/>
          <p:nvPr/>
        </p:nvCxnSpPr>
        <p:spPr>
          <a:xfrm>
            <a:off x="4797538" y="4735330"/>
            <a:ext cx="234164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9" name="Gerader Verbinder 278"/>
          <p:cNvCxnSpPr/>
          <p:nvPr/>
        </p:nvCxnSpPr>
        <p:spPr>
          <a:xfrm>
            <a:off x="7139181" y="4369595"/>
            <a:ext cx="0" cy="36140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2" name="Gerader Verbinder 281"/>
          <p:cNvCxnSpPr/>
          <p:nvPr/>
        </p:nvCxnSpPr>
        <p:spPr>
          <a:xfrm>
            <a:off x="4644008" y="4369595"/>
            <a:ext cx="249517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Gerader Verbinder 285"/>
          <p:cNvCxnSpPr/>
          <p:nvPr/>
        </p:nvCxnSpPr>
        <p:spPr>
          <a:xfrm>
            <a:off x="4644008" y="4368711"/>
            <a:ext cx="0" cy="10810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Gerader Verbinder 287"/>
          <p:cNvCxnSpPr/>
          <p:nvPr/>
        </p:nvCxnSpPr>
        <p:spPr>
          <a:xfrm>
            <a:off x="3271884" y="5449805"/>
            <a:ext cx="138233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0" name="Gerader Verbinder 289"/>
          <p:cNvCxnSpPr/>
          <p:nvPr/>
        </p:nvCxnSpPr>
        <p:spPr>
          <a:xfrm>
            <a:off x="3285222" y="5434655"/>
            <a:ext cx="0" cy="35005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2" name="Gerader Verbinder 291"/>
          <p:cNvCxnSpPr/>
          <p:nvPr/>
        </p:nvCxnSpPr>
        <p:spPr>
          <a:xfrm>
            <a:off x="2721632" y="5775524"/>
            <a:ext cx="3382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4" name="Gerader Verbinder 293"/>
          <p:cNvCxnSpPr/>
          <p:nvPr/>
        </p:nvCxnSpPr>
        <p:spPr>
          <a:xfrm>
            <a:off x="2732835" y="5362273"/>
            <a:ext cx="0" cy="399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Gerader Verbinder 295"/>
          <p:cNvCxnSpPr/>
          <p:nvPr/>
        </p:nvCxnSpPr>
        <p:spPr>
          <a:xfrm>
            <a:off x="3246872" y="5354253"/>
            <a:ext cx="125646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8" name="Gerader Verbinder 297"/>
          <p:cNvCxnSpPr/>
          <p:nvPr/>
        </p:nvCxnSpPr>
        <p:spPr>
          <a:xfrm>
            <a:off x="4499147" y="4142146"/>
            <a:ext cx="0" cy="122012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0" name="Gerader Verbinder 299"/>
          <p:cNvCxnSpPr/>
          <p:nvPr/>
        </p:nvCxnSpPr>
        <p:spPr>
          <a:xfrm>
            <a:off x="4481245" y="4142146"/>
            <a:ext cx="159536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2" name="Gerader Verbinder 301"/>
          <p:cNvCxnSpPr/>
          <p:nvPr/>
        </p:nvCxnSpPr>
        <p:spPr>
          <a:xfrm>
            <a:off x="6072795" y="4142146"/>
            <a:ext cx="0" cy="15693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3" name="Gerader Verbinder 302"/>
          <p:cNvCxnSpPr/>
          <p:nvPr/>
        </p:nvCxnSpPr>
        <p:spPr>
          <a:xfrm>
            <a:off x="6072795" y="4443433"/>
            <a:ext cx="0" cy="21816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4" name="Gerader Verbinder 303"/>
          <p:cNvCxnSpPr/>
          <p:nvPr/>
        </p:nvCxnSpPr>
        <p:spPr>
          <a:xfrm>
            <a:off x="6076612" y="4807234"/>
            <a:ext cx="0" cy="5092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Gerader Verbinder 304"/>
          <p:cNvCxnSpPr/>
          <p:nvPr/>
        </p:nvCxnSpPr>
        <p:spPr>
          <a:xfrm>
            <a:off x="6076612" y="5026063"/>
            <a:ext cx="0" cy="7070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9" name="Gerader Verbinder 308"/>
          <p:cNvCxnSpPr/>
          <p:nvPr/>
        </p:nvCxnSpPr>
        <p:spPr>
          <a:xfrm>
            <a:off x="6072795" y="5733113"/>
            <a:ext cx="36119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 name="Gerader Verbinder 309"/>
          <p:cNvCxnSpPr/>
          <p:nvPr/>
        </p:nvCxnSpPr>
        <p:spPr>
          <a:xfrm flipH="1">
            <a:off x="6403420" y="5310749"/>
            <a:ext cx="205039" cy="139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2" name="Gerader Verbinder 311"/>
          <p:cNvCxnSpPr/>
          <p:nvPr/>
        </p:nvCxnSpPr>
        <p:spPr>
          <a:xfrm flipH="1" flipV="1">
            <a:off x="6393667" y="5466846"/>
            <a:ext cx="253330" cy="122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4" name="Gerader Verbinder 313"/>
          <p:cNvCxnSpPr/>
          <p:nvPr/>
        </p:nvCxnSpPr>
        <p:spPr>
          <a:xfrm flipH="1">
            <a:off x="6433991" y="5597263"/>
            <a:ext cx="205039" cy="139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8" name="Gerader Verbinder 317"/>
          <p:cNvCxnSpPr/>
          <p:nvPr/>
        </p:nvCxnSpPr>
        <p:spPr>
          <a:xfrm flipH="1" flipV="1">
            <a:off x="4147665" y="5829412"/>
            <a:ext cx="243577" cy="4038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9" name="Gerader Verbinder 318"/>
          <p:cNvCxnSpPr/>
          <p:nvPr/>
        </p:nvCxnSpPr>
        <p:spPr>
          <a:xfrm flipH="1">
            <a:off x="4137912" y="5878153"/>
            <a:ext cx="245364" cy="5718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3" name="Gerader Verbinder 322"/>
          <p:cNvCxnSpPr/>
          <p:nvPr/>
        </p:nvCxnSpPr>
        <p:spPr>
          <a:xfrm flipH="1">
            <a:off x="4137912" y="6001894"/>
            <a:ext cx="245364" cy="5718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4" name="Gerader Verbinder 323"/>
          <p:cNvCxnSpPr/>
          <p:nvPr/>
        </p:nvCxnSpPr>
        <p:spPr>
          <a:xfrm flipH="1" flipV="1">
            <a:off x="4143911" y="5947681"/>
            <a:ext cx="243577" cy="4038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32" name="Flussdiagramm: Grenzstelle 331"/>
          <p:cNvSpPr/>
          <p:nvPr/>
        </p:nvSpPr>
        <p:spPr>
          <a:xfrm rot="16200000">
            <a:off x="5174978" y="5752484"/>
            <a:ext cx="442418" cy="390394"/>
          </a:xfrm>
          <a:prstGeom prst="flowChartTerminator">
            <a:avLst/>
          </a:prstGeom>
          <a:gradFill flip="none" rotWithShape="1">
            <a:gsLst>
              <a:gs pos="41000">
                <a:schemeClr val="accent6">
                  <a:lumMod val="0"/>
                  <a:lumOff val="100000"/>
                  <a:alpha val="40000"/>
                </a:schemeClr>
              </a:gs>
              <a:gs pos="42000">
                <a:schemeClr val="accent6">
                  <a:lumMod val="40000"/>
                  <a:lumOff val="60000"/>
                </a:schemeClr>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feld 54"/>
          <p:cNvSpPr txBox="1"/>
          <p:nvPr/>
        </p:nvSpPr>
        <p:spPr>
          <a:xfrm>
            <a:off x="6041422" y="3049066"/>
            <a:ext cx="1612942" cy="369332"/>
          </a:xfrm>
          <a:prstGeom prst="rect">
            <a:avLst/>
          </a:prstGeom>
          <a:solidFill>
            <a:schemeClr val="bg1"/>
          </a:solidFill>
          <a:ln>
            <a:solidFill>
              <a:schemeClr val="tx1"/>
            </a:solidFill>
          </a:ln>
        </p:spPr>
        <p:txBody>
          <a:bodyPr wrap="none" rtlCol="0">
            <a:spAutoFit/>
          </a:bodyPr>
          <a:lstStyle/>
          <a:p>
            <a:pPr algn="ctr"/>
            <a:r>
              <a:rPr lang="de-DE" sz="900" dirty="0" err="1" smtClean="0">
                <a:latin typeface="+mj-lt"/>
              </a:rPr>
              <a:t>Leybold</a:t>
            </a:r>
            <a:r>
              <a:rPr lang="de-DE" sz="900" dirty="0" smtClean="0">
                <a:latin typeface="+mj-lt"/>
              </a:rPr>
              <a:t> </a:t>
            </a:r>
            <a:r>
              <a:rPr lang="de-DE" sz="900" dirty="0" err="1" smtClean="0">
                <a:latin typeface="+mj-lt"/>
              </a:rPr>
              <a:t>pumping</a:t>
            </a:r>
            <a:r>
              <a:rPr lang="de-DE" sz="900" dirty="0" smtClean="0">
                <a:latin typeface="+mj-lt"/>
              </a:rPr>
              <a:t> </a:t>
            </a:r>
            <a:r>
              <a:rPr lang="de-DE" sz="900" dirty="0" err="1" smtClean="0">
                <a:latin typeface="+mj-lt"/>
              </a:rPr>
              <a:t>stages</a:t>
            </a:r>
            <a:endParaRPr lang="de-DE" sz="900" dirty="0" smtClean="0">
              <a:latin typeface="+mj-lt"/>
            </a:endParaRPr>
          </a:p>
          <a:p>
            <a:pPr algn="ctr"/>
            <a:r>
              <a:rPr lang="de-DE" sz="900" dirty="0" smtClean="0">
                <a:latin typeface="+mj-lt"/>
              </a:rPr>
              <a:t>(35 mbar </a:t>
            </a:r>
            <a:r>
              <a:rPr lang="de-DE" sz="900" dirty="0" err="1" smtClean="0">
                <a:latin typeface="+mj-lt"/>
              </a:rPr>
              <a:t>to</a:t>
            </a:r>
            <a:r>
              <a:rPr lang="de-DE" sz="900" dirty="0" smtClean="0">
                <a:latin typeface="+mj-lt"/>
              </a:rPr>
              <a:t> 1050 mbar)</a:t>
            </a:r>
            <a:endParaRPr lang="en-US" sz="900" dirty="0">
              <a:latin typeface="+mj-lt"/>
            </a:endParaRPr>
          </a:p>
        </p:txBody>
      </p:sp>
      <p:grpSp>
        <p:nvGrpSpPr>
          <p:cNvPr id="335" name="Gruppieren 334"/>
          <p:cNvGrpSpPr/>
          <p:nvPr/>
        </p:nvGrpSpPr>
        <p:grpSpPr>
          <a:xfrm>
            <a:off x="4080022" y="2983457"/>
            <a:ext cx="1739541" cy="590541"/>
            <a:chOff x="4228818" y="462195"/>
            <a:chExt cx="1739541" cy="590541"/>
          </a:xfrm>
        </p:grpSpPr>
        <p:grpSp>
          <p:nvGrpSpPr>
            <p:cNvPr id="333" name="Gruppieren 332"/>
            <p:cNvGrpSpPr/>
            <p:nvPr/>
          </p:nvGrpSpPr>
          <p:grpSpPr>
            <a:xfrm>
              <a:off x="4341683" y="462195"/>
              <a:ext cx="1599858" cy="590541"/>
              <a:chOff x="4341683" y="462195"/>
              <a:chExt cx="1599858" cy="590541"/>
            </a:xfrm>
          </p:grpSpPr>
          <p:cxnSp>
            <p:nvCxnSpPr>
              <p:cNvPr id="33" name="Gerader Verbinder 32"/>
              <p:cNvCxnSpPr/>
              <p:nvPr/>
            </p:nvCxnSpPr>
            <p:spPr>
              <a:xfrm>
                <a:off x="4341683" y="583150"/>
                <a:ext cx="43204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4812532" y="462195"/>
                <a:ext cx="1055097" cy="230832"/>
              </a:xfrm>
              <a:prstGeom prst="rect">
                <a:avLst/>
              </a:prstGeom>
              <a:noFill/>
            </p:spPr>
            <p:txBody>
              <a:bodyPr wrap="none" rtlCol="0">
                <a:spAutoFit/>
              </a:bodyPr>
              <a:lstStyle/>
              <a:p>
                <a:r>
                  <a:rPr lang="de-DE" sz="900" dirty="0" err="1" smtClean="0">
                    <a:latin typeface="+mj-lt"/>
                  </a:rPr>
                  <a:t>Machine</a:t>
                </a:r>
                <a:r>
                  <a:rPr lang="de-DE" sz="900" dirty="0" smtClean="0">
                    <a:latin typeface="+mj-lt"/>
                  </a:rPr>
                  <a:t> </a:t>
                </a:r>
                <a:r>
                  <a:rPr lang="de-DE" sz="900" dirty="0" err="1" smtClean="0">
                    <a:latin typeface="+mj-lt"/>
                  </a:rPr>
                  <a:t>circuit</a:t>
                </a:r>
                <a:endParaRPr lang="de-DE" sz="900" dirty="0" smtClean="0">
                  <a:latin typeface="+mj-lt"/>
                </a:endParaRPr>
              </a:p>
            </p:txBody>
          </p:sp>
          <p:cxnSp>
            <p:nvCxnSpPr>
              <p:cNvPr id="35" name="Gerader Verbinder 34"/>
              <p:cNvCxnSpPr/>
              <p:nvPr/>
            </p:nvCxnSpPr>
            <p:spPr>
              <a:xfrm>
                <a:off x="4341683" y="745945"/>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4812332" y="634691"/>
                <a:ext cx="809837" cy="230832"/>
              </a:xfrm>
              <a:prstGeom prst="rect">
                <a:avLst/>
              </a:prstGeom>
              <a:noFill/>
            </p:spPr>
            <p:txBody>
              <a:bodyPr wrap="none" rtlCol="0">
                <a:spAutoFit/>
              </a:bodyPr>
              <a:lstStyle/>
              <a:p>
                <a:r>
                  <a:rPr lang="de-DE" sz="900" dirty="0" err="1" smtClean="0">
                    <a:latin typeface="+mj-lt"/>
                  </a:rPr>
                  <a:t>Dirty</a:t>
                </a:r>
                <a:r>
                  <a:rPr lang="de-DE" sz="900" dirty="0" smtClean="0">
                    <a:latin typeface="+mj-lt"/>
                  </a:rPr>
                  <a:t> </a:t>
                </a:r>
                <a:r>
                  <a:rPr lang="de-DE" sz="900" dirty="0" err="1"/>
                  <a:t>circuit</a:t>
                </a:r>
                <a:endParaRPr lang="de-DE" sz="900" dirty="0" smtClean="0">
                  <a:latin typeface="+mj-lt"/>
                </a:endParaRPr>
              </a:p>
            </p:txBody>
          </p:sp>
          <p:cxnSp>
            <p:nvCxnSpPr>
              <p:cNvPr id="37" name="Gerader Verbinder 36"/>
              <p:cNvCxnSpPr/>
              <p:nvPr/>
            </p:nvCxnSpPr>
            <p:spPr>
              <a:xfrm>
                <a:off x="4351546" y="931517"/>
                <a:ext cx="43204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4811103" y="821904"/>
                <a:ext cx="1130438" cy="230832"/>
              </a:xfrm>
              <a:prstGeom prst="rect">
                <a:avLst/>
              </a:prstGeom>
              <a:noFill/>
            </p:spPr>
            <p:txBody>
              <a:bodyPr wrap="none" rtlCol="0">
                <a:spAutoFit/>
              </a:bodyPr>
              <a:lstStyle/>
              <a:p>
                <a:r>
                  <a:rPr lang="de-DE" sz="900" dirty="0" smtClean="0">
                    <a:latin typeface="+mj-lt"/>
                  </a:rPr>
                  <a:t>Exchange </a:t>
                </a:r>
                <a:r>
                  <a:rPr lang="de-DE" sz="900" dirty="0" err="1" smtClean="0">
                    <a:latin typeface="+mj-lt"/>
                  </a:rPr>
                  <a:t>buffer</a:t>
                </a:r>
                <a:endParaRPr lang="de-DE" sz="900" dirty="0" smtClean="0">
                  <a:latin typeface="+mj-lt"/>
                </a:endParaRPr>
              </a:p>
            </p:txBody>
          </p:sp>
        </p:grpSp>
        <p:sp>
          <p:nvSpPr>
            <p:cNvPr id="334" name="Abgerundetes Rechteck 333"/>
            <p:cNvSpPr/>
            <p:nvPr/>
          </p:nvSpPr>
          <p:spPr>
            <a:xfrm>
              <a:off x="4228818" y="462195"/>
              <a:ext cx="1739541" cy="5905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9" name="Gerader Verbinder 338"/>
          <p:cNvCxnSpPr/>
          <p:nvPr/>
        </p:nvCxnSpPr>
        <p:spPr>
          <a:xfrm>
            <a:off x="2717666" y="5354253"/>
            <a:ext cx="3421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3" name="Gerader Verbinder 342"/>
          <p:cNvCxnSpPr/>
          <p:nvPr/>
        </p:nvCxnSpPr>
        <p:spPr>
          <a:xfrm>
            <a:off x="3211130" y="5775524"/>
            <a:ext cx="7409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168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 name="Gerader Verbinder 193"/>
          <p:cNvCxnSpPr/>
          <p:nvPr/>
        </p:nvCxnSpPr>
        <p:spPr>
          <a:xfrm>
            <a:off x="3169705" y="2708920"/>
            <a:ext cx="403530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Gerader Verbinder 113"/>
          <p:cNvCxnSpPr/>
          <p:nvPr/>
        </p:nvCxnSpPr>
        <p:spPr>
          <a:xfrm>
            <a:off x="2336570" y="3242381"/>
            <a:ext cx="8211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2802912" y="1786929"/>
            <a:ext cx="0" cy="42731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tel 6"/>
          <p:cNvSpPr>
            <a:spLocks noGrp="1"/>
          </p:cNvSpPr>
          <p:nvPr>
            <p:ph type="title"/>
          </p:nvPr>
        </p:nvSpPr>
        <p:spPr/>
        <p:txBody>
          <a:bodyPr/>
          <a:lstStyle/>
          <a:p>
            <a:r>
              <a:rPr lang="de-DE" dirty="0" err="1" smtClean="0"/>
              <a:t>Simplified</a:t>
            </a:r>
            <a:r>
              <a:rPr lang="de-DE" dirty="0" smtClean="0"/>
              <a:t> </a:t>
            </a:r>
            <a:r>
              <a:rPr lang="de-DE" dirty="0" err="1" smtClean="0"/>
              <a:t>Scheme</a:t>
            </a:r>
            <a:endParaRPr lang="en-US" dirty="0"/>
          </a:p>
        </p:txBody>
      </p:sp>
      <p:grpSp>
        <p:nvGrpSpPr>
          <p:cNvPr id="44" name="Gruppieren 43"/>
          <p:cNvGrpSpPr/>
          <p:nvPr/>
        </p:nvGrpSpPr>
        <p:grpSpPr>
          <a:xfrm>
            <a:off x="1863056" y="1973544"/>
            <a:ext cx="449516" cy="449516"/>
            <a:chOff x="1361976" y="2416311"/>
            <a:chExt cx="792088" cy="792088"/>
          </a:xfrm>
        </p:grpSpPr>
        <p:sp>
          <p:nvSpPr>
            <p:cNvPr id="10" name="Ellipse 9"/>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Gerader Verbinder 11"/>
            <p:cNvCxnSpPr>
              <a:stCxn id="10"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a:stCxn id="10"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 name="Textfeld 15"/>
          <p:cNvSpPr txBox="1"/>
          <p:nvPr/>
        </p:nvSpPr>
        <p:spPr>
          <a:xfrm>
            <a:off x="359179" y="1484784"/>
            <a:ext cx="3318208" cy="230832"/>
          </a:xfrm>
          <a:prstGeom prst="rect">
            <a:avLst/>
          </a:prstGeom>
          <a:solidFill>
            <a:schemeClr val="bg1"/>
          </a:solidFill>
          <a:ln>
            <a:solidFill>
              <a:schemeClr val="tx1"/>
            </a:solidFill>
          </a:ln>
        </p:spPr>
        <p:txBody>
          <a:bodyPr wrap="square" rtlCol="0">
            <a:spAutoFit/>
          </a:bodyPr>
          <a:lstStyle/>
          <a:p>
            <a:pPr algn="ctr"/>
            <a:r>
              <a:rPr lang="de-DE" sz="900" dirty="0" err="1" smtClean="0">
                <a:latin typeface="+mj-lt"/>
              </a:rPr>
              <a:t>Kaeser</a:t>
            </a:r>
            <a:r>
              <a:rPr lang="de-DE" sz="900" dirty="0" smtClean="0">
                <a:latin typeface="+mj-lt"/>
              </a:rPr>
              <a:t> </a:t>
            </a:r>
            <a:r>
              <a:rPr lang="de-DE" sz="900" dirty="0" err="1" smtClean="0">
                <a:latin typeface="+mj-lt"/>
              </a:rPr>
              <a:t>compressor</a:t>
            </a:r>
            <a:r>
              <a:rPr lang="de-DE" sz="900" dirty="0" smtClean="0">
                <a:latin typeface="+mj-lt"/>
              </a:rPr>
              <a:t> (in </a:t>
            </a:r>
            <a:r>
              <a:rPr lang="de-DE" sz="900" dirty="0" err="1" smtClean="0">
                <a:latin typeface="+mj-lt"/>
              </a:rPr>
              <a:t>operation</a:t>
            </a:r>
            <a:r>
              <a:rPr lang="de-DE" sz="900" dirty="0" smtClean="0">
                <a:latin typeface="+mj-lt"/>
              </a:rPr>
              <a:t> </a:t>
            </a:r>
            <a:r>
              <a:rPr lang="de-DE" sz="900" dirty="0" err="1" smtClean="0">
                <a:latin typeface="+mj-lt"/>
              </a:rPr>
              <a:t>approx</a:t>
            </a:r>
            <a:r>
              <a:rPr lang="de-DE" sz="900" dirty="0" smtClean="0">
                <a:latin typeface="+mj-lt"/>
              </a:rPr>
              <a:t>. 9-11.5 bar)</a:t>
            </a:r>
            <a:endParaRPr lang="en-US" sz="900" dirty="0">
              <a:latin typeface="+mj-lt"/>
            </a:endParaRPr>
          </a:p>
        </p:txBody>
      </p:sp>
      <p:sp>
        <p:nvSpPr>
          <p:cNvPr id="19" name="Textfeld 18"/>
          <p:cNvSpPr txBox="1"/>
          <p:nvPr/>
        </p:nvSpPr>
        <p:spPr>
          <a:xfrm>
            <a:off x="8137071" y="5449805"/>
            <a:ext cx="673582" cy="230832"/>
          </a:xfrm>
          <a:prstGeom prst="rect">
            <a:avLst/>
          </a:prstGeom>
          <a:solidFill>
            <a:schemeClr val="bg1"/>
          </a:solidFill>
          <a:ln>
            <a:solidFill>
              <a:schemeClr val="tx1"/>
            </a:solidFill>
          </a:ln>
        </p:spPr>
        <p:txBody>
          <a:bodyPr wrap="none" rtlCol="0">
            <a:spAutoFit/>
          </a:bodyPr>
          <a:lstStyle/>
          <a:p>
            <a:r>
              <a:rPr lang="de-DE" sz="900" dirty="0" err="1">
                <a:latin typeface="+mj-lt"/>
              </a:rPr>
              <a:t>C</a:t>
            </a:r>
            <a:r>
              <a:rPr lang="de-DE" sz="900" dirty="0" err="1" smtClean="0">
                <a:latin typeface="+mj-lt"/>
              </a:rPr>
              <a:t>ryostat</a:t>
            </a:r>
            <a:endParaRPr lang="de-DE" sz="900" dirty="0" smtClean="0">
              <a:latin typeface="+mj-lt"/>
            </a:endParaRPr>
          </a:p>
        </p:txBody>
      </p:sp>
      <p:sp>
        <p:nvSpPr>
          <p:cNvPr id="20" name="Flussdiagramm: Grenzstelle 19"/>
          <p:cNvSpPr/>
          <p:nvPr/>
        </p:nvSpPr>
        <p:spPr>
          <a:xfrm>
            <a:off x="3928632" y="1524626"/>
            <a:ext cx="1800200" cy="524606"/>
          </a:xfrm>
          <a:prstGeom prst="flowChartTerminator">
            <a:avLst/>
          </a:prstGeom>
          <a:solidFill>
            <a:srgbClr val="005AA9">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feld 20"/>
          <p:cNvSpPr txBox="1"/>
          <p:nvPr/>
        </p:nvSpPr>
        <p:spPr>
          <a:xfrm>
            <a:off x="4265898" y="1598666"/>
            <a:ext cx="1112804" cy="369332"/>
          </a:xfrm>
          <a:prstGeom prst="rect">
            <a:avLst/>
          </a:prstGeom>
          <a:solidFill>
            <a:schemeClr val="bg1"/>
          </a:solidFill>
          <a:ln>
            <a:solidFill>
              <a:schemeClr val="tx1"/>
            </a:solidFill>
          </a:ln>
        </p:spPr>
        <p:txBody>
          <a:bodyPr wrap="none" rtlCol="0">
            <a:spAutoFit/>
          </a:bodyPr>
          <a:lstStyle/>
          <a:p>
            <a:pPr algn="ctr"/>
            <a:r>
              <a:rPr lang="de-DE" sz="900" dirty="0" err="1">
                <a:latin typeface="+mj-lt"/>
              </a:rPr>
              <a:t>B</a:t>
            </a:r>
            <a:r>
              <a:rPr lang="de-DE" sz="900" dirty="0" err="1" smtClean="0">
                <a:latin typeface="+mj-lt"/>
              </a:rPr>
              <a:t>uffer</a:t>
            </a:r>
            <a:endParaRPr lang="de-DE" sz="900" dirty="0" smtClean="0">
              <a:latin typeface="+mj-lt"/>
            </a:endParaRPr>
          </a:p>
          <a:p>
            <a:pPr algn="ctr"/>
            <a:r>
              <a:rPr lang="de-DE" sz="900" dirty="0" smtClean="0">
                <a:latin typeface="+mj-lt"/>
              </a:rPr>
              <a:t>(50 m³, 10 bar)</a:t>
            </a:r>
          </a:p>
        </p:txBody>
      </p:sp>
      <p:sp>
        <p:nvSpPr>
          <p:cNvPr id="25" name="Textfeld 24"/>
          <p:cNvSpPr txBox="1"/>
          <p:nvPr/>
        </p:nvSpPr>
        <p:spPr>
          <a:xfrm>
            <a:off x="6199616" y="1214464"/>
            <a:ext cx="1199366" cy="369332"/>
          </a:xfrm>
          <a:prstGeom prst="rect">
            <a:avLst/>
          </a:prstGeom>
          <a:solidFill>
            <a:schemeClr val="bg1"/>
          </a:solidFill>
          <a:ln>
            <a:solidFill>
              <a:schemeClr val="tx1"/>
            </a:solidFill>
          </a:ln>
        </p:spPr>
        <p:txBody>
          <a:bodyPr wrap="none" rtlCol="0">
            <a:spAutoFit/>
          </a:bodyPr>
          <a:lstStyle/>
          <a:p>
            <a:pPr algn="ctr"/>
            <a:r>
              <a:rPr lang="de-DE" sz="900" dirty="0" smtClean="0">
                <a:latin typeface="+mj-lt"/>
              </a:rPr>
              <a:t>Sauer </a:t>
            </a:r>
            <a:r>
              <a:rPr lang="de-DE" sz="900" dirty="0" err="1"/>
              <a:t>compressor</a:t>
            </a:r>
            <a:r>
              <a:rPr lang="de-DE" sz="900" dirty="0"/>
              <a:t> </a:t>
            </a:r>
            <a:endParaRPr lang="de-DE" sz="900" dirty="0" smtClean="0">
              <a:latin typeface="+mj-lt"/>
            </a:endParaRPr>
          </a:p>
          <a:p>
            <a:pPr algn="ctr"/>
            <a:r>
              <a:rPr lang="de-DE" sz="900" dirty="0" smtClean="0">
                <a:latin typeface="+mj-lt"/>
              </a:rPr>
              <a:t>(</a:t>
            </a:r>
            <a:r>
              <a:rPr lang="de-DE" sz="900" dirty="0" err="1" smtClean="0">
                <a:latin typeface="+mj-lt"/>
              </a:rPr>
              <a:t>up</a:t>
            </a:r>
            <a:r>
              <a:rPr lang="de-DE" sz="900" dirty="0" smtClean="0">
                <a:latin typeface="+mj-lt"/>
              </a:rPr>
              <a:t> </a:t>
            </a:r>
            <a:r>
              <a:rPr lang="de-DE" sz="900" dirty="0" err="1" smtClean="0">
                <a:latin typeface="+mj-lt"/>
              </a:rPr>
              <a:t>to</a:t>
            </a:r>
            <a:r>
              <a:rPr lang="de-DE" sz="900" dirty="0" smtClean="0">
                <a:latin typeface="+mj-lt"/>
              </a:rPr>
              <a:t> 200 bar)</a:t>
            </a:r>
            <a:endParaRPr lang="en-US" sz="900" dirty="0">
              <a:latin typeface="+mj-lt"/>
            </a:endParaRPr>
          </a:p>
        </p:txBody>
      </p:sp>
      <p:grpSp>
        <p:nvGrpSpPr>
          <p:cNvPr id="43" name="Gruppieren 42"/>
          <p:cNvGrpSpPr/>
          <p:nvPr/>
        </p:nvGrpSpPr>
        <p:grpSpPr>
          <a:xfrm>
            <a:off x="8066336" y="1510333"/>
            <a:ext cx="770581" cy="753528"/>
            <a:chOff x="6294844" y="3174625"/>
            <a:chExt cx="1164934" cy="1118471"/>
          </a:xfrm>
        </p:grpSpPr>
        <p:sp>
          <p:nvSpPr>
            <p:cNvPr id="42" name="Zylinder 41"/>
            <p:cNvSpPr/>
            <p:nvPr/>
          </p:nvSpPr>
          <p:spPr>
            <a:xfrm>
              <a:off x="7065425"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Zylinder 40"/>
            <p:cNvSpPr/>
            <p:nvPr/>
          </p:nvSpPr>
          <p:spPr>
            <a:xfrm>
              <a:off x="6758968"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Zylinder 38"/>
            <p:cNvSpPr/>
            <p:nvPr/>
          </p:nvSpPr>
          <p:spPr>
            <a:xfrm>
              <a:off x="6451966" y="3174625"/>
              <a:ext cx="293380" cy="959382"/>
            </a:xfrm>
            <a:prstGeom prst="can">
              <a:avLst>
                <a:gd name="adj" fmla="val 16551"/>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hteck 39"/>
            <p:cNvSpPr/>
            <p:nvPr/>
          </p:nvSpPr>
          <p:spPr>
            <a:xfrm>
              <a:off x="6294844" y="3333714"/>
              <a:ext cx="1164934" cy="9593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Zylinder 26"/>
            <p:cNvSpPr/>
            <p:nvPr/>
          </p:nvSpPr>
          <p:spPr>
            <a:xfrm>
              <a:off x="6294844" y="3333714"/>
              <a:ext cx="293380" cy="959382"/>
            </a:xfrm>
            <a:prstGeom prst="can">
              <a:avLst>
                <a:gd name="adj" fmla="val 15612"/>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Zylinder 27"/>
            <p:cNvSpPr/>
            <p:nvPr/>
          </p:nvSpPr>
          <p:spPr>
            <a:xfrm>
              <a:off x="6588224" y="3333714"/>
              <a:ext cx="293380" cy="959382"/>
            </a:xfrm>
            <a:prstGeom prst="can">
              <a:avLst>
                <a:gd name="adj" fmla="val 17490"/>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ylinder 28"/>
            <p:cNvSpPr/>
            <p:nvPr/>
          </p:nvSpPr>
          <p:spPr>
            <a:xfrm>
              <a:off x="6877311" y="3333714"/>
              <a:ext cx="293380" cy="959382"/>
            </a:xfrm>
            <a:prstGeom prst="can">
              <a:avLst>
                <a:gd name="adj" fmla="val 17490"/>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Zylinder 29"/>
            <p:cNvSpPr/>
            <p:nvPr/>
          </p:nvSpPr>
          <p:spPr>
            <a:xfrm>
              <a:off x="7166398" y="3333714"/>
              <a:ext cx="293380" cy="959382"/>
            </a:xfrm>
            <a:prstGeom prst="can">
              <a:avLst>
                <a:gd name="adj" fmla="val 19367"/>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lussdiagramm: Grenzstelle 46"/>
          <p:cNvSpPr/>
          <p:nvPr/>
        </p:nvSpPr>
        <p:spPr>
          <a:xfrm rot="16200000">
            <a:off x="4007609" y="5759126"/>
            <a:ext cx="442418" cy="390394"/>
          </a:xfrm>
          <a:prstGeom prst="flowChartTerminator">
            <a:avLst/>
          </a:prstGeom>
          <a:gradFill flip="none" rotWithShape="1">
            <a:gsLst>
              <a:gs pos="41000">
                <a:schemeClr val="accent6">
                  <a:lumMod val="0"/>
                  <a:lumOff val="100000"/>
                  <a:alpha val="40000"/>
                </a:schemeClr>
              </a:gs>
              <a:gs pos="42000">
                <a:schemeClr val="accent6">
                  <a:lumMod val="40000"/>
                  <a:lumOff val="60000"/>
                </a:schemeClr>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uppieren 60"/>
          <p:cNvGrpSpPr/>
          <p:nvPr/>
        </p:nvGrpSpPr>
        <p:grpSpPr>
          <a:xfrm>
            <a:off x="3876018" y="3704901"/>
            <a:ext cx="368122" cy="726287"/>
            <a:chOff x="3275856" y="2981979"/>
            <a:chExt cx="432048" cy="807061"/>
          </a:xfrm>
        </p:grpSpPr>
        <p:sp>
          <p:nvSpPr>
            <p:cNvPr id="56" name="Trapezoid 55"/>
            <p:cNvSpPr/>
            <p:nvPr/>
          </p:nvSpPr>
          <p:spPr>
            <a:xfrm>
              <a:off x="3275856" y="3436367"/>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hteck 58"/>
            <p:cNvSpPr/>
            <p:nvPr/>
          </p:nvSpPr>
          <p:spPr>
            <a:xfrm>
              <a:off x="3419872" y="3332366"/>
              <a:ext cx="144601" cy="10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3275856" y="2981979"/>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2" name="Gerader Verbinder 81"/>
          <p:cNvCxnSpPr>
            <a:stCxn id="10" idx="6"/>
          </p:cNvCxnSpPr>
          <p:nvPr/>
        </p:nvCxnSpPr>
        <p:spPr>
          <a:xfrm>
            <a:off x="2312572" y="2198302"/>
            <a:ext cx="840526" cy="7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6" name="Gerader Verbinder 85"/>
          <p:cNvCxnSpPr/>
          <p:nvPr/>
        </p:nvCxnSpPr>
        <p:spPr>
          <a:xfrm>
            <a:off x="3153098" y="2192187"/>
            <a:ext cx="0" cy="404512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7" name="Gerader Verbinder 86"/>
          <p:cNvCxnSpPr>
            <a:endCxn id="20" idx="1"/>
          </p:cNvCxnSpPr>
          <p:nvPr/>
        </p:nvCxnSpPr>
        <p:spPr>
          <a:xfrm>
            <a:off x="1429544" y="1786929"/>
            <a:ext cx="249908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1429544" y="1786929"/>
            <a:ext cx="0" cy="42731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a:endCxn id="10" idx="2"/>
          </p:cNvCxnSpPr>
          <p:nvPr/>
        </p:nvCxnSpPr>
        <p:spPr>
          <a:xfrm flipV="1">
            <a:off x="930125" y="2198302"/>
            <a:ext cx="932931" cy="75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930125" y="2192187"/>
            <a:ext cx="0" cy="30370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930125" y="2595986"/>
            <a:ext cx="222297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02" name="Gruppieren 101"/>
          <p:cNvGrpSpPr/>
          <p:nvPr/>
        </p:nvGrpSpPr>
        <p:grpSpPr>
          <a:xfrm rot="5400000" flipV="1">
            <a:off x="1967377" y="2505628"/>
            <a:ext cx="154476" cy="180719"/>
            <a:chOff x="7265286" y="2832376"/>
            <a:chExt cx="202128" cy="510972"/>
          </a:xfrm>
        </p:grpSpPr>
        <p:sp>
          <p:nvSpPr>
            <p:cNvPr id="100" name="Gleichschenkliges Dreieck 99"/>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Gleichschenkliges Dreieck 100"/>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uppieren 102"/>
          <p:cNvGrpSpPr/>
          <p:nvPr/>
        </p:nvGrpSpPr>
        <p:grpSpPr>
          <a:xfrm flipH="1">
            <a:off x="2725674" y="1899165"/>
            <a:ext cx="154475" cy="180718"/>
            <a:chOff x="7265286" y="2832376"/>
            <a:chExt cx="202128" cy="510972"/>
          </a:xfrm>
        </p:grpSpPr>
        <p:sp>
          <p:nvSpPr>
            <p:cNvPr id="104" name="Gleichschenkliges Dreieck 103"/>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Gleichschenkliges Dreieck 104"/>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uppieren 105"/>
          <p:cNvGrpSpPr/>
          <p:nvPr/>
        </p:nvGrpSpPr>
        <p:grpSpPr>
          <a:xfrm flipH="1">
            <a:off x="1358433" y="1867505"/>
            <a:ext cx="154475" cy="180718"/>
            <a:chOff x="7265286" y="2832376"/>
            <a:chExt cx="202128" cy="510972"/>
          </a:xfrm>
        </p:grpSpPr>
        <p:sp>
          <p:nvSpPr>
            <p:cNvPr id="107" name="Gleichschenkliges Dreieck 106"/>
            <p:cNvSpPr/>
            <p:nvPr/>
          </p:nvSpPr>
          <p:spPr>
            <a:xfrm>
              <a:off x="7265286" y="3054612"/>
              <a:ext cx="201429" cy="288736"/>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leichschenkliges Dreieck 107"/>
            <p:cNvSpPr/>
            <p:nvPr/>
          </p:nvSpPr>
          <p:spPr>
            <a:xfrm rot="10800000">
              <a:off x="7265985" y="2832376"/>
              <a:ext cx="201429" cy="28873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Textfeld 108"/>
          <p:cNvSpPr txBox="1"/>
          <p:nvPr/>
        </p:nvSpPr>
        <p:spPr>
          <a:xfrm>
            <a:off x="1216351" y="2402702"/>
            <a:ext cx="647934" cy="369332"/>
          </a:xfrm>
          <a:prstGeom prst="rect">
            <a:avLst/>
          </a:prstGeom>
          <a:solidFill>
            <a:schemeClr val="bg1"/>
          </a:solidFill>
          <a:ln>
            <a:solidFill>
              <a:schemeClr val="tx1"/>
            </a:solidFill>
          </a:ln>
        </p:spPr>
        <p:txBody>
          <a:bodyPr wrap="none" rtlCol="0">
            <a:spAutoFit/>
          </a:bodyPr>
          <a:lstStyle/>
          <a:p>
            <a:r>
              <a:rPr lang="de-DE" sz="900" dirty="0" smtClean="0">
                <a:latin typeface="+mj-lt"/>
              </a:rPr>
              <a:t>Bypass-</a:t>
            </a:r>
          </a:p>
          <a:p>
            <a:r>
              <a:rPr lang="de-DE" sz="900" dirty="0" err="1" smtClean="0">
                <a:latin typeface="+mj-lt"/>
              </a:rPr>
              <a:t>valve</a:t>
            </a:r>
            <a:endParaRPr lang="de-DE" sz="900" dirty="0" smtClean="0">
              <a:latin typeface="+mj-lt"/>
            </a:endParaRPr>
          </a:p>
        </p:txBody>
      </p:sp>
      <p:sp>
        <p:nvSpPr>
          <p:cNvPr id="110" name="Textfeld 109"/>
          <p:cNvSpPr txBox="1"/>
          <p:nvPr/>
        </p:nvSpPr>
        <p:spPr>
          <a:xfrm>
            <a:off x="449743" y="1837890"/>
            <a:ext cx="925253" cy="230832"/>
          </a:xfrm>
          <a:prstGeom prst="rect">
            <a:avLst/>
          </a:prstGeom>
          <a:solidFill>
            <a:schemeClr val="bg1"/>
          </a:solidFill>
          <a:ln>
            <a:solidFill>
              <a:schemeClr val="tx1"/>
            </a:solidFill>
          </a:ln>
        </p:spPr>
        <p:txBody>
          <a:bodyPr wrap="none" rtlCol="0">
            <a:spAutoFit/>
          </a:bodyPr>
          <a:lstStyle/>
          <a:p>
            <a:r>
              <a:rPr lang="de-DE" sz="900" dirty="0" smtClean="0">
                <a:latin typeface="+mj-lt"/>
              </a:rPr>
              <a:t>„Lade“-</a:t>
            </a:r>
            <a:r>
              <a:rPr lang="de-DE" sz="900" dirty="0" err="1" smtClean="0">
                <a:latin typeface="+mj-lt"/>
              </a:rPr>
              <a:t>valve</a:t>
            </a:r>
            <a:endParaRPr lang="de-DE" sz="900" dirty="0" smtClean="0">
              <a:latin typeface="+mj-lt"/>
            </a:endParaRPr>
          </a:p>
        </p:txBody>
      </p:sp>
      <p:sp>
        <p:nvSpPr>
          <p:cNvPr id="111" name="Textfeld 110"/>
          <p:cNvSpPr txBox="1"/>
          <p:nvPr/>
        </p:nvSpPr>
        <p:spPr>
          <a:xfrm>
            <a:off x="2929101" y="1872998"/>
            <a:ext cx="1043876" cy="230832"/>
          </a:xfrm>
          <a:prstGeom prst="rect">
            <a:avLst/>
          </a:prstGeom>
          <a:solidFill>
            <a:schemeClr val="bg1"/>
          </a:solidFill>
          <a:ln>
            <a:solidFill>
              <a:schemeClr val="tx1"/>
            </a:solidFill>
          </a:ln>
        </p:spPr>
        <p:txBody>
          <a:bodyPr wrap="none" rtlCol="0">
            <a:spAutoFit/>
          </a:bodyPr>
          <a:lstStyle/>
          <a:p>
            <a:r>
              <a:rPr lang="de-DE" sz="900" dirty="0" smtClean="0">
                <a:latin typeface="+mj-lt"/>
              </a:rPr>
              <a:t>„Ablade“-</a:t>
            </a:r>
            <a:r>
              <a:rPr lang="de-DE" sz="900" dirty="0" err="1" smtClean="0">
                <a:latin typeface="+mj-lt"/>
              </a:rPr>
              <a:t>valve</a:t>
            </a:r>
            <a:endParaRPr lang="de-DE" sz="900" dirty="0" smtClean="0">
              <a:latin typeface="+mj-lt"/>
            </a:endParaRPr>
          </a:p>
        </p:txBody>
      </p:sp>
      <p:cxnSp>
        <p:nvCxnSpPr>
          <p:cNvPr id="115" name="Gerader Verbinder 114"/>
          <p:cNvCxnSpPr/>
          <p:nvPr/>
        </p:nvCxnSpPr>
        <p:spPr>
          <a:xfrm>
            <a:off x="930125" y="3242381"/>
            <a:ext cx="74166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1" name="Gruppieren 70"/>
          <p:cNvGrpSpPr/>
          <p:nvPr/>
        </p:nvGrpSpPr>
        <p:grpSpPr>
          <a:xfrm>
            <a:off x="1481084" y="2971640"/>
            <a:ext cx="1084401" cy="457360"/>
            <a:chOff x="6308576" y="4264618"/>
            <a:chExt cx="1084401" cy="676550"/>
          </a:xfrm>
        </p:grpSpPr>
        <p:sp>
          <p:nvSpPr>
            <p:cNvPr id="68" name="Würfel 67"/>
            <p:cNvSpPr/>
            <p:nvPr/>
          </p:nvSpPr>
          <p:spPr>
            <a:xfrm>
              <a:off x="6308576" y="4264618"/>
              <a:ext cx="1084401" cy="676550"/>
            </a:xfrm>
            <a:prstGeom prst="cub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hteck 69"/>
            <p:cNvSpPr/>
            <p:nvPr/>
          </p:nvSpPr>
          <p:spPr>
            <a:xfrm>
              <a:off x="6804248" y="4523868"/>
              <a:ext cx="296457" cy="1699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2" name="Gerader Verbinder 121"/>
          <p:cNvCxnSpPr/>
          <p:nvPr/>
        </p:nvCxnSpPr>
        <p:spPr>
          <a:xfrm flipV="1">
            <a:off x="3157486" y="4118254"/>
            <a:ext cx="882739" cy="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7" name="Gruppieren 126"/>
          <p:cNvGrpSpPr/>
          <p:nvPr/>
        </p:nvGrpSpPr>
        <p:grpSpPr>
          <a:xfrm>
            <a:off x="247386" y="2522150"/>
            <a:ext cx="556354" cy="958917"/>
            <a:chOff x="4551205" y="2109553"/>
            <a:chExt cx="556354" cy="958917"/>
          </a:xfrm>
        </p:grpSpPr>
        <p:sp>
          <p:nvSpPr>
            <p:cNvPr id="128" name="Pfeil nach rechts 127"/>
            <p:cNvSpPr/>
            <p:nvPr/>
          </p:nvSpPr>
          <p:spPr>
            <a:xfrm rot="16200000">
              <a:off x="4558544" y="2447938"/>
              <a:ext cx="835201" cy="262829"/>
            </a:xfrm>
            <a:prstGeom prst="rightArrow">
              <a:avLst>
                <a:gd name="adj1" fmla="val 50000"/>
                <a:gd name="adj2" fmla="val 946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9" name="Textfeld 128"/>
            <p:cNvSpPr txBox="1"/>
            <p:nvPr/>
          </p:nvSpPr>
          <p:spPr>
            <a:xfrm rot="16200000">
              <a:off x="4187162" y="2473596"/>
              <a:ext cx="958917" cy="230832"/>
            </a:xfrm>
            <a:prstGeom prst="rect">
              <a:avLst/>
            </a:prstGeom>
            <a:solidFill>
              <a:schemeClr val="bg1"/>
            </a:solidFill>
            <a:ln>
              <a:solidFill>
                <a:schemeClr val="tx1"/>
              </a:solidFill>
            </a:ln>
          </p:spPr>
          <p:txBody>
            <a:bodyPr wrap="none" rtlCol="0">
              <a:spAutoFit/>
            </a:bodyPr>
            <a:lstStyle/>
            <a:p>
              <a:r>
                <a:rPr lang="de-DE" sz="900" dirty="0" smtClean="0">
                  <a:latin typeface="+mj-lt"/>
                </a:rPr>
                <a:t>Low </a:t>
              </a:r>
              <a:r>
                <a:rPr lang="de-DE" sz="900" dirty="0" err="1" smtClean="0">
                  <a:latin typeface="+mj-lt"/>
                </a:rPr>
                <a:t>pressure</a:t>
              </a:r>
              <a:endParaRPr lang="de-DE" sz="900" dirty="0" smtClean="0">
                <a:latin typeface="+mj-lt"/>
              </a:endParaRPr>
            </a:p>
          </p:txBody>
        </p:sp>
      </p:grpSp>
      <p:cxnSp>
        <p:nvCxnSpPr>
          <p:cNvPr id="134" name="Gerader Verbinder 133"/>
          <p:cNvCxnSpPr/>
          <p:nvPr/>
        </p:nvCxnSpPr>
        <p:spPr>
          <a:xfrm>
            <a:off x="3254469" y="4443433"/>
            <a:ext cx="0" cy="48136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a:off x="3254469" y="4431187"/>
            <a:ext cx="8176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a:off x="444060" y="4911824"/>
            <a:ext cx="48606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2" name="Gerader Verbinder 141"/>
          <p:cNvCxnSpPr/>
          <p:nvPr/>
        </p:nvCxnSpPr>
        <p:spPr>
          <a:xfrm>
            <a:off x="944056" y="5229200"/>
            <a:ext cx="312883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a:xfrm>
            <a:off x="944056" y="2852936"/>
            <a:ext cx="211577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a:off x="3254469" y="2852936"/>
            <a:ext cx="383781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26" name="Gruppieren 125"/>
          <p:cNvGrpSpPr/>
          <p:nvPr/>
        </p:nvGrpSpPr>
        <p:grpSpPr>
          <a:xfrm>
            <a:off x="3339770" y="2483687"/>
            <a:ext cx="532463" cy="994183"/>
            <a:chOff x="4844730" y="2082107"/>
            <a:chExt cx="532463" cy="994183"/>
          </a:xfrm>
        </p:grpSpPr>
        <p:sp>
          <p:nvSpPr>
            <p:cNvPr id="124" name="Pfeil nach rechts 123"/>
            <p:cNvSpPr/>
            <p:nvPr/>
          </p:nvSpPr>
          <p:spPr>
            <a:xfrm rot="5400000">
              <a:off x="4558544" y="2447938"/>
              <a:ext cx="835201" cy="262829"/>
            </a:xfrm>
            <a:prstGeom prst="rightArrow">
              <a:avLst>
                <a:gd name="adj1" fmla="val 50000"/>
                <a:gd name="adj2" fmla="val 9468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5" name="Textfeld 124"/>
            <p:cNvSpPr txBox="1"/>
            <p:nvPr/>
          </p:nvSpPr>
          <p:spPr>
            <a:xfrm rot="16200000">
              <a:off x="4764685" y="2463783"/>
              <a:ext cx="994183" cy="230832"/>
            </a:xfrm>
            <a:prstGeom prst="rect">
              <a:avLst/>
            </a:prstGeom>
            <a:solidFill>
              <a:schemeClr val="bg1"/>
            </a:solidFill>
            <a:ln>
              <a:solidFill>
                <a:schemeClr val="tx1"/>
              </a:solidFill>
            </a:ln>
          </p:spPr>
          <p:txBody>
            <a:bodyPr wrap="none" rtlCol="0">
              <a:spAutoFit/>
            </a:bodyPr>
            <a:lstStyle/>
            <a:p>
              <a:r>
                <a:rPr lang="de-DE" sz="900" dirty="0" smtClean="0">
                  <a:latin typeface="+mj-lt"/>
                </a:rPr>
                <a:t>High </a:t>
              </a:r>
              <a:r>
                <a:rPr lang="de-DE" sz="900" dirty="0" err="1" smtClean="0">
                  <a:latin typeface="+mj-lt"/>
                </a:rPr>
                <a:t>pressure</a:t>
              </a:r>
              <a:endParaRPr lang="de-DE" sz="900" dirty="0" smtClean="0">
                <a:latin typeface="+mj-lt"/>
              </a:endParaRPr>
            </a:p>
          </p:txBody>
        </p:sp>
      </p:grpSp>
      <p:cxnSp>
        <p:nvCxnSpPr>
          <p:cNvPr id="149" name="Gerader Verbinder 148"/>
          <p:cNvCxnSpPr/>
          <p:nvPr/>
        </p:nvCxnSpPr>
        <p:spPr>
          <a:xfrm>
            <a:off x="7994839" y="2852936"/>
            <a:ext cx="0" cy="13901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p:cNvCxnSpPr>
            <a:stCxn id="175" idx="2"/>
            <a:endCxn id="18" idx="0"/>
          </p:cNvCxnSpPr>
          <p:nvPr/>
        </p:nvCxnSpPr>
        <p:spPr>
          <a:xfrm flipH="1">
            <a:off x="7992380" y="3446469"/>
            <a:ext cx="2459" cy="233824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81" name="Gruppieren 80"/>
          <p:cNvGrpSpPr/>
          <p:nvPr/>
        </p:nvGrpSpPr>
        <p:grpSpPr>
          <a:xfrm>
            <a:off x="7092280" y="5784714"/>
            <a:ext cx="1800200" cy="524606"/>
            <a:chOff x="6156176" y="5589240"/>
            <a:chExt cx="1800200" cy="524606"/>
          </a:xfrm>
        </p:grpSpPr>
        <p:sp>
          <p:nvSpPr>
            <p:cNvPr id="18" name="Flussdiagramm: Grenzstelle 17"/>
            <p:cNvSpPr/>
            <p:nvPr/>
          </p:nvSpPr>
          <p:spPr>
            <a:xfrm>
              <a:off x="6156176" y="5589240"/>
              <a:ext cx="1800200" cy="524606"/>
            </a:xfrm>
            <a:prstGeom prst="flowChartTerminator">
              <a:avLst/>
            </a:prstGeom>
            <a:gradFill flip="none" rotWithShape="1">
              <a:gsLst>
                <a:gs pos="37000">
                  <a:schemeClr val="accent6">
                    <a:lumMod val="0"/>
                    <a:lumOff val="100000"/>
                  </a:schemeClr>
                </a:gs>
                <a:gs pos="37000">
                  <a:srgbClr val="005AA9"/>
                </a:gs>
                <a:gs pos="100000">
                  <a:srgbClr val="005AA9"/>
                </a:gs>
                <a:gs pos="100000">
                  <a:schemeClr val="accent6">
                    <a:lumMod val="30000"/>
                    <a:lumOff val="70000"/>
                  </a:scheme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uppieren 79"/>
            <p:cNvGrpSpPr/>
            <p:nvPr/>
          </p:nvGrpSpPr>
          <p:grpSpPr>
            <a:xfrm>
              <a:off x="6554553" y="5821353"/>
              <a:ext cx="1003446" cy="280213"/>
              <a:chOff x="7175724" y="2942597"/>
              <a:chExt cx="1003446" cy="280213"/>
            </a:xfrm>
          </p:grpSpPr>
          <p:sp>
            <p:nvSpPr>
              <p:cNvPr id="72" name="Ellipse 71"/>
              <p:cNvSpPr/>
              <p:nvPr/>
            </p:nvSpPr>
            <p:spPr>
              <a:xfrm>
                <a:off x="7303128" y="2949790"/>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llipse 72"/>
              <p:cNvSpPr/>
              <p:nvPr/>
            </p:nvSpPr>
            <p:spPr>
              <a:xfrm>
                <a:off x="7449135" y="2951511"/>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lipse 73"/>
              <p:cNvSpPr/>
              <p:nvPr/>
            </p:nvSpPr>
            <p:spPr>
              <a:xfrm>
                <a:off x="7595142" y="2947054"/>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Ellipse 74"/>
              <p:cNvSpPr/>
              <p:nvPr/>
            </p:nvSpPr>
            <p:spPr>
              <a:xfrm>
                <a:off x="7742920" y="2942597"/>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Ellipse 75"/>
              <p:cNvSpPr/>
              <p:nvPr/>
            </p:nvSpPr>
            <p:spPr>
              <a:xfrm>
                <a:off x="7887156" y="2947054"/>
                <a:ext cx="166088" cy="271299"/>
              </a:xfrm>
              <a:prstGeom prst="ellipse">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Zylinder 76"/>
              <p:cNvSpPr/>
              <p:nvPr/>
            </p:nvSpPr>
            <p:spPr>
              <a:xfrm rot="5400000">
                <a:off x="8018403" y="2997475"/>
                <a:ext cx="140365" cy="181168"/>
              </a:xfrm>
              <a:prstGeom prst="can">
                <a:avLst>
                  <a:gd name="adj" fmla="val 3958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ussdiagramm: Grenzstelle 78"/>
              <p:cNvSpPr/>
              <p:nvPr/>
            </p:nvSpPr>
            <p:spPr>
              <a:xfrm>
                <a:off x="7175724" y="3017876"/>
                <a:ext cx="273411" cy="140366"/>
              </a:xfrm>
              <a:prstGeom prst="flowChartTerminator">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8" name="Gruppieren 157"/>
          <p:cNvGrpSpPr/>
          <p:nvPr/>
        </p:nvGrpSpPr>
        <p:grpSpPr>
          <a:xfrm>
            <a:off x="5888268" y="1649626"/>
            <a:ext cx="1020697" cy="570135"/>
            <a:chOff x="8032727" y="2020918"/>
            <a:chExt cx="1324226" cy="739679"/>
          </a:xfrm>
        </p:grpSpPr>
        <p:sp>
          <p:nvSpPr>
            <p:cNvPr id="156" name="Wolke 155"/>
            <p:cNvSpPr/>
            <p:nvPr/>
          </p:nvSpPr>
          <p:spPr>
            <a:xfrm>
              <a:off x="8032727" y="2020918"/>
              <a:ext cx="1324226" cy="739679"/>
            </a:xfrm>
            <a:prstGeom prst="cloud">
              <a:avLst/>
            </a:prstGeom>
            <a:solidFill>
              <a:srgbClr val="FF0000">
                <a:alpha val="4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7" name="Textfeld 156"/>
            <p:cNvSpPr txBox="1"/>
            <p:nvPr/>
          </p:nvSpPr>
          <p:spPr>
            <a:xfrm>
              <a:off x="8277080" y="2217254"/>
              <a:ext cx="801792" cy="299476"/>
            </a:xfrm>
            <a:prstGeom prst="rect">
              <a:avLst/>
            </a:prstGeom>
            <a:solidFill>
              <a:schemeClr val="bg1"/>
            </a:solidFill>
            <a:ln>
              <a:solidFill>
                <a:schemeClr val="tx1"/>
              </a:solidFill>
            </a:ln>
          </p:spPr>
          <p:txBody>
            <a:bodyPr wrap="square" rtlCol="0">
              <a:spAutoFit/>
            </a:bodyPr>
            <a:lstStyle/>
            <a:p>
              <a:pPr algn="ctr"/>
              <a:r>
                <a:rPr lang="de-DE" sz="900" dirty="0" err="1">
                  <a:latin typeface="+mj-lt"/>
                </a:rPr>
                <a:t>B</a:t>
              </a:r>
              <a:r>
                <a:rPr lang="de-DE" sz="900" dirty="0" err="1" smtClean="0">
                  <a:latin typeface="+mj-lt"/>
                </a:rPr>
                <a:t>alloon</a:t>
              </a:r>
              <a:endParaRPr lang="en-US" sz="900" dirty="0">
                <a:latin typeface="+mj-lt"/>
              </a:endParaRPr>
            </a:p>
          </p:txBody>
        </p:sp>
      </p:grpSp>
      <p:cxnSp>
        <p:nvCxnSpPr>
          <p:cNvPr id="159" name="Gerader Verbinder 158"/>
          <p:cNvCxnSpPr/>
          <p:nvPr/>
        </p:nvCxnSpPr>
        <p:spPr>
          <a:xfrm>
            <a:off x="6876256" y="1875313"/>
            <a:ext cx="26292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flipV="1">
            <a:off x="7599284" y="1860610"/>
            <a:ext cx="457154" cy="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Gerader Verbinder 111"/>
          <p:cNvCxnSpPr/>
          <p:nvPr/>
        </p:nvCxnSpPr>
        <p:spPr>
          <a:xfrm>
            <a:off x="8454466" y="2253894"/>
            <a:ext cx="0" cy="34874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Gerader Verbinder 112"/>
          <p:cNvCxnSpPr/>
          <p:nvPr/>
        </p:nvCxnSpPr>
        <p:spPr>
          <a:xfrm>
            <a:off x="6385617" y="2602643"/>
            <a:ext cx="2073656"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Gerader Verbinder 115"/>
          <p:cNvCxnSpPr/>
          <p:nvPr/>
        </p:nvCxnSpPr>
        <p:spPr>
          <a:xfrm>
            <a:off x="6398616" y="2230091"/>
            <a:ext cx="0" cy="3656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feld 30"/>
          <p:cNvSpPr txBox="1"/>
          <p:nvPr/>
        </p:nvSpPr>
        <p:spPr>
          <a:xfrm>
            <a:off x="7371133" y="2118727"/>
            <a:ext cx="1301959" cy="369332"/>
          </a:xfrm>
          <a:prstGeom prst="rect">
            <a:avLst/>
          </a:prstGeom>
          <a:solidFill>
            <a:schemeClr val="bg1"/>
          </a:solidFill>
          <a:ln>
            <a:solidFill>
              <a:schemeClr val="tx1"/>
            </a:solidFill>
          </a:ln>
        </p:spPr>
        <p:txBody>
          <a:bodyPr wrap="none" rtlCol="0">
            <a:spAutoFit/>
          </a:bodyPr>
          <a:lstStyle/>
          <a:p>
            <a:pPr algn="ctr"/>
            <a:r>
              <a:rPr lang="de-DE" sz="900" dirty="0" smtClean="0">
                <a:latin typeface="+mj-lt"/>
              </a:rPr>
              <a:t>HP-</a:t>
            </a:r>
            <a:r>
              <a:rPr lang="de-DE" sz="900" dirty="0" err="1" smtClean="0">
                <a:latin typeface="+mj-lt"/>
              </a:rPr>
              <a:t>bottles</a:t>
            </a:r>
            <a:endParaRPr lang="de-DE" sz="900" dirty="0" smtClean="0">
              <a:latin typeface="+mj-lt"/>
            </a:endParaRPr>
          </a:p>
          <a:p>
            <a:pPr algn="ctr"/>
            <a:r>
              <a:rPr lang="de-DE" sz="900" dirty="0" smtClean="0">
                <a:latin typeface="+mj-lt"/>
              </a:rPr>
              <a:t>(2.55 m³, 200 bar)</a:t>
            </a:r>
          </a:p>
        </p:txBody>
      </p:sp>
      <p:cxnSp>
        <p:nvCxnSpPr>
          <p:cNvPr id="13" name="Gerade Verbindung mit Pfeil 12"/>
          <p:cNvCxnSpPr/>
          <p:nvPr/>
        </p:nvCxnSpPr>
        <p:spPr>
          <a:xfrm flipH="1">
            <a:off x="5593529" y="2486922"/>
            <a:ext cx="792088"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1" name="Gerade Verbindung mit Pfeil 120"/>
          <p:cNvCxnSpPr/>
          <p:nvPr/>
        </p:nvCxnSpPr>
        <p:spPr>
          <a:xfrm rot="10800000" flipH="1">
            <a:off x="5611332" y="2602643"/>
            <a:ext cx="792088"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3" name="Textfeld 122"/>
          <p:cNvSpPr txBox="1"/>
          <p:nvPr/>
        </p:nvSpPr>
        <p:spPr>
          <a:xfrm>
            <a:off x="4986939" y="2405183"/>
            <a:ext cx="473206" cy="230832"/>
          </a:xfrm>
          <a:prstGeom prst="rect">
            <a:avLst/>
          </a:prstGeom>
          <a:solidFill>
            <a:schemeClr val="bg1"/>
          </a:solidFill>
          <a:ln>
            <a:solidFill>
              <a:schemeClr val="tx1"/>
            </a:solidFill>
          </a:ln>
        </p:spPr>
        <p:txBody>
          <a:bodyPr wrap="none" rtlCol="0">
            <a:spAutoFit/>
          </a:bodyPr>
          <a:lstStyle/>
          <a:p>
            <a:r>
              <a:rPr lang="de-DE" sz="900" dirty="0" smtClean="0">
                <a:latin typeface="+mj-lt"/>
              </a:rPr>
              <a:t>Plant</a:t>
            </a:r>
          </a:p>
        </p:txBody>
      </p:sp>
      <p:grpSp>
        <p:nvGrpSpPr>
          <p:cNvPr id="58" name="Gruppieren 57"/>
          <p:cNvGrpSpPr/>
          <p:nvPr/>
        </p:nvGrpSpPr>
        <p:grpSpPr>
          <a:xfrm>
            <a:off x="750224" y="3519734"/>
            <a:ext cx="2582774" cy="230832"/>
            <a:chOff x="725463" y="5201702"/>
            <a:chExt cx="1251293" cy="230832"/>
          </a:xfrm>
        </p:grpSpPr>
        <p:sp>
          <p:nvSpPr>
            <p:cNvPr id="57" name="Abgerundetes Rechteck 56"/>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feld 129"/>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1</a:t>
              </a:r>
            </a:p>
          </p:txBody>
        </p:sp>
      </p:grpSp>
      <p:sp>
        <p:nvSpPr>
          <p:cNvPr id="63" name="Ellipse 62"/>
          <p:cNvSpPr/>
          <p:nvPr/>
        </p:nvSpPr>
        <p:spPr>
          <a:xfrm>
            <a:off x="3034311" y="3842899"/>
            <a:ext cx="237573" cy="2375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Gerader Verbinder 143"/>
          <p:cNvCxnSpPr/>
          <p:nvPr/>
        </p:nvCxnSpPr>
        <p:spPr>
          <a:xfrm>
            <a:off x="3246872" y="4913893"/>
            <a:ext cx="81767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48" name="Gruppieren 147"/>
          <p:cNvGrpSpPr/>
          <p:nvPr/>
        </p:nvGrpSpPr>
        <p:grpSpPr>
          <a:xfrm>
            <a:off x="3880489" y="4502913"/>
            <a:ext cx="368122" cy="726287"/>
            <a:chOff x="3275856" y="2981979"/>
            <a:chExt cx="432048" cy="807061"/>
          </a:xfrm>
        </p:grpSpPr>
        <p:sp>
          <p:nvSpPr>
            <p:cNvPr id="150" name="Trapezoid 149"/>
            <p:cNvSpPr/>
            <p:nvPr/>
          </p:nvSpPr>
          <p:spPr>
            <a:xfrm>
              <a:off x="3275856" y="3436367"/>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hteck 150"/>
            <p:cNvSpPr/>
            <p:nvPr/>
          </p:nvSpPr>
          <p:spPr>
            <a:xfrm>
              <a:off x="3419872" y="3332366"/>
              <a:ext cx="144601" cy="1040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rapezoid 151"/>
            <p:cNvSpPr/>
            <p:nvPr/>
          </p:nvSpPr>
          <p:spPr>
            <a:xfrm rot="10800000">
              <a:off x="3275856" y="2981979"/>
              <a:ext cx="432048" cy="352673"/>
            </a:xfrm>
            <a:prstGeom prst="trapezoi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uppieren 153"/>
          <p:cNvGrpSpPr/>
          <p:nvPr/>
        </p:nvGrpSpPr>
        <p:grpSpPr>
          <a:xfrm>
            <a:off x="750224" y="4186691"/>
            <a:ext cx="2582774" cy="230832"/>
            <a:chOff x="725463" y="5201702"/>
            <a:chExt cx="1251293" cy="230832"/>
          </a:xfrm>
        </p:grpSpPr>
        <p:sp>
          <p:nvSpPr>
            <p:cNvPr id="155" name="Abgerundetes Rechteck 154"/>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feld 161"/>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2</a:t>
              </a:r>
            </a:p>
          </p:txBody>
        </p:sp>
      </p:grpSp>
      <p:grpSp>
        <p:nvGrpSpPr>
          <p:cNvPr id="163" name="Gruppieren 162"/>
          <p:cNvGrpSpPr/>
          <p:nvPr/>
        </p:nvGrpSpPr>
        <p:grpSpPr>
          <a:xfrm>
            <a:off x="750224" y="4576402"/>
            <a:ext cx="2582774" cy="230832"/>
            <a:chOff x="725463" y="5201702"/>
            <a:chExt cx="1251293" cy="230832"/>
          </a:xfrm>
        </p:grpSpPr>
        <p:sp>
          <p:nvSpPr>
            <p:cNvPr id="164" name="Abgerundetes Rechteck 163"/>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feld 164"/>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3</a:t>
              </a:r>
            </a:p>
          </p:txBody>
        </p:sp>
      </p:grpSp>
      <p:sp>
        <p:nvSpPr>
          <p:cNvPr id="69" name="Textfeld 68"/>
          <p:cNvSpPr txBox="1"/>
          <p:nvPr/>
        </p:nvSpPr>
        <p:spPr>
          <a:xfrm>
            <a:off x="2218274" y="2681589"/>
            <a:ext cx="915635" cy="369332"/>
          </a:xfrm>
          <a:prstGeom prst="rect">
            <a:avLst/>
          </a:prstGeom>
          <a:solidFill>
            <a:schemeClr val="bg1"/>
          </a:solidFill>
          <a:ln>
            <a:solidFill>
              <a:schemeClr val="tx1"/>
            </a:solidFill>
          </a:ln>
        </p:spPr>
        <p:txBody>
          <a:bodyPr wrap="none" rtlCol="0">
            <a:spAutoFit/>
          </a:bodyPr>
          <a:lstStyle/>
          <a:p>
            <a:r>
              <a:rPr lang="de-DE" sz="900" dirty="0" smtClean="0">
                <a:latin typeface="+mj-lt"/>
              </a:rPr>
              <a:t>Residual gas</a:t>
            </a:r>
          </a:p>
          <a:p>
            <a:r>
              <a:rPr lang="en-US" sz="900" dirty="0" smtClean="0">
                <a:latin typeface="+mj-lt"/>
              </a:rPr>
              <a:t>analyzer</a:t>
            </a:r>
            <a:endParaRPr lang="de-DE" sz="900" dirty="0" smtClean="0">
              <a:latin typeface="+mj-lt"/>
            </a:endParaRPr>
          </a:p>
        </p:txBody>
      </p:sp>
      <p:grpSp>
        <p:nvGrpSpPr>
          <p:cNvPr id="166" name="Gruppieren 165"/>
          <p:cNvGrpSpPr/>
          <p:nvPr/>
        </p:nvGrpSpPr>
        <p:grpSpPr>
          <a:xfrm>
            <a:off x="7139181" y="1630367"/>
            <a:ext cx="449516" cy="449516"/>
            <a:chOff x="1361976" y="2416311"/>
            <a:chExt cx="792088" cy="792088"/>
          </a:xfrm>
        </p:grpSpPr>
        <p:sp>
          <p:nvSpPr>
            <p:cNvPr id="167" name="Ellipse 166"/>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8" name="Gerader Verbinder 167"/>
            <p:cNvCxnSpPr>
              <a:stCxn id="167"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Gerader Verbinder 168"/>
            <p:cNvCxnSpPr>
              <a:stCxn id="167"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Gruppieren 173"/>
          <p:cNvGrpSpPr/>
          <p:nvPr/>
        </p:nvGrpSpPr>
        <p:grpSpPr>
          <a:xfrm rot="16200000">
            <a:off x="7770081" y="2996953"/>
            <a:ext cx="449516" cy="449516"/>
            <a:chOff x="1361976" y="2416311"/>
            <a:chExt cx="792088" cy="792088"/>
          </a:xfrm>
        </p:grpSpPr>
        <p:sp>
          <p:nvSpPr>
            <p:cNvPr id="175" name="Ellipse 174"/>
            <p:cNvSpPr/>
            <p:nvPr/>
          </p:nvSpPr>
          <p:spPr>
            <a:xfrm>
              <a:off x="1361976" y="2416311"/>
              <a:ext cx="792088" cy="79208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Gerader Verbinder 175"/>
            <p:cNvCxnSpPr>
              <a:stCxn id="175" idx="1"/>
            </p:cNvCxnSpPr>
            <p:nvPr/>
          </p:nvCxnSpPr>
          <p:spPr>
            <a:xfrm>
              <a:off x="1477974" y="2532309"/>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Gerader Verbinder 176"/>
            <p:cNvCxnSpPr>
              <a:stCxn id="175" idx="3"/>
            </p:cNvCxnSpPr>
            <p:nvPr/>
          </p:nvCxnSpPr>
          <p:spPr>
            <a:xfrm flipV="1">
              <a:off x="1477974" y="2920368"/>
              <a:ext cx="676089" cy="1720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Gruppieren 180"/>
          <p:cNvGrpSpPr/>
          <p:nvPr/>
        </p:nvGrpSpPr>
        <p:grpSpPr>
          <a:xfrm>
            <a:off x="745085" y="4941168"/>
            <a:ext cx="2582774" cy="230832"/>
            <a:chOff x="725463" y="5201702"/>
            <a:chExt cx="1251293" cy="230832"/>
          </a:xfrm>
        </p:grpSpPr>
        <p:sp>
          <p:nvSpPr>
            <p:cNvPr id="182" name="Abgerundetes Rechteck 181"/>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feld 182"/>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4</a:t>
              </a:r>
            </a:p>
          </p:txBody>
        </p:sp>
      </p:grpSp>
      <p:cxnSp>
        <p:nvCxnSpPr>
          <p:cNvPr id="184" name="Gerader Verbinder 183"/>
          <p:cNvCxnSpPr/>
          <p:nvPr/>
        </p:nvCxnSpPr>
        <p:spPr>
          <a:xfrm>
            <a:off x="444060" y="4911824"/>
            <a:ext cx="0" cy="139749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186" name="Gruppieren 185"/>
          <p:cNvGrpSpPr/>
          <p:nvPr/>
        </p:nvGrpSpPr>
        <p:grpSpPr>
          <a:xfrm>
            <a:off x="297375" y="5428764"/>
            <a:ext cx="2582775" cy="230832"/>
            <a:chOff x="725463" y="5201702"/>
            <a:chExt cx="1251293" cy="230832"/>
          </a:xfrm>
        </p:grpSpPr>
        <p:sp>
          <p:nvSpPr>
            <p:cNvPr id="187" name="Abgerundetes Rechteck 186"/>
            <p:cNvSpPr/>
            <p:nvPr/>
          </p:nvSpPr>
          <p:spPr>
            <a:xfrm>
              <a:off x="725463" y="5215209"/>
              <a:ext cx="1251293" cy="19775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feld 187"/>
            <p:cNvSpPr txBox="1"/>
            <p:nvPr/>
          </p:nvSpPr>
          <p:spPr>
            <a:xfrm>
              <a:off x="1252418" y="5201702"/>
              <a:ext cx="278614" cy="230832"/>
            </a:xfrm>
            <a:prstGeom prst="rect">
              <a:avLst/>
            </a:prstGeom>
            <a:noFill/>
            <a:ln>
              <a:noFill/>
            </a:ln>
          </p:spPr>
          <p:txBody>
            <a:bodyPr wrap="square" rtlCol="0">
              <a:spAutoFit/>
            </a:bodyPr>
            <a:lstStyle/>
            <a:p>
              <a:r>
                <a:rPr lang="de-DE" sz="900" dirty="0" smtClean="0">
                  <a:latin typeface="+mj-lt"/>
                </a:rPr>
                <a:t>HX 6</a:t>
              </a:r>
            </a:p>
          </p:txBody>
        </p:sp>
      </p:grpSp>
      <p:grpSp>
        <p:nvGrpSpPr>
          <p:cNvPr id="190" name="Gruppieren 189"/>
          <p:cNvGrpSpPr/>
          <p:nvPr/>
        </p:nvGrpSpPr>
        <p:grpSpPr>
          <a:xfrm>
            <a:off x="297375" y="5882164"/>
            <a:ext cx="3042395" cy="230832"/>
            <a:chOff x="725463" y="5201834"/>
            <a:chExt cx="1473968" cy="230832"/>
          </a:xfrm>
        </p:grpSpPr>
        <p:sp>
          <p:nvSpPr>
            <p:cNvPr id="191" name="Abgerundetes Rechteck 190"/>
            <p:cNvSpPr/>
            <p:nvPr/>
          </p:nvSpPr>
          <p:spPr>
            <a:xfrm>
              <a:off x="725463" y="5229174"/>
              <a:ext cx="1473968" cy="18379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feld 191"/>
            <p:cNvSpPr txBox="1"/>
            <p:nvPr/>
          </p:nvSpPr>
          <p:spPr>
            <a:xfrm>
              <a:off x="1462447" y="5201834"/>
              <a:ext cx="278614" cy="230832"/>
            </a:xfrm>
            <a:prstGeom prst="rect">
              <a:avLst/>
            </a:prstGeom>
            <a:noFill/>
            <a:ln>
              <a:noFill/>
            </a:ln>
          </p:spPr>
          <p:txBody>
            <a:bodyPr wrap="square" rtlCol="0">
              <a:spAutoFit/>
            </a:bodyPr>
            <a:lstStyle/>
            <a:p>
              <a:r>
                <a:rPr lang="de-DE" sz="900" dirty="0" smtClean="0">
                  <a:latin typeface="+mj-lt"/>
                </a:rPr>
                <a:t>HX 5</a:t>
              </a:r>
            </a:p>
          </p:txBody>
        </p:sp>
      </p:grpSp>
      <p:cxnSp>
        <p:nvCxnSpPr>
          <p:cNvPr id="197" name="Gerader Verbinder 196"/>
          <p:cNvCxnSpPr/>
          <p:nvPr/>
        </p:nvCxnSpPr>
        <p:spPr>
          <a:xfrm>
            <a:off x="7205011" y="2718959"/>
            <a:ext cx="0" cy="148123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9" name="Gerader Verbinder 198"/>
          <p:cNvCxnSpPr/>
          <p:nvPr/>
        </p:nvCxnSpPr>
        <p:spPr>
          <a:xfrm>
            <a:off x="7308304" y="2852936"/>
            <a:ext cx="68407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01" name="Gruppieren 200"/>
          <p:cNvGrpSpPr/>
          <p:nvPr/>
        </p:nvGrpSpPr>
        <p:grpSpPr>
          <a:xfrm>
            <a:off x="6799988" y="3911314"/>
            <a:ext cx="1541636" cy="230832"/>
            <a:chOff x="1229869" y="5210442"/>
            <a:chExt cx="746886" cy="230832"/>
          </a:xfrm>
        </p:grpSpPr>
        <p:sp>
          <p:nvSpPr>
            <p:cNvPr id="202" name="Abgerundetes Rechteck 201"/>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extfeld 202"/>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7</a:t>
              </a:r>
            </a:p>
          </p:txBody>
        </p:sp>
      </p:grpSp>
      <p:grpSp>
        <p:nvGrpSpPr>
          <p:cNvPr id="204" name="Gruppieren 203"/>
          <p:cNvGrpSpPr/>
          <p:nvPr/>
        </p:nvGrpSpPr>
        <p:grpSpPr>
          <a:xfrm>
            <a:off x="6801274" y="4436183"/>
            <a:ext cx="1541636" cy="230832"/>
            <a:chOff x="1229869" y="5210442"/>
            <a:chExt cx="746886" cy="230832"/>
          </a:xfrm>
        </p:grpSpPr>
        <p:sp>
          <p:nvSpPr>
            <p:cNvPr id="205" name="Abgerundetes Rechteck 204"/>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feld 205"/>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8</a:t>
              </a:r>
            </a:p>
          </p:txBody>
        </p:sp>
      </p:grpSp>
      <p:grpSp>
        <p:nvGrpSpPr>
          <p:cNvPr id="207" name="Gruppieren 206"/>
          <p:cNvGrpSpPr/>
          <p:nvPr/>
        </p:nvGrpSpPr>
        <p:grpSpPr>
          <a:xfrm>
            <a:off x="6788030" y="5140181"/>
            <a:ext cx="1541636" cy="230832"/>
            <a:chOff x="1229869" y="5210442"/>
            <a:chExt cx="746886" cy="230832"/>
          </a:xfrm>
        </p:grpSpPr>
        <p:sp>
          <p:nvSpPr>
            <p:cNvPr id="208" name="Abgerundetes Rechteck 207"/>
            <p:cNvSpPr/>
            <p:nvPr/>
          </p:nvSpPr>
          <p:spPr>
            <a:xfrm>
              <a:off x="1229869" y="5215209"/>
              <a:ext cx="746886" cy="21732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extfeld 208"/>
            <p:cNvSpPr txBox="1"/>
            <p:nvPr/>
          </p:nvSpPr>
          <p:spPr>
            <a:xfrm>
              <a:off x="1501264" y="5210442"/>
              <a:ext cx="278614" cy="230832"/>
            </a:xfrm>
            <a:prstGeom prst="rect">
              <a:avLst/>
            </a:prstGeom>
            <a:noFill/>
            <a:ln>
              <a:noFill/>
            </a:ln>
          </p:spPr>
          <p:txBody>
            <a:bodyPr wrap="square" rtlCol="0">
              <a:spAutoFit/>
            </a:bodyPr>
            <a:lstStyle/>
            <a:p>
              <a:r>
                <a:rPr lang="de-DE" sz="900" dirty="0" smtClean="0">
                  <a:latin typeface="+mj-lt"/>
                </a:rPr>
                <a:t>HX 9</a:t>
              </a:r>
            </a:p>
          </p:txBody>
        </p:sp>
      </p:grpSp>
      <p:cxnSp>
        <p:nvCxnSpPr>
          <p:cNvPr id="211" name="Gerader Verbinder 210"/>
          <p:cNvCxnSpPr/>
          <p:nvPr/>
        </p:nvCxnSpPr>
        <p:spPr>
          <a:xfrm>
            <a:off x="6604642" y="4207560"/>
            <a:ext cx="608645"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4" name="Gerader Verbinder 213"/>
          <p:cNvCxnSpPr/>
          <p:nvPr/>
        </p:nvCxnSpPr>
        <p:spPr>
          <a:xfrm>
            <a:off x="6604642" y="4200198"/>
            <a:ext cx="0" cy="9887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Gerader Verbinder 215"/>
          <p:cNvCxnSpPr/>
          <p:nvPr/>
        </p:nvCxnSpPr>
        <p:spPr>
          <a:xfrm>
            <a:off x="6604642" y="4443433"/>
            <a:ext cx="0" cy="21816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0" name="Gerader Verbinder 219"/>
          <p:cNvCxnSpPr/>
          <p:nvPr/>
        </p:nvCxnSpPr>
        <p:spPr>
          <a:xfrm>
            <a:off x="6608459" y="4807234"/>
            <a:ext cx="0" cy="5092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1" name="Gerader Verbinder 220"/>
          <p:cNvCxnSpPr/>
          <p:nvPr/>
        </p:nvCxnSpPr>
        <p:spPr>
          <a:xfrm>
            <a:off x="6608459" y="5026063"/>
            <a:ext cx="0" cy="298935"/>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4" name="Gerader Verbinder 223"/>
          <p:cNvCxnSpPr/>
          <p:nvPr/>
        </p:nvCxnSpPr>
        <p:spPr>
          <a:xfrm>
            <a:off x="3153097" y="6237312"/>
            <a:ext cx="60371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5" name="Gerader Verbinder 224"/>
          <p:cNvCxnSpPr/>
          <p:nvPr/>
        </p:nvCxnSpPr>
        <p:spPr>
          <a:xfrm>
            <a:off x="437526" y="6309320"/>
            <a:ext cx="462939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8" name="Gerader Verbinder 227"/>
          <p:cNvCxnSpPr/>
          <p:nvPr/>
        </p:nvCxnSpPr>
        <p:spPr>
          <a:xfrm>
            <a:off x="3549330" y="5565221"/>
            <a:ext cx="0" cy="6672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0" name="Gerader Verbinder 229"/>
          <p:cNvCxnSpPr/>
          <p:nvPr/>
        </p:nvCxnSpPr>
        <p:spPr>
          <a:xfrm>
            <a:off x="3561936" y="5565221"/>
            <a:ext cx="98806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4" name="Gerader Verbinder 233"/>
          <p:cNvCxnSpPr/>
          <p:nvPr/>
        </p:nvCxnSpPr>
        <p:spPr>
          <a:xfrm>
            <a:off x="4546924" y="5565221"/>
            <a:ext cx="0" cy="26419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6" name="Gerader Verbinder 235"/>
          <p:cNvCxnSpPr/>
          <p:nvPr/>
        </p:nvCxnSpPr>
        <p:spPr>
          <a:xfrm>
            <a:off x="4137912" y="6059081"/>
            <a:ext cx="65962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7" name="Gerader Verbinder 236"/>
          <p:cNvCxnSpPr/>
          <p:nvPr/>
        </p:nvCxnSpPr>
        <p:spPr>
          <a:xfrm>
            <a:off x="4157812" y="5828082"/>
            <a:ext cx="38911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p:cNvCxnSpPr/>
          <p:nvPr/>
        </p:nvCxnSpPr>
        <p:spPr>
          <a:xfrm>
            <a:off x="3872232" y="5797278"/>
            <a:ext cx="16138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2" name="Gerader Verbinder 241"/>
          <p:cNvCxnSpPr/>
          <p:nvPr/>
        </p:nvCxnSpPr>
        <p:spPr>
          <a:xfrm>
            <a:off x="3880488" y="5797278"/>
            <a:ext cx="0" cy="51204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4" name="Gerader Verbinder 243"/>
          <p:cNvCxnSpPr/>
          <p:nvPr/>
        </p:nvCxnSpPr>
        <p:spPr>
          <a:xfrm>
            <a:off x="3756815" y="5710787"/>
            <a:ext cx="0" cy="533342"/>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5" name="Gerader Verbinder 244"/>
          <p:cNvCxnSpPr/>
          <p:nvPr/>
        </p:nvCxnSpPr>
        <p:spPr>
          <a:xfrm>
            <a:off x="3756815" y="5710787"/>
            <a:ext cx="502614"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p:cNvCxnSpPr/>
          <p:nvPr/>
        </p:nvCxnSpPr>
        <p:spPr>
          <a:xfrm>
            <a:off x="4797538" y="4735330"/>
            <a:ext cx="0" cy="132375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1" name="Gerader Verbinder 250"/>
          <p:cNvCxnSpPr/>
          <p:nvPr/>
        </p:nvCxnSpPr>
        <p:spPr>
          <a:xfrm>
            <a:off x="4805198" y="5371013"/>
            <a:ext cx="60371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2" name="Gerader Verbinder 251"/>
          <p:cNvCxnSpPr/>
          <p:nvPr/>
        </p:nvCxnSpPr>
        <p:spPr>
          <a:xfrm>
            <a:off x="5401251" y="5371013"/>
            <a:ext cx="0" cy="33977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4" name="Gerader Verbinder 253"/>
          <p:cNvCxnSpPr/>
          <p:nvPr/>
        </p:nvCxnSpPr>
        <p:spPr>
          <a:xfrm>
            <a:off x="5398572" y="6187873"/>
            <a:ext cx="0" cy="9887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6" name="Gerader Verbinder 255"/>
          <p:cNvCxnSpPr/>
          <p:nvPr/>
        </p:nvCxnSpPr>
        <p:spPr>
          <a:xfrm>
            <a:off x="5401251" y="6286751"/>
            <a:ext cx="41544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8" name="Gerader Verbinder 257"/>
          <p:cNvCxnSpPr/>
          <p:nvPr/>
        </p:nvCxnSpPr>
        <p:spPr>
          <a:xfrm>
            <a:off x="5816698" y="4941168"/>
            <a:ext cx="0" cy="134558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0" name="Gerader Verbinder 259"/>
          <p:cNvCxnSpPr/>
          <p:nvPr/>
        </p:nvCxnSpPr>
        <p:spPr>
          <a:xfrm>
            <a:off x="5826415" y="4941168"/>
            <a:ext cx="150740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3" name="Gerader Verbinder 262"/>
          <p:cNvCxnSpPr/>
          <p:nvPr/>
        </p:nvCxnSpPr>
        <p:spPr>
          <a:xfrm>
            <a:off x="7333817" y="4941168"/>
            <a:ext cx="0" cy="85611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7" name="Gerader Verbinder 266"/>
          <p:cNvCxnSpPr/>
          <p:nvPr/>
        </p:nvCxnSpPr>
        <p:spPr>
          <a:xfrm>
            <a:off x="5054365" y="5775524"/>
            <a:ext cx="161389"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8" name="Gerader Verbinder 267"/>
          <p:cNvCxnSpPr/>
          <p:nvPr/>
        </p:nvCxnSpPr>
        <p:spPr>
          <a:xfrm>
            <a:off x="5062621" y="5784714"/>
            <a:ext cx="0" cy="52813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extfeld 66"/>
          <p:cNvSpPr txBox="1"/>
          <p:nvPr/>
        </p:nvSpPr>
        <p:spPr>
          <a:xfrm>
            <a:off x="3670572" y="4549016"/>
            <a:ext cx="739305" cy="230832"/>
          </a:xfrm>
          <a:prstGeom prst="rect">
            <a:avLst/>
          </a:prstGeom>
          <a:solidFill>
            <a:schemeClr val="bg1"/>
          </a:solidFill>
          <a:ln>
            <a:solidFill>
              <a:schemeClr val="tx1"/>
            </a:solidFill>
          </a:ln>
        </p:spPr>
        <p:txBody>
          <a:bodyPr wrap="none" rtlCol="0">
            <a:spAutoFit/>
          </a:bodyPr>
          <a:lstStyle/>
          <a:p>
            <a:r>
              <a:rPr lang="de-DE" sz="900" dirty="0" smtClean="0">
                <a:latin typeface="+mj-lt"/>
              </a:rPr>
              <a:t>Turbine 2</a:t>
            </a:r>
          </a:p>
        </p:txBody>
      </p:sp>
      <p:sp>
        <p:nvSpPr>
          <p:cNvPr id="62" name="Textfeld 61"/>
          <p:cNvSpPr txBox="1"/>
          <p:nvPr/>
        </p:nvSpPr>
        <p:spPr>
          <a:xfrm>
            <a:off x="3677387" y="3763926"/>
            <a:ext cx="739305" cy="230832"/>
          </a:xfrm>
          <a:prstGeom prst="rect">
            <a:avLst/>
          </a:prstGeom>
          <a:solidFill>
            <a:schemeClr val="bg1"/>
          </a:solidFill>
          <a:ln>
            <a:solidFill>
              <a:schemeClr val="tx1"/>
            </a:solidFill>
          </a:ln>
        </p:spPr>
        <p:txBody>
          <a:bodyPr wrap="none" rtlCol="0">
            <a:spAutoFit/>
          </a:bodyPr>
          <a:lstStyle/>
          <a:p>
            <a:r>
              <a:rPr lang="de-DE" sz="900" dirty="0" smtClean="0">
                <a:latin typeface="+mj-lt"/>
              </a:rPr>
              <a:t>Turbine 1</a:t>
            </a:r>
          </a:p>
        </p:txBody>
      </p:sp>
      <p:cxnSp>
        <p:nvCxnSpPr>
          <p:cNvPr id="275" name="Gerader Verbinder 274"/>
          <p:cNvCxnSpPr/>
          <p:nvPr/>
        </p:nvCxnSpPr>
        <p:spPr>
          <a:xfrm>
            <a:off x="4797538" y="4735330"/>
            <a:ext cx="234164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9" name="Gerader Verbinder 278"/>
          <p:cNvCxnSpPr/>
          <p:nvPr/>
        </p:nvCxnSpPr>
        <p:spPr>
          <a:xfrm>
            <a:off x="7139181" y="4369595"/>
            <a:ext cx="0" cy="361403"/>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2" name="Gerader Verbinder 281"/>
          <p:cNvCxnSpPr/>
          <p:nvPr/>
        </p:nvCxnSpPr>
        <p:spPr>
          <a:xfrm>
            <a:off x="4644008" y="4369595"/>
            <a:ext cx="2495173"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6" name="Gerader Verbinder 285"/>
          <p:cNvCxnSpPr/>
          <p:nvPr/>
        </p:nvCxnSpPr>
        <p:spPr>
          <a:xfrm>
            <a:off x="4644008" y="4368711"/>
            <a:ext cx="0" cy="1081094"/>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8" name="Gerader Verbinder 287"/>
          <p:cNvCxnSpPr/>
          <p:nvPr/>
        </p:nvCxnSpPr>
        <p:spPr>
          <a:xfrm>
            <a:off x="3271884" y="5449805"/>
            <a:ext cx="1382331"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0" name="Gerader Verbinder 289"/>
          <p:cNvCxnSpPr/>
          <p:nvPr/>
        </p:nvCxnSpPr>
        <p:spPr>
          <a:xfrm>
            <a:off x="3285222" y="5434655"/>
            <a:ext cx="0" cy="350059"/>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2" name="Gerader Verbinder 291"/>
          <p:cNvCxnSpPr/>
          <p:nvPr/>
        </p:nvCxnSpPr>
        <p:spPr>
          <a:xfrm>
            <a:off x="2721632" y="5775524"/>
            <a:ext cx="3382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4" name="Gerader Verbinder 293"/>
          <p:cNvCxnSpPr/>
          <p:nvPr/>
        </p:nvCxnSpPr>
        <p:spPr>
          <a:xfrm>
            <a:off x="2732835" y="5362273"/>
            <a:ext cx="0" cy="399811"/>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6" name="Gerader Verbinder 295"/>
          <p:cNvCxnSpPr/>
          <p:nvPr/>
        </p:nvCxnSpPr>
        <p:spPr>
          <a:xfrm>
            <a:off x="3246872" y="5354253"/>
            <a:ext cx="125646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8" name="Gerader Verbinder 297"/>
          <p:cNvCxnSpPr/>
          <p:nvPr/>
        </p:nvCxnSpPr>
        <p:spPr>
          <a:xfrm>
            <a:off x="4499147" y="4142146"/>
            <a:ext cx="0" cy="122012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0" name="Gerader Verbinder 299"/>
          <p:cNvCxnSpPr/>
          <p:nvPr/>
        </p:nvCxnSpPr>
        <p:spPr>
          <a:xfrm>
            <a:off x="4481245" y="4142146"/>
            <a:ext cx="1595367"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2" name="Gerader Verbinder 301"/>
          <p:cNvCxnSpPr/>
          <p:nvPr/>
        </p:nvCxnSpPr>
        <p:spPr>
          <a:xfrm>
            <a:off x="6072795" y="4142146"/>
            <a:ext cx="0" cy="15693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3" name="Gerader Verbinder 302"/>
          <p:cNvCxnSpPr/>
          <p:nvPr/>
        </p:nvCxnSpPr>
        <p:spPr>
          <a:xfrm>
            <a:off x="6072795" y="4443433"/>
            <a:ext cx="0" cy="218168"/>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4" name="Gerader Verbinder 303"/>
          <p:cNvCxnSpPr/>
          <p:nvPr/>
        </p:nvCxnSpPr>
        <p:spPr>
          <a:xfrm>
            <a:off x="6076612" y="4807234"/>
            <a:ext cx="0" cy="5092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5" name="Gerader Verbinder 304"/>
          <p:cNvCxnSpPr/>
          <p:nvPr/>
        </p:nvCxnSpPr>
        <p:spPr>
          <a:xfrm>
            <a:off x="6076612" y="5026063"/>
            <a:ext cx="0" cy="70705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9" name="Gerader Verbinder 308"/>
          <p:cNvCxnSpPr/>
          <p:nvPr/>
        </p:nvCxnSpPr>
        <p:spPr>
          <a:xfrm>
            <a:off x="6072795" y="5733113"/>
            <a:ext cx="36119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0" name="Gerader Verbinder 309"/>
          <p:cNvCxnSpPr/>
          <p:nvPr/>
        </p:nvCxnSpPr>
        <p:spPr>
          <a:xfrm flipH="1">
            <a:off x="6403420" y="5310749"/>
            <a:ext cx="205039" cy="139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2" name="Gerader Verbinder 311"/>
          <p:cNvCxnSpPr/>
          <p:nvPr/>
        </p:nvCxnSpPr>
        <p:spPr>
          <a:xfrm flipH="1" flipV="1">
            <a:off x="6393667" y="5466846"/>
            <a:ext cx="253330" cy="122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4" name="Gerader Verbinder 313"/>
          <p:cNvCxnSpPr/>
          <p:nvPr/>
        </p:nvCxnSpPr>
        <p:spPr>
          <a:xfrm flipH="1">
            <a:off x="6433991" y="5597263"/>
            <a:ext cx="205039" cy="139056"/>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8" name="Gerader Verbinder 317"/>
          <p:cNvCxnSpPr/>
          <p:nvPr/>
        </p:nvCxnSpPr>
        <p:spPr>
          <a:xfrm flipH="1" flipV="1">
            <a:off x="4147665" y="5829412"/>
            <a:ext cx="243577" cy="4038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9" name="Gerader Verbinder 318"/>
          <p:cNvCxnSpPr/>
          <p:nvPr/>
        </p:nvCxnSpPr>
        <p:spPr>
          <a:xfrm flipH="1">
            <a:off x="4137912" y="5878153"/>
            <a:ext cx="245364" cy="5718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3" name="Gerader Verbinder 322"/>
          <p:cNvCxnSpPr/>
          <p:nvPr/>
        </p:nvCxnSpPr>
        <p:spPr>
          <a:xfrm flipH="1">
            <a:off x="4137912" y="6001894"/>
            <a:ext cx="245364" cy="57187"/>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4" name="Gerader Verbinder 323"/>
          <p:cNvCxnSpPr/>
          <p:nvPr/>
        </p:nvCxnSpPr>
        <p:spPr>
          <a:xfrm flipH="1" flipV="1">
            <a:off x="4143911" y="5947681"/>
            <a:ext cx="243577" cy="4038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32" name="Flussdiagramm: Grenzstelle 331"/>
          <p:cNvSpPr/>
          <p:nvPr/>
        </p:nvSpPr>
        <p:spPr>
          <a:xfrm rot="16200000">
            <a:off x="5174978" y="5752484"/>
            <a:ext cx="442418" cy="390394"/>
          </a:xfrm>
          <a:prstGeom prst="flowChartTerminator">
            <a:avLst/>
          </a:prstGeom>
          <a:gradFill flip="none" rotWithShape="1">
            <a:gsLst>
              <a:gs pos="41000">
                <a:schemeClr val="accent6">
                  <a:lumMod val="0"/>
                  <a:lumOff val="100000"/>
                  <a:alpha val="40000"/>
                </a:schemeClr>
              </a:gs>
              <a:gs pos="42000">
                <a:schemeClr val="accent6">
                  <a:lumMod val="40000"/>
                  <a:lumOff val="60000"/>
                </a:schemeClr>
              </a:gs>
            </a:gsLst>
            <a:lin ang="1080000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feld 54"/>
          <p:cNvSpPr txBox="1"/>
          <p:nvPr/>
        </p:nvSpPr>
        <p:spPr>
          <a:xfrm>
            <a:off x="6041422" y="3049066"/>
            <a:ext cx="1612942" cy="369332"/>
          </a:xfrm>
          <a:prstGeom prst="rect">
            <a:avLst/>
          </a:prstGeom>
          <a:solidFill>
            <a:schemeClr val="bg1"/>
          </a:solidFill>
          <a:ln>
            <a:solidFill>
              <a:schemeClr val="tx1"/>
            </a:solidFill>
          </a:ln>
        </p:spPr>
        <p:txBody>
          <a:bodyPr wrap="none" rtlCol="0">
            <a:spAutoFit/>
          </a:bodyPr>
          <a:lstStyle/>
          <a:p>
            <a:pPr algn="ctr"/>
            <a:r>
              <a:rPr lang="de-DE" sz="900" dirty="0" err="1" smtClean="0">
                <a:latin typeface="+mj-lt"/>
              </a:rPr>
              <a:t>Leybold</a:t>
            </a:r>
            <a:r>
              <a:rPr lang="de-DE" sz="900" dirty="0" smtClean="0">
                <a:latin typeface="+mj-lt"/>
              </a:rPr>
              <a:t> </a:t>
            </a:r>
            <a:r>
              <a:rPr lang="de-DE" sz="900" dirty="0" err="1" smtClean="0">
                <a:latin typeface="+mj-lt"/>
              </a:rPr>
              <a:t>pumping</a:t>
            </a:r>
            <a:r>
              <a:rPr lang="de-DE" sz="900" dirty="0" smtClean="0">
                <a:latin typeface="+mj-lt"/>
              </a:rPr>
              <a:t> </a:t>
            </a:r>
            <a:r>
              <a:rPr lang="de-DE" sz="900" dirty="0" err="1" smtClean="0">
                <a:latin typeface="+mj-lt"/>
              </a:rPr>
              <a:t>stages</a:t>
            </a:r>
            <a:endParaRPr lang="de-DE" sz="900" dirty="0" smtClean="0">
              <a:latin typeface="+mj-lt"/>
            </a:endParaRPr>
          </a:p>
          <a:p>
            <a:pPr algn="ctr"/>
            <a:r>
              <a:rPr lang="de-DE" sz="900" dirty="0" smtClean="0">
                <a:latin typeface="+mj-lt"/>
              </a:rPr>
              <a:t>(35 mbar </a:t>
            </a:r>
            <a:r>
              <a:rPr lang="de-DE" sz="900" dirty="0" err="1" smtClean="0">
                <a:latin typeface="+mj-lt"/>
              </a:rPr>
              <a:t>to</a:t>
            </a:r>
            <a:r>
              <a:rPr lang="de-DE" sz="900" dirty="0" smtClean="0">
                <a:latin typeface="+mj-lt"/>
              </a:rPr>
              <a:t> 1050 mbar)</a:t>
            </a:r>
            <a:endParaRPr lang="en-US" sz="900" dirty="0">
              <a:latin typeface="+mj-lt"/>
            </a:endParaRPr>
          </a:p>
        </p:txBody>
      </p:sp>
      <p:grpSp>
        <p:nvGrpSpPr>
          <p:cNvPr id="335" name="Gruppieren 334"/>
          <p:cNvGrpSpPr/>
          <p:nvPr/>
        </p:nvGrpSpPr>
        <p:grpSpPr>
          <a:xfrm>
            <a:off x="4080022" y="2983457"/>
            <a:ext cx="1739541" cy="590541"/>
            <a:chOff x="4228818" y="462195"/>
            <a:chExt cx="1739541" cy="590541"/>
          </a:xfrm>
        </p:grpSpPr>
        <p:grpSp>
          <p:nvGrpSpPr>
            <p:cNvPr id="333" name="Gruppieren 332"/>
            <p:cNvGrpSpPr/>
            <p:nvPr/>
          </p:nvGrpSpPr>
          <p:grpSpPr>
            <a:xfrm>
              <a:off x="4341683" y="462195"/>
              <a:ext cx="1599858" cy="590541"/>
              <a:chOff x="4341683" y="462195"/>
              <a:chExt cx="1599858" cy="590541"/>
            </a:xfrm>
          </p:grpSpPr>
          <p:cxnSp>
            <p:nvCxnSpPr>
              <p:cNvPr id="33" name="Gerader Verbinder 32"/>
              <p:cNvCxnSpPr/>
              <p:nvPr/>
            </p:nvCxnSpPr>
            <p:spPr>
              <a:xfrm>
                <a:off x="4341683" y="583150"/>
                <a:ext cx="432048"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feld 33"/>
              <p:cNvSpPr txBox="1"/>
              <p:nvPr/>
            </p:nvSpPr>
            <p:spPr>
              <a:xfrm>
                <a:off x="4812532" y="462195"/>
                <a:ext cx="1055097" cy="230832"/>
              </a:xfrm>
              <a:prstGeom prst="rect">
                <a:avLst/>
              </a:prstGeom>
              <a:noFill/>
            </p:spPr>
            <p:txBody>
              <a:bodyPr wrap="none" rtlCol="0">
                <a:spAutoFit/>
              </a:bodyPr>
              <a:lstStyle/>
              <a:p>
                <a:r>
                  <a:rPr lang="de-DE" sz="900" dirty="0" err="1" smtClean="0">
                    <a:latin typeface="+mj-lt"/>
                  </a:rPr>
                  <a:t>Machine</a:t>
                </a:r>
                <a:r>
                  <a:rPr lang="de-DE" sz="900" dirty="0" smtClean="0">
                    <a:latin typeface="+mj-lt"/>
                  </a:rPr>
                  <a:t> </a:t>
                </a:r>
                <a:r>
                  <a:rPr lang="de-DE" sz="900" dirty="0" err="1" smtClean="0">
                    <a:latin typeface="+mj-lt"/>
                  </a:rPr>
                  <a:t>circuit</a:t>
                </a:r>
                <a:endParaRPr lang="de-DE" sz="900" dirty="0" smtClean="0">
                  <a:latin typeface="+mj-lt"/>
                </a:endParaRPr>
              </a:p>
            </p:txBody>
          </p:sp>
          <p:cxnSp>
            <p:nvCxnSpPr>
              <p:cNvPr id="35" name="Gerader Verbinder 34"/>
              <p:cNvCxnSpPr/>
              <p:nvPr/>
            </p:nvCxnSpPr>
            <p:spPr>
              <a:xfrm>
                <a:off x="4341683" y="745945"/>
                <a:ext cx="43204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feld 35"/>
              <p:cNvSpPr txBox="1"/>
              <p:nvPr/>
            </p:nvSpPr>
            <p:spPr>
              <a:xfrm>
                <a:off x="4812332" y="634691"/>
                <a:ext cx="809837" cy="230832"/>
              </a:xfrm>
              <a:prstGeom prst="rect">
                <a:avLst/>
              </a:prstGeom>
              <a:noFill/>
            </p:spPr>
            <p:txBody>
              <a:bodyPr wrap="none" rtlCol="0">
                <a:spAutoFit/>
              </a:bodyPr>
              <a:lstStyle/>
              <a:p>
                <a:r>
                  <a:rPr lang="de-DE" sz="900" dirty="0" err="1" smtClean="0">
                    <a:latin typeface="+mj-lt"/>
                  </a:rPr>
                  <a:t>Dirty</a:t>
                </a:r>
                <a:r>
                  <a:rPr lang="de-DE" sz="900" dirty="0" smtClean="0">
                    <a:latin typeface="+mj-lt"/>
                  </a:rPr>
                  <a:t> </a:t>
                </a:r>
                <a:r>
                  <a:rPr lang="de-DE" sz="900" dirty="0" err="1"/>
                  <a:t>circuit</a:t>
                </a:r>
                <a:endParaRPr lang="de-DE" sz="900" dirty="0" smtClean="0">
                  <a:latin typeface="+mj-lt"/>
                </a:endParaRPr>
              </a:p>
            </p:txBody>
          </p:sp>
          <p:cxnSp>
            <p:nvCxnSpPr>
              <p:cNvPr id="37" name="Gerader Verbinder 36"/>
              <p:cNvCxnSpPr/>
              <p:nvPr/>
            </p:nvCxnSpPr>
            <p:spPr>
              <a:xfrm>
                <a:off x="4351546" y="931517"/>
                <a:ext cx="432048"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Textfeld 37"/>
              <p:cNvSpPr txBox="1"/>
              <p:nvPr/>
            </p:nvSpPr>
            <p:spPr>
              <a:xfrm>
                <a:off x="4811103" y="821904"/>
                <a:ext cx="1130438" cy="230832"/>
              </a:xfrm>
              <a:prstGeom prst="rect">
                <a:avLst/>
              </a:prstGeom>
              <a:noFill/>
            </p:spPr>
            <p:txBody>
              <a:bodyPr wrap="none" rtlCol="0">
                <a:spAutoFit/>
              </a:bodyPr>
              <a:lstStyle/>
              <a:p>
                <a:r>
                  <a:rPr lang="de-DE" sz="900" dirty="0" smtClean="0">
                    <a:latin typeface="+mj-lt"/>
                  </a:rPr>
                  <a:t>Exchange </a:t>
                </a:r>
                <a:r>
                  <a:rPr lang="de-DE" sz="900" dirty="0" err="1" smtClean="0">
                    <a:latin typeface="+mj-lt"/>
                  </a:rPr>
                  <a:t>buffer</a:t>
                </a:r>
                <a:endParaRPr lang="de-DE" sz="900" dirty="0" smtClean="0">
                  <a:latin typeface="+mj-lt"/>
                </a:endParaRPr>
              </a:p>
            </p:txBody>
          </p:sp>
        </p:grpSp>
        <p:sp>
          <p:nvSpPr>
            <p:cNvPr id="334" name="Abgerundetes Rechteck 333"/>
            <p:cNvSpPr/>
            <p:nvPr/>
          </p:nvSpPr>
          <p:spPr>
            <a:xfrm>
              <a:off x="4228818" y="462195"/>
              <a:ext cx="1739541" cy="59054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39" name="Gerader Verbinder 338"/>
          <p:cNvCxnSpPr/>
          <p:nvPr/>
        </p:nvCxnSpPr>
        <p:spPr>
          <a:xfrm>
            <a:off x="2717666" y="5354253"/>
            <a:ext cx="342166"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3" name="Gerader Verbinder 342"/>
          <p:cNvCxnSpPr/>
          <p:nvPr/>
        </p:nvCxnSpPr>
        <p:spPr>
          <a:xfrm>
            <a:off x="3211130" y="5775524"/>
            <a:ext cx="74092"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198" name="Ellipse 197"/>
          <p:cNvSpPr/>
          <p:nvPr/>
        </p:nvSpPr>
        <p:spPr>
          <a:xfrm>
            <a:off x="3503727" y="3429000"/>
            <a:ext cx="1080120" cy="20153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Ellipse 199"/>
          <p:cNvSpPr/>
          <p:nvPr/>
        </p:nvSpPr>
        <p:spPr>
          <a:xfrm rot="5400000">
            <a:off x="1596950" y="1915962"/>
            <a:ext cx="1187236" cy="22897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Ellipse 211"/>
          <p:cNvSpPr/>
          <p:nvPr/>
        </p:nvSpPr>
        <p:spPr>
          <a:xfrm rot="5400000">
            <a:off x="3003573" y="492420"/>
            <a:ext cx="3064847" cy="871296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Ellipse 214"/>
          <p:cNvSpPr/>
          <p:nvPr/>
        </p:nvSpPr>
        <p:spPr>
          <a:xfrm rot="5400000">
            <a:off x="1544584" y="815783"/>
            <a:ext cx="1187236" cy="2580067"/>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feld 216"/>
          <p:cNvSpPr txBox="1"/>
          <p:nvPr/>
        </p:nvSpPr>
        <p:spPr>
          <a:xfrm>
            <a:off x="333729" y="1109193"/>
            <a:ext cx="3507314" cy="646331"/>
          </a:xfrm>
          <a:prstGeom prst="rect">
            <a:avLst/>
          </a:prstGeom>
          <a:solidFill>
            <a:schemeClr val="bg1"/>
          </a:solidFill>
          <a:ln>
            <a:solidFill>
              <a:srgbClr val="0070C0"/>
            </a:solidFill>
          </a:ln>
        </p:spPr>
        <p:txBody>
          <a:bodyPr wrap="square" rtlCol="0">
            <a:spAutoFit/>
          </a:bodyPr>
          <a:lstStyle/>
          <a:p>
            <a:pPr algn="ctr"/>
            <a:r>
              <a:rPr lang="de-DE" dirty="0" err="1" smtClean="0">
                <a:solidFill>
                  <a:srgbClr val="0070C0"/>
                </a:solidFill>
                <a:latin typeface="+mj-lt"/>
              </a:rPr>
              <a:t>Kaeser</a:t>
            </a:r>
            <a:endParaRPr lang="de-DE" dirty="0" smtClean="0">
              <a:solidFill>
                <a:srgbClr val="0070C0"/>
              </a:solidFill>
              <a:latin typeface="+mj-lt"/>
            </a:endParaRPr>
          </a:p>
          <a:p>
            <a:pPr algn="ctr"/>
            <a:r>
              <a:rPr lang="de-DE" dirty="0" smtClean="0">
                <a:solidFill>
                  <a:srgbClr val="0070C0"/>
                </a:solidFill>
                <a:latin typeface="+mj-lt"/>
              </a:rPr>
              <a:t>(</a:t>
            </a:r>
            <a:r>
              <a:rPr lang="de-DE" dirty="0">
                <a:solidFill>
                  <a:srgbClr val="0070C0"/>
                </a:solidFill>
              </a:rPr>
              <a:t>Year </a:t>
            </a:r>
            <a:r>
              <a:rPr lang="de-DE" dirty="0" err="1">
                <a:solidFill>
                  <a:srgbClr val="0070C0"/>
                </a:solidFill>
              </a:rPr>
              <a:t>of</a:t>
            </a:r>
            <a:r>
              <a:rPr lang="de-DE" dirty="0">
                <a:solidFill>
                  <a:srgbClr val="0070C0"/>
                </a:solidFill>
              </a:rPr>
              <a:t> </a:t>
            </a:r>
            <a:r>
              <a:rPr lang="de-DE" dirty="0" err="1" smtClean="0">
                <a:solidFill>
                  <a:srgbClr val="0070C0"/>
                </a:solidFill>
              </a:rPr>
              <a:t>construction</a:t>
            </a:r>
            <a:r>
              <a:rPr lang="de-DE" dirty="0" smtClean="0">
                <a:solidFill>
                  <a:srgbClr val="0070C0"/>
                </a:solidFill>
                <a:latin typeface="+mj-lt"/>
              </a:rPr>
              <a:t>: 2003)</a:t>
            </a:r>
          </a:p>
        </p:txBody>
      </p:sp>
      <p:sp>
        <p:nvSpPr>
          <p:cNvPr id="218" name="Ellipse 217"/>
          <p:cNvSpPr/>
          <p:nvPr/>
        </p:nvSpPr>
        <p:spPr>
          <a:xfrm rot="5400000">
            <a:off x="6610451" y="1968707"/>
            <a:ext cx="1187236" cy="258006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feld 218"/>
          <p:cNvSpPr txBox="1"/>
          <p:nvPr/>
        </p:nvSpPr>
        <p:spPr>
          <a:xfrm>
            <a:off x="5413169" y="2217400"/>
            <a:ext cx="3435822" cy="646331"/>
          </a:xfrm>
          <a:prstGeom prst="rect">
            <a:avLst/>
          </a:prstGeom>
          <a:solidFill>
            <a:schemeClr val="bg1"/>
          </a:solidFill>
          <a:ln>
            <a:solidFill>
              <a:schemeClr val="tx1"/>
            </a:solidFill>
          </a:ln>
        </p:spPr>
        <p:txBody>
          <a:bodyPr wrap="square" rtlCol="0">
            <a:spAutoFit/>
          </a:bodyPr>
          <a:lstStyle/>
          <a:p>
            <a:pPr algn="ctr"/>
            <a:r>
              <a:rPr lang="de-DE" dirty="0" err="1" smtClean="0">
                <a:latin typeface="+mj-lt"/>
              </a:rPr>
              <a:t>Leybold</a:t>
            </a:r>
            <a:endParaRPr lang="de-DE" dirty="0" smtClean="0">
              <a:latin typeface="+mj-lt"/>
            </a:endParaRPr>
          </a:p>
          <a:p>
            <a:pPr algn="ctr"/>
            <a:r>
              <a:rPr lang="de-DE" dirty="0" smtClean="0">
                <a:latin typeface="+mj-lt"/>
              </a:rPr>
              <a:t>(</a:t>
            </a:r>
            <a:r>
              <a:rPr lang="de-DE" dirty="0"/>
              <a:t>Year </a:t>
            </a:r>
            <a:r>
              <a:rPr lang="de-DE" dirty="0" err="1"/>
              <a:t>of</a:t>
            </a:r>
            <a:r>
              <a:rPr lang="de-DE" dirty="0"/>
              <a:t> </a:t>
            </a:r>
            <a:r>
              <a:rPr lang="de-DE" dirty="0" err="1" smtClean="0"/>
              <a:t>construction</a:t>
            </a:r>
            <a:r>
              <a:rPr lang="de-DE" dirty="0" smtClean="0">
                <a:latin typeface="+mj-lt"/>
              </a:rPr>
              <a:t>: 2004)</a:t>
            </a:r>
          </a:p>
        </p:txBody>
      </p:sp>
      <p:sp>
        <p:nvSpPr>
          <p:cNvPr id="222" name="Ellipse 221"/>
          <p:cNvSpPr/>
          <p:nvPr/>
        </p:nvSpPr>
        <p:spPr>
          <a:xfrm rot="5400000">
            <a:off x="6887019" y="1310441"/>
            <a:ext cx="900228" cy="105489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feld 222"/>
          <p:cNvSpPr txBox="1"/>
          <p:nvPr/>
        </p:nvSpPr>
        <p:spPr>
          <a:xfrm>
            <a:off x="3938075" y="499791"/>
            <a:ext cx="3395742" cy="646331"/>
          </a:xfrm>
          <a:prstGeom prst="rect">
            <a:avLst/>
          </a:prstGeom>
          <a:solidFill>
            <a:schemeClr val="bg1"/>
          </a:solidFill>
          <a:ln>
            <a:solidFill>
              <a:srgbClr val="FFC000"/>
            </a:solidFill>
          </a:ln>
        </p:spPr>
        <p:txBody>
          <a:bodyPr wrap="square" rtlCol="0">
            <a:spAutoFit/>
          </a:bodyPr>
          <a:lstStyle/>
          <a:p>
            <a:pPr algn="ctr"/>
            <a:r>
              <a:rPr lang="de-DE" dirty="0" smtClean="0">
                <a:solidFill>
                  <a:srgbClr val="FFC000"/>
                </a:solidFill>
                <a:latin typeface="+mj-lt"/>
              </a:rPr>
              <a:t>Bauer</a:t>
            </a:r>
          </a:p>
          <a:p>
            <a:pPr algn="ctr"/>
            <a:r>
              <a:rPr lang="de-DE" dirty="0" smtClean="0">
                <a:solidFill>
                  <a:srgbClr val="FFC000"/>
                </a:solidFill>
                <a:latin typeface="+mj-lt"/>
              </a:rPr>
              <a:t>(</a:t>
            </a:r>
            <a:r>
              <a:rPr lang="de-DE" dirty="0">
                <a:solidFill>
                  <a:srgbClr val="FFC000"/>
                </a:solidFill>
              </a:rPr>
              <a:t>Year </a:t>
            </a:r>
            <a:r>
              <a:rPr lang="de-DE" dirty="0" err="1">
                <a:solidFill>
                  <a:srgbClr val="FFC000"/>
                </a:solidFill>
              </a:rPr>
              <a:t>of</a:t>
            </a:r>
            <a:r>
              <a:rPr lang="de-DE" dirty="0">
                <a:solidFill>
                  <a:srgbClr val="FFC000"/>
                </a:solidFill>
              </a:rPr>
              <a:t> </a:t>
            </a:r>
            <a:r>
              <a:rPr lang="de-DE" dirty="0" err="1" smtClean="0">
                <a:solidFill>
                  <a:srgbClr val="FFC000"/>
                </a:solidFill>
              </a:rPr>
              <a:t>construction</a:t>
            </a:r>
            <a:r>
              <a:rPr lang="de-DE" dirty="0" smtClean="0">
                <a:solidFill>
                  <a:srgbClr val="FFC000"/>
                </a:solidFill>
                <a:latin typeface="+mj-lt"/>
              </a:rPr>
              <a:t>: ~1984)</a:t>
            </a:r>
          </a:p>
        </p:txBody>
      </p:sp>
      <p:sp>
        <p:nvSpPr>
          <p:cNvPr id="213" name="Textfeld 212"/>
          <p:cNvSpPr txBox="1"/>
          <p:nvPr/>
        </p:nvSpPr>
        <p:spPr>
          <a:xfrm>
            <a:off x="4586807" y="3891703"/>
            <a:ext cx="3530473" cy="646331"/>
          </a:xfrm>
          <a:prstGeom prst="rect">
            <a:avLst/>
          </a:prstGeom>
          <a:solidFill>
            <a:schemeClr val="bg1"/>
          </a:solidFill>
          <a:ln>
            <a:solidFill>
              <a:srgbClr val="00B050"/>
            </a:solidFill>
          </a:ln>
        </p:spPr>
        <p:txBody>
          <a:bodyPr wrap="square" rtlCol="0">
            <a:spAutoFit/>
          </a:bodyPr>
          <a:lstStyle/>
          <a:p>
            <a:pPr algn="ctr"/>
            <a:r>
              <a:rPr lang="de-DE" dirty="0" smtClean="0">
                <a:solidFill>
                  <a:srgbClr val="00B050"/>
                </a:solidFill>
                <a:latin typeface="+mj-lt"/>
              </a:rPr>
              <a:t>Sulzer </a:t>
            </a:r>
            <a:r>
              <a:rPr lang="de-DE" dirty="0" err="1" smtClean="0">
                <a:solidFill>
                  <a:srgbClr val="00B050"/>
                </a:solidFill>
                <a:latin typeface="+mj-lt"/>
              </a:rPr>
              <a:t>cryo</a:t>
            </a:r>
            <a:r>
              <a:rPr lang="de-DE" dirty="0" smtClean="0">
                <a:solidFill>
                  <a:srgbClr val="00B050"/>
                </a:solidFill>
                <a:latin typeface="+mj-lt"/>
              </a:rPr>
              <a:t> plant</a:t>
            </a:r>
          </a:p>
          <a:p>
            <a:pPr algn="ctr"/>
            <a:r>
              <a:rPr lang="de-DE" dirty="0" smtClean="0">
                <a:solidFill>
                  <a:srgbClr val="00B050"/>
                </a:solidFill>
                <a:latin typeface="+mj-lt"/>
              </a:rPr>
              <a:t>(Year </a:t>
            </a:r>
            <a:r>
              <a:rPr lang="de-DE" dirty="0" err="1" smtClean="0">
                <a:solidFill>
                  <a:srgbClr val="00B050"/>
                </a:solidFill>
                <a:latin typeface="+mj-lt"/>
              </a:rPr>
              <a:t>of</a:t>
            </a:r>
            <a:r>
              <a:rPr lang="de-DE" dirty="0">
                <a:solidFill>
                  <a:srgbClr val="00B050"/>
                </a:solidFill>
                <a:latin typeface="+mj-lt"/>
              </a:rPr>
              <a:t> </a:t>
            </a:r>
            <a:r>
              <a:rPr lang="de-DE" dirty="0" err="1">
                <a:solidFill>
                  <a:srgbClr val="00B050"/>
                </a:solidFill>
                <a:latin typeface="+mj-lt"/>
              </a:rPr>
              <a:t>construction</a:t>
            </a:r>
            <a:r>
              <a:rPr lang="de-DE" dirty="0">
                <a:solidFill>
                  <a:srgbClr val="00B050"/>
                </a:solidFill>
                <a:latin typeface="+mj-lt"/>
              </a:rPr>
              <a:t>: </a:t>
            </a:r>
            <a:r>
              <a:rPr lang="de-DE" dirty="0" smtClean="0">
                <a:solidFill>
                  <a:srgbClr val="00B050"/>
                </a:solidFill>
                <a:latin typeface="+mj-lt"/>
              </a:rPr>
              <a:t>1982)</a:t>
            </a:r>
          </a:p>
        </p:txBody>
      </p:sp>
      <p:sp>
        <p:nvSpPr>
          <p:cNvPr id="210" name="Textfeld 209"/>
          <p:cNvSpPr txBox="1"/>
          <p:nvPr/>
        </p:nvSpPr>
        <p:spPr>
          <a:xfrm>
            <a:off x="1450905" y="3479369"/>
            <a:ext cx="2212727" cy="369332"/>
          </a:xfrm>
          <a:prstGeom prst="rect">
            <a:avLst/>
          </a:prstGeom>
          <a:solidFill>
            <a:schemeClr val="bg1"/>
          </a:solidFill>
          <a:ln>
            <a:solidFill>
              <a:srgbClr val="FF0000"/>
            </a:solidFill>
          </a:ln>
        </p:spPr>
        <p:txBody>
          <a:bodyPr wrap="square" rtlCol="0">
            <a:spAutoFit/>
          </a:bodyPr>
          <a:lstStyle/>
          <a:p>
            <a:pPr algn="ctr"/>
            <a:r>
              <a:rPr lang="de-DE" dirty="0" smtClean="0">
                <a:solidFill>
                  <a:srgbClr val="FF0000"/>
                </a:solidFill>
                <a:latin typeface="+mj-lt"/>
              </a:rPr>
              <a:t>Linde</a:t>
            </a:r>
          </a:p>
        </p:txBody>
      </p:sp>
    </p:spTree>
    <p:extLst>
      <p:ext uri="{BB962C8B-B14F-4D97-AF65-F5344CB8AC3E}">
        <p14:creationId xmlns:p14="http://schemas.microsoft.com/office/powerpoint/2010/main" val="1163565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Costs</a:t>
            </a:r>
            <a:r>
              <a:rPr lang="de-DE" dirty="0" smtClean="0"/>
              <a:t> </a:t>
            </a:r>
            <a:r>
              <a:rPr lang="de-DE" dirty="0" err="1" smtClean="0"/>
              <a:t>for</a:t>
            </a:r>
            <a:r>
              <a:rPr lang="de-DE" dirty="0" smtClean="0"/>
              <a:t> </a:t>
            </a:r>
            <a:r>
              <a:rPr lang="de-DE" dirty="0" err="1" smtClean="0"/>
              <a:t>Refurbishment</a:t>
            </a:r>
            <a:endParaRPr lang="en-US" dirty="0"/>
          </a:p>
        </p:txBody>
      </p:sp>
      <p:sp>
        <p:nvSpPr>
          <p:cNvPr id="16" name="Textfeld 15"/>
          <p:cNvSpPr txBox="1"/>
          <p:nvPr/>
        </p:nvSpPr>
        <p:spPr>
          <a:xfrm>
            <a:off x="991042" y="2492896"/>
            <a:ext cx="4141217" cy="2923877"/>
          </a:xfrm>
          <a:prstGeom prst="rect">
            <a:avLst/>
          </a:prstGeom>
          <a:noFill/>
        </p:spPr>
        <p:txBody>
          <a:bodyPr wrap="square" rtlCol="0">
            <a:spAutoFit/>
          </a:bodyPr>
          <a:lstStyle/>
          <a:p>
            <a:pPr algn="r"/>
            <a:r>
              <a:rPr lang="de-DE" dirty="0" err="1" smtClean="0">
                <a:latin typeface="+mn-lt"/>
              </a:rPr>
              <a:t>Turbines</a:t>
            </a:r>
            <a:r>
              <a:rPr lang="de-DE" dirty="0" smtClean="0">
                <a:latin typeface="+mn-lt"/>
              </a:rPr>
              <a:t>, residual gas </a:t>
            </a:r>
            <a:r>
              <a:rPr lang="de-DE" dirty="0" err="1" smtClean="0">
                <a:latin typeface="+mn-lt"/>
              </a:rPr>
              <a:t>analyzer</a:t>
            </a:r>
            <a:endParaRPr lang="de-DE" dirty="0" smtClean="0">
              <a:latin typeface="+mn-lt"/>
            </a:endParaRPr>
          </a:p>
          <a:p>
            <a:pPr algn="r"/>
            <a:endParaRPr lang="de-DE" sz="1000" dirty="0" smtClean="0">
              <a:latin typeface="+mn-lt"/>
            </a:endParaRPr>
          </a:p>
          <a:p>
            <a:pPr algn="r"/>
            <a:r>
              <a:rPr lang="de-DE" dirty="0" smtClean="0">
                <a:latin typeface="+mn-lt"/>
              </a:rPr>
              <a:t>RAK, spare </a:t>
            </a:r>
            <a:r>
              <a:rPr lang="de-DE" dirty="0" err="1" smtClean="0">
                <a:latin typeface="+mn-lt"/>
              </a:rPr>
              <a:t>parts</a:t>
            </a:r>
            <a:r>
              <a:rPr lang="de-DE" dirty="0" smtClean="0">
                <a:latin typeface="+mn-lt"/>
              </a:rPr>
              <a:t> </a:t>
            </a:r>
            <a:r>
              <a:rPr lang="de-DE" dirty="0" err="1" smtClean="0">
                <a:latin typeface="+mn-lt"/>
              </a:rPr>
              <a:t>cryo</a:t>
            </a:r>
            <a:r>
              <a:rPr lang="de-DE" dirty="0" smtClean="0">
                <a:latin typeface="+mn-lt"/>
              </a:rPr>
              <a:t> plant</a:t>
            </a:r>
          </a:p>
          <a:p>
            <a:pPr algn="r"/>
            <a:endParaRPr lang="de-DE" sz="1000" dirty="0" smtClean="0">
              <a:latin typeface="+mn-lt"/>
            </a:endParaRPr>
          </a:p>
          <a:p>
            <a:pPr algn="r"/>
            <a:r>
              <a:rPr lang="de-DE" dirty="0" err="1" smtClean="0">
                <a:latin typeface="+mn-lt"/>
              </a:rPr>
              <a:t>Kaeser</a:t>
            </a:r>
            <a:r>
              <a:rPr lang="de-DE" dirty="0" smtClean="0">
                <a:latin typeface="+mn-lt"/>
              </a:rPr>
              <a:t> </a:t>
            </a:r>
            <a:r>
              <a:rPr lang="de-DE" dirty="0" err="1" smtClean="0">
                <a:latin typeface="+mn-lt"/>
              </a:rPr>
              <a:t>compressor</a:t>
            </a:r>
            <a:r>
              <a:rPr lang="de-DE" dirty="0" smtClean="0">
                <a:latin typeface="+mn-lt"/>
              </a:rPr>
              <a:t>, </a:t>
            </a:r>
            <a:r>
              <a:rPr lang="de-DE" dirty="0" err="1" smtClean="0">
                <a:latin typeface="+mn-lt"/>
              </a:rPr>
              <a:t>motor</a:t>
            </a:r>
            <a:r>
              <a:rPr lang="de-DE" dirty="0" smtClean="0">
                <a:latin typeface="+mn-lt"/>
              </a:rPr>
              <a:t> </a:t>
            </a:r>
            <a:r>
              <a:rPr lang="de-DE" dirty="0" err="1" smtClean="0">
                <a:latin typeface="+mn-lt"/>
              </a:rPr>
              <a:t>fan</a:t>
            </a:r>
            <a:endParaRPr lang="de-DE" dirty="0" smtClean="0">
              <a:latin typeface="+mn-lt"/>
            </a:endParaRPr>
          </a:p>
          <a:p>
            <a:pPr algn="r"/>
            <a:endParaRPr lang="de-DE" sz="1000" dirty="0" smtClean="0">
              <a:latin typeface="+mn-lt"/>
            </a:endParaRPr>
          </a:p>
          <a:p>
            <a:pPr algn="r"/>
            <a:r>
              <a:rPr lang="de-DE" dirty="0" err="1" smtClean="0">
                <a:latin typeface="+mn-lt"/>
              </a:rPr>
              <a:t>Leybold</a:t>
            </a:r>
            <a:r>
              <a:rPr lang="de-DE" dirty="0" smtClean="0">
                <a:latin typeface="+mn-lt"/>
              </a:rPr>
              <a:t> </a:t>
            </a:r>
            <a:r>
              <a:rPr lang="de-DE" dirty="0" err="1" smtClean="0">
                <a:latin typeface="+mn-lt"/>
              </a:rPr>
              <a:t>pumping</a:t>
            </a:r>
            <a:r>
              <a:rPr lang="de-DE" dirty="0" smtClean="0">
                <a:latin typeface="+mn-lt"/>
              </a:rPr>
              <a:t> </a:t>
            </a:r>
            <a:r>
              <a:rPr lang="de-DE" dirty="0" err="1" smtClean="0">
                <a:latin typeface="+mn-lt"/>
              </a:rPr>
              <a:t>stages</a:t>
            </a:r>
            <a:endParaRPr lang="de-DE" dirty="0" smtClean="0">
              <a:latin typeface="+mn-lt"/>
            </a:endParaRPr>
          </a:p>
          <a:p>
            <a:pPr algn="r"/>
            <a:endParaRPr lang="de-DE" sz="1000" dirty="0" smtClean="0">
              <a:latin typeface="+mn-lt"/>
            </a:endParaRPr>
          </a:p>
          <a:p>
            <a:pPr algn="r"/>
            <a:r>
              <a:rPr lang="de-DE" dirty="0" smtClean="0">
                <a:latin typeface="+mn-lt"/>
              </a:rPr>
              <a:t>Sauer </a:t>
            </a:r>
            <a:r>
              <a:rPr lang="de-DE" dirty="0" err="1" smtClean="0">
                <a:latin typeface="+mn-lt"/>
              </a:rPr>
              <a:t>compressor</a:t>
            </a:r>
            <a:endParaRPr lang="de-DE" dirty="0" smtClean="0">
              <a:latin typeface="+mn-lt"/>
            </a:endParaRPr>
          </a:p>
          <a:p>
            <a:pPr algn="r"/>
            <a:endParaRPr lang="de-DE" dirty="0" smtClean="0">
              <a:latin typeface="+mn-lt"/>
            </a:endParaRPr>
          </a:p>
          <a:p>
            <a:pPr algn="r"/>
            <a:endParaRPr lang="de-DE" dirty="0">
              <a:latin typeface="+mn-lt"/>
            </a:endParaRPr>
          </a:p>
          <a:p>
            <a:pPr algn="r"/>
            <a:r>
              <a:rPr lang="de-DE" dirty="0" smtClean="0">
                <a:latin typeface="+mn-lt"/>
              </a:rPr>
              <a:t>Total</a:t>
            </a:r>
            <a:endParaRPr lang="en-US" dirty="0">
              <a:latin typeface="+mn-lt"/>
            </a:endParaRPr>
          </a:p>
        </p:txBody>
      </p:sp>
      <p:sp>
        <p:nvSpPr>
          <p:cNvPr id="6" name="Textfeld 5"/>
          <p:cNvSpPr txBox="1"/>
          <p:nvPr/>
        </p:nvSpPr>
        <p:spPr>
          <a:xfrm>
            <a:off x="5167506" y="2492896"/>
            <a:ext cx="1404913" cy="2923877"/>
          </a:xfrm>
          <a:prstGeom prst="rect">
            <a:avLst/>
          </a:prstGeom>
          <a:noFill/>
        </p:spPr>
        <p:txBody>
          <a:bodyPr wrap="square" rtlCol="0">
            <a:spAutoFit/>
          </a:bodyPr>
          <a:lstStyle/>
          <a:p>
            <a:pPr algn="r"/>
            <a:r>
              <a:rPr lang="de-DE" dirty="0" smtClean="0">
                <a:latin typeface="+mn-lt"/>
              </a:rPr>
              <a:t>27.0 k€</a:t>
            </a:r>
          </a:p>
          <a:p>
            <a:pPr algn="r"/>
            <a:endParaRPr lang="de-DE" sz="1000" dirty="0">
              <a:latin typeface="+mn-lt"/>
            </a:endParaRPr>
          </a:p>
          <a:p>
            <a:pPr algn="r"/>
            <a:r>
              <a:rPr lang="de-DE" dirty="0" smtClean="0">
                <a:latin typeface="+mn-lt"/>
              </a:rPr>
              <a:t>64.2 k€</a:t>
            </a:r>
          </a:p>
          <a:p>
            <a:pPr algn="r"/>
            <a:endParaRPr lang="de-DE" sz="1000" dirty="0">
              <a:latin typeface="+mn-lt"/>
            </a:endParaRPr>
          </a:p>
          <a:p>
            <a:pPr algn="r"/>
            <a:r>
              <a:rPr lang="de-DE" dirty="0" smtClean="0">
                <a:latin typeface="+mn-lt"/>
              </a:rPr>
              <a:t>54.1 k€</a:t>
            </a:r>
          </a:p>
          <a:p>
            <a:pPr algn="r"/>
            <a:endParaRPr lang="de-DE" sz="1000" dirty="0">
              <a:latin typeface="+mn-lt"/>
            </a:endParaRPr>
          </a:p>
          <a:p>
            <a:pPr algn="r"/>
            <a:r>
              <a:rPr lang="de-DE" dirty="0" smtClean="0">
                <a:latin typeface="+mn-lt"/>
              </a:rPr>
              <a:t>70.9 k€</a:t>
            </a:r>
          </a:p>
          <a:p>
            <a:pPr algn="r"/>
            <a:endParaRPr lang="de-DE" sz="1000" dirty="0">
              <a:latin typeface="+mn-lt"/>
            </a:endParaRPr>
          </a:p>
          <a:p>
            <a:pPr algn="r"/>
            <a:r>
              <a:rPr lang="de-DE" dirty="0" smtClean="0">
                <a:latin typeface="+mn-lt"/>
              </a:rPr>
              <a:t>33.5 k€</a:t>
            </a:r>
          </a:p>
          <a:p>
            <a:pPr algn="r"/>
            <a:endParaRPr lang="de-DE" dirty="0" smtClean="0">
              <a:latin typeface="+mn-lt"/>
            </a:endParaRPr>
          </a:p>
          <a:p>
            <a:pPr algn="r"/>
            <a:endParaRPr lang="de-DE" dirty="0">
              <a:latin typeface="+mn-lt"/>
            </a:endParaRPr>
          </a:p>
          <a:p>
            <a:pPr algn="r"/>
            <a:r>
              <a:rPr lang="de-DE" dirty="0" smtClean="0">
                <a:latin typeface="+mn-lt"/>
              </a:rPr>
              <a:t>249.7 k€</a:t>
            </a:r>
            <a:endParaRPr lang="en-US" dirty="0">
              <a:latin typeface="+mn-lt"/>
            </a:endParaRPr>
          </a:p>
        </p:txBody>
      </p:sp>
      <p:cxnSp>
        <p:nvCxnSpPr>
          <p:cNvPr id="3" name="Gerader Verbinder 2"/>
          <p:cNvCxnSpPr/>
          <p:nvPr/>
        </p:nvCxnSpPr>
        <p:spPr>
          <a:xfrm>
            <a:off x="1279074" y="4797152"/>
            <a:ext cx="6480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79512" y="1624194"/>
            <a:ext cx="8352928" cy="646331"/>
          </a:xfrm>
          <a:prstGeom prst="rect">
            <a:avLst/>
          </a:prstGeom>
          <a:noFill/>
        </p:spPr>
        <p:txBody>
          <a:bodyPr wrap="square" rtlCol="0">
            <a:spAutoFit/>
          </a:bodyPr>
          <a:lstStyle/>
          <a:p>
            <a:r>
              <a:rPr lang="de-DE" dirty="0" smtClean="0">
                <a:latin typeface="+mn-lt"/>
              </a:rPr>
              <a:t>Investment </a:t>
            </a:r>
            <a:r>
              <a:rPr lang="de-DE" dirty="0" err="1" smtClean="0">
                <a:latin typeface="+mn-lt"/>
              </a:rPr>
              <a:t>of</a:t>
            </a:r>
            <a:r>
              <a:rPr lang="de-DE" dirty="0" smtClean="0">
                <a:latin typeface="+mn-lt"/>
              </a:rPr>
              <a:t> IKP </a:t>
            </a:r>
            <a:r>
              <a:rPr lang="de-DE" dirty="0" err="1" smtClean="0">
                <a:latin typeface="+mn-lt"/>
              </a:rPr>
              <a:t>to</a:t>
            </a:r>
            <a:r>
              <a:rPr lang="de-DE" dirty="0" smtClean="0">
                <a:latin typeface="+mn-lt"/>
              </a:rPr>
              <a:t> </a:t>
            </a:r>
            <a:r>
              <a:rPr lang="de-DE" dirty="0" err="1" smtClean="0">
                <a:latin typeface="+mn-lt"/>
              </a:rPr>
              <a:t>prepare</a:t>
            </a:r>
            <a:r>
              <a:rPr lang="de-DE" dirty="0" smtClean="0">
                <a:latin typeface="+mn-lt"/>
              </a:rPr>
              <a:t> </a:t>
            </a:r>
            <a:r>
              <a:rPr lang="de-DE" dirty="0" err="1" smtClean="0">
                <a:latin typeface="+mn-lt"/>
              </a:rPr>
              <a:t>for</a:t>
            </a:r>
            <a:r>
              <a:rPr lang="de-DE" dirty="0" smtClean="0">
                <a:latin typeface="+mn-lt"/>
              </a:rPr>
              <a:t> an </a:t>
            </a:r>
            <a:r>
              <a:rPr lang="de-DE" dirty="0" err="1" smtClean="0">
                <a:latin typeface="+mn-lt"/>
              </a:rPr>
              <a:t>operation</a:t>
            </a:r>
            <a:r>
              <a:rPr lang="de-DE" dirty="0" smtClean="0">
                <a:latin typeface="+mn-lt"/>
              </a:rPr>
              <a:t> </a:t>
            </a:r>
            <a:r>
              <a:rPr lang="de-DE" dirty="0" err="1" smtClean="0">
                <a:latin typeface="+mn-lt"/>
              </a:rPr>
              <a:t>of</a:t>
            </a:r>
            <a:r>
              <a:rPr lang="de-DE" dirty="0" smtClean="0">
                <a:latin typeface="+mn-lt"/>
              </a:rPr>
              <a:t> </a:t>
            </a:r>
            <a:r>
              <a:rPr lang="de-DE" dirty="0" err="1" smtClean="0">
                <a:latin typeface="+mn-lt"/>
              </a:rPr>
              <a:t>the</a:t>
            </a:r>
            <a:r>
              <a:rPr lang="de-DE" dirty="0" smtClean="0">
                <a:latin typeface="+mn-lt"/>
              </a:rPr>
              <a:t> </a:t>
            </a:r>
            <a:r>
              <a:rPr lang="de-DE" dirty="0" err="1" smtClean="0">
                <a:latin typeface="+mn-lt"/>
              </a:rPr>
              <a:t>cryo</a:t>
            </a:r>
            <a:r>
              <a:rPr lang="de-DE" dirty="0" smtClean="0">
                <a:latin typeface="+mn-lt"/>
              </a:rPr>
              <a:t> plant in </a:t>
            </a:r>
            <a:r>
              <a:rPr lang="de-DE" dirty="0" err="1" smtClean="0">
                <a:latin typeface="+mn-lt"/>
              </a:rPr>
              <a:t>the</a:t>
            </a:r>
            <a:r>
              <a:rPr lang="de-DE" dirty="0" smtClean="0">
                <a:latin typeface="+mn-lt"/>
              </a:rPr>
              <a:t> </a:t>
            </a:r>
            <a:r>
              <a:rPr lang="de-DE" dirty="0" err="1" smtClean="0">
                <a:latin typeface="+mn-lt"/>
              </a:rPr>
              <a:t>next</a:t>
            </a:r>
            <a:r>
              <a:rPr lang="de-DE" dirty="0" smtClean="0">
                <a:latin typeface="+mn-lt"/>
              </a:rPr>
              <a:t> </a:t>
            </a:r>
            <a:r>
              <a:rPr lang="de-DE" dirty="0" err="1" smtClean="0">
                <a:latin typeface="+mn-lt"/>
              </a:rPr>
              <a:t>years</a:t>
            </a:r>
            <a:r>
              <a:rPr lang="de-DE" dirty="0" smtClean="0">
                <a:latin typeface="+mn-lt"/>
              </a:rPr>
              <a:t>:</a:t>
            </a:r>
            <a:endParaRPr lang="en-US" dirty="0">
              <a:latin typeface="+mn-lt"/>
            </a:endParaRPr>
          </a:p>
        </p:txBody>
      </p:sp>
      <p:sp>
        <p:nvSpPr>
          <p:cNvPr id="2" name="Rechteck 1"/>
          <p:cNvSpPr/>
          <p:nvPr/>
        </p:nvSpPr>
        <p:spPr>
          <a:xfrm>
            <a:off x="372946" y="5517232"/>
            <a:ext cx="8512749" cy="646331"/>
          </a:xfrm>
          <a:prstGeom prst="rect">
            <a:avLst/>
          </a:prstGeom>
        </p:spPr>
        <p:txBody>
          <a:bodyPr wrap="square">
            <a:spAutoFit/>
          </a:bodyPr>
          <a:lstStyle/>
          <a:p>
            <a:r>
              <a:rPr lang="de-DE" i="1" u="sng" kern="0" dirty="0" smtClean="0">
                <a:latin typeface="+mj-lt"/>
              </a:rPr>
              <a:t>Experience </a:t>
            </a:r>
            <a:r>
              <a:rPr lang="de-DE" i="1" u="sng" kern="0" dirty="0" err="1" smtClean="0">
                <a:latin typeface="+mj-lt"/>
              </a:rPr>
              <a:t>up</a:t>
            </a:r>
            <a:r>
              <a:rPr lang="de-DE" i="1" u="sng" kern="0" dirty="0" smtClean="0">
                <a:latin typeface="+mj-lt"/>
              </a:rPr>
              <a:t> </a:t>
            </a:r>
            <a:r>
              <a:rPr lang="de-DE" i="1" u="sng" kern="0" dirty="0" err="1" smtClean="0">
                <a:latin typeface="+mj-lt"/>
              </a:rPr>
              <a:t>to</a:t>
            </a:r>
            <a:r>
              <a:rPr lang="de-DE" i="1" u="sng" kern="0" dirty="0" smtClean="0">
                <a:latin typeface="+mj-lt"/>
              </a:rPr>
              <a:t> </a:t>
            </a:r>
            <a:r>
              <a:rPr lang="de-DE" i="1" u="sng" kern="0" dirty="0" err="1" smtClean="0">
                <a:latin typeface="+mj-lt"/>
              </a:rPr>
              <a:t>now</a:t>
            </a:r>
            <a:r>
              <a:rPr lang="de-DE" i="1" u="sng" kern="0" dirty="0" smtClean="0">
                <a:latin typeface="+mj-lt"/>
              </a:rPr>
              <a:t>:</a:t>
            </a:r>
            <a:r>
              <a:rPr lang="de-DE" kern="0" dirty="0" smtClean="0">
                <a:latin typeface="+mj-lt"/>
              </a:rPr>
              <a:t> </a:t>
            </a:r>
            <a:r>
              <a:rPr lang="de-DE" kern="0" dirty="0" err="1" smtClean="0">
                <a:latin typeface="+mj-lt"/>
              </a:rPr>
              <a:t>No</a:t>
            </a:r>
            <a:r>
              <a:rPr lang="de-DE" kern="0" dirty="0" smtClean="0">
                <a:latin typeface="+mj-lt"/>
              </a:rPr>
              <a:t> internal / </a:t>
            </a:r>
            <a:r>
              <a:rPr lang="de-DE" kern="0" dirty="0" err="1" smtClean="0">
                <a:latin typeface="+mj-lt"/>
              </a:rPr>
              <a:t>unwanted</a:t>
            </a:r>
            <a:r>
              <a:rPr lang="de-DE" kern="0" dirty="0" smtClean="0">
                <a:latin typeface="+mj-lt"/>
              </a:rPr>
              <a:t> </a:t>
            </a:r>
            <a:r>
              <a:rPr lang="de-DE" kern="0" dirty="0" err="1" smtClean="0">
                <a:latin typeface="+mj-lt"/>
              </a:rPr>
              <a:t>bypass</a:t>
            </a:r>
            <a:r>
              <a:rPr lang="de-DE" kern="0" dirty="0" smtClean="0">
                <a:latin typeface="+mj-lt"/>
              </a:rPr>
              <a:t> gas </a:t>
            </a:r>
            <a:r>
              <a:rPr lang="de-DE" kern="0" dirty="0" err="1" smtClean="0">
                <a:latin typeface="+mj-lt"/>
              </a:rPr>
              <a:t>flows</a:t>
            </a:r>
            <a:r>
              <a:rPr lang="de-DE" kern="0" dirty="0" smtClean="0">
                <a:latin typeface="+mj-lt"/>
              </a:rPr>
              <a:t> </a:t>
            </a:r>
            <a:r>
              <a:rPr lang="de-DE" kern="0" dirty="0" err="1" smtClean="0">
                <a:latin typeface="+mj-lt"/>
              </a:rPr>
              <a:t>any</a:t>
            </a:r>
            <a:r>
              <a:rPr lang="de-DE" kern="0" dirty="0" smtClean="0">
                <a:latin typeface="+mj-lt"/>
              </a:rPr>
              <a:t> </a:t>
            </a:r>
            <a:r>
              <a:rPr lang="de-DE" kern="0" dirty="0" err="1" smtClean="0">
                <a:latin typeface="+mj-lt"/>
              </a:rPr>
              <a:t>more</a:t>
            </a:r>
            <a:r>
              <a:rPr lang="de-DE" kern="0" dirty="0" smtClean="0">
                <a:latin typeface="+mj-lt"/>
              </a:rPr>
              <a:t> </a:t>
            </a:r>
            <a:r>
              <a:rPr lang="de-DE" kern="0" dirty="0" smtClean="0">
                <a:latin typeface="+mj-lt"/>
                <a:sym typeface="Wingdings" panose="05000000000000000000" pitchFamily="2" charset="2"/>
              </a:rPr>
              <a:t> high power </a:t>
            </a:r>
            <a:r>
              <a:rPr lang="de-DE" kern="0" dirty="0" err="1" smtClean="0">
                <a:latin typeface="+mj-lt"/>
                <a:sym typeface="Wingdings" panose="05000000000000000000" pitchFamily="2" charset="2"/>
              </a:rPr>
              <a:t>of</a:t>
            </a:r>
            <a:r>
              <a:rPr lang="de-DE" kern="0" dirty="0" smtClean="0">
                <a:latin typeface="+mj-lt"/>
                <a:sym typeface="Wingdings" panose="05000000000000000000" pitchFamily="2" charset="2"/>
              </a:rPr>
              <a:t> </a:t>
            </a:r>
            <a:r>
              <a:rPr lang="de-DE" kern="0" dirty="0" err="1" smtClean="0">
                <a:latin typeface="+mj-lt"/>
                <a:sym typeface="Wingdings" panose="05000000000000000000" pitchFamily="2" charset="2"/>
              </a:rPr>
              <a:t>system</a:t>
            </a:r>
            <a:r>
              <a:rPr lang="de-DE" kern="0" dirty="0" smtClean="0">
                <a:latin typeface="+mj-lt"/>
                <a:sym typeface="Wingdings" panose="05000000000000000000" pitchFamily="2" charset="2"/>
              </a:rPr>
              <a:t> </a:t>
            </a:r>
            <a:r>
              <a:rPr lang="de-DE" kern="0" dirty="0" err="1" smtClean="0">
                <a:latin typeface="+mj-lt"/>
                <a:sym typeface="Wingdings" panose="05000000000000000000" pitchFamily="2" charset="2"/>
              </a:rPr>
              <a:t>is</a:t>
            </a:r>
            <a:r>
              <a:rPr lang="de-DE" kern="0" dirty="0" smtClean="0">
                <a:latin typeface="+mj-lt"/>
                <a:sym typeface="Wingdings" panose="05000000000000000000" pitchFamily="2" charset="2"/>
              </a:rPr>
              <a:t> </a:t>
            </a:r>
            <a:r>
              <a:rPr lang="de-DE" kern="0" dirty="0" err="1" smtClean="0">
                <a:latin typeface="+mj-lt"/>
                <a:sym typeface="Wingdings" panose="05000000000000000000" pitchFamily="2" charset="2"/>
              </a:rPr>
              <a:t>visible</a:t>
            </a:r>
            <a:endParaRPr lang="de-DE" kern="0" dirty="0">
              <a:latin typeface="+mj-lt"/>
            </a:endParaRPr>
          </a:p>
        </p:txBody>
      </p:sp>
    </p:spTree>
    <p:extLst>
      <p:ext uri="{BB962C8B-B14F-4D97-AF65-F5344CB8AC3E}">
        <p14:creationId xmlns:p14="http://schemas.microsoft.com/office/powerpoint/2010/main" val="2868674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58775" y="488950"/>
            <a:ext cx="6642117" cy="838200"/>
          </a:xfrm>
        </p:spPr>
        <p:txBody>
          <a:bodyPr/>
          <a:lstStyle/>
          <a:p>
            <a:r>
              <a:rPr lang="de-DE" dirty="0" smtClean="0"/>
              <a:t>Status He-Refrigerator</a:t>
            </a:r>
            <a:endParaRPr lang="de-DE" dirty="0"/>
          </a:p>
        </p:txBody>
      </p:sp>
      <p:sp>
        <p:nvSpPr>
          <p:cNvPr id="6" name="Textfeld 5"/>
          <p:cNvSpPr txBox="1"/>
          <p:nvPr/>
        </p:nvSpPr>
        <p:spPr>
          <a:xfrm>
            <a:off x="236215" y="1528639"/>
            <a:ext cx="8656266" cy="175432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dirty="0" err="1" smtClean="0">
                <a:latin typeface="+mj-lt"/>
              </a:rPr>
              <a:t>No</a:t>
            </a:r>
            <a:r>
              <a:rPr lang="de-DE" dirty="0" smtClean="0">
                <a:latin typeface="+mj-lt"/>
              </a:rPr>
              <a:t> </a:t>
            </a:r>
            <a:r>
              <a:rPr lang="de-DE" dirty="0" err="1" smtClean="0">
                <a:latin typeface="+mj-lt"/>
              </a:rPr>
              <a:t>problems</a:t>
            </a:r>
            <a:r>
              <a:rPr lang="de-DE" dirty="0" smtClean="0">
                <a:latin typeface="+mj-lt"/>
              </a:rPr>
              <a:t> in </a:t>
            </a:r>
            <a:r>
              <a:rPr lang="de-DE" dirty="0" err="1" smtClean="0">
                <a:latin typeface="+mj-lt"/>
              </a:rPr>
              <a:t>cooldown</a:t>
            </a:r>
            <a:r>
              <a:rPr lang="de-DE" dirty="0" smtClean="0">
                <a:latin typeface="+mj-lt"/>
              </a:rPr>
              <a:t> after </a:t>
            </a:r>
            <a:r>
              <a:rPr lang="de-DE" dirty="0" err="1" smtClean="0">
                <a:latin typeface="+mj-lt"/>
              </a:rPr>
              <a:t>complete</a:t>
            </a:r>
            <a:r>
              <a:rPr lang="de-DE" dirty="0" smtClean="0">
                <a:latin typeface="+mj-lt"/>
              </a:rPr>
              <a:t> </a:t>
            </a:r>
            <a:r>
              <a:rPr lang="de-DE" dirty="0" err="1" smtClean="0">
                <a:latin typeface="+mj-lt"/>
              </a:rPr>
              <a:t>disassembly</a:t>
            </a:r>
            <a:r>
              <a:rPr lang="de-DE" dirty="0" smtClean="0">
                <a:latin typeface="+mj-lt"/>
              </a:rPr>
              <a:t> </a:t>
            </a:r>
            <a:r>
              <a:rPr lang="de-DE" dirty="0" err="1" smtClean="0">
                <a:latin typeface="+mj-lt"/>
              </a:rPr>
              <a:t>and</a:t>
            </a:r>
            <a:r>
              <a:rPr lang="de-DE" dirty="0" smtClean="0">
                <a:latin typeface="+mj-lt"/>
              </a:rPr>
              <a:t> </a:t>
            </a:r>
            <a:r>
              <a:rPr lang="de-DE" dirty="0" err="1" smtClean="0">
                <a:latin typeface="+mj-lt"/>
              </a:rPr>
              <a:t>reassembly</a:t>
            </a:r>
            <a:r>
              <a:rPr lang="de-DE" dirty="0" smtClean="0">
                <a:latin typeface="+mj-lt"/>
              </a:rPr>
              <a:t> </a:t>
            </a:r>
            <a:r>
              <a:rPr lang="de-DE" dirty="0" err="1" smtClean="0">
                <a:latin typeface="+mj-lt"/>
              </a:rPr>
              <a:t>of</a:t>
            </a:r>
            <a:r>
              <a:rPr lang="de-DE" dirty="0" smtClean="0">
                <a:latin typeface="+mj-lt"/>
              </a:rPr>
              <a:t> </a:t>
            </a:r>
            <a:r>
              <a:rPr lang="de-DE" dirty="0" err="1" smtClean="0">
                <a:latin typeface="+mj-lt"/>
              </a:rPr>
              <a:t>nearly</a:t>
            </a:r>
            <a:r>
              <a:rPr lang="de-DE" dirty="0" smtClean="0">
                <a:latin typeface="+mj-lt"/>
              </a:rPr>
              <a:t> </a:t>
            </a:r>
            <a:r>
              <a:rPr lang="de-DE" dirty="0" err="1" smtClean="0">
                <a:latin typeface="+mj-lt"/>
              </a:rPr>
              <a:t>every</a:t>
            </a:r>
            <a:r>
              <a:rPr lang="de-DE" dirty="0" smtClean="0">
                <a:latin typeface="+mj-lt"/>
              </a:rPr>
              <a:t> </a:t>
            </a:r>
            <a:r>
              <a:rPr lang="de-DE" dirty="0" err="1" smtClean="0">
                <a:latin typeface="+mj-lt"/>
              </a:rPr>
              <a:t>element</a:t>
            </a:r>
            <a:r>
              <a:rPr lang="de-DE" dirty="0" smtClean="0">
                <a:latin typeface="+mj-lt"/>
              </a:rPr>
              <a:t>! All </a:t>
            </a:r>
            <a:r>
              <a:rPr lang="de-DE" dirty="0" err="1" smtClean="0">
                <a:latin typeface="+mj-lt"/>
              </a:rPr>
              <a:t>degraded</a:t>
            </a:r>
            <a:r>
              <a:rPr lang="de-DE" dirty="0" smtClean="0">
                <a:latin typeface="+mj-lt"/>
              </a:rPr>
              <a:t> </a:t>
            </a:r>
            <a:r>
              <a:rPr lang="de-DE" dirty="0" err="1" smtClean="0">
                <a:latin typeface="+mj-lt"/>
              </a:rPr>
              <a:t>parts</a:t>
            </a:r>
            <a:r>
              <a:rPr lang="de-DE" dirty="0" smtClean="0">
                <a:latin typeface="+mj-lt"/>
              </a:rPr>
              <a:t> </a:t>
            </a:r>
            <a:r>
              <a:rPr lang="de-DE" dirty="0" err="1" smtClean="0">
                <a:latin typeface="+mj-lt"/>
              </a:rPr>
              <a:t>replaced</a:t>
            </a:r>
            <a:r>
              <a:rPr lang="de-DE" dirty="0" smtClean="0">
                <a:latin typeface="+mj-lt"/>
              </a:rPr>
              <a:t>.</a:t>
            </a:r>
            <a:endParaRPr lang="de-DE" dirty="0" smtClean="0">
              <a:latin typeface="+mj-lt"/>
            </a:endParaRPr>
          </a:p>
          <a:p>
            <a:pPr marL="285750" indent="-285750">
              <a:lnSpc>
                <a:spcPct val="150000"/>
              </a:lnSpc>
              <a:buFont typeface="Arial" panose="020B0604020202020204" pitchFamily="34" charset="0"/>
              <a:buChar char="•"/>
            </a:pPr>
            <a:r>
              <a:rPr lang="de-DE" dirty="0" err="1" smtClean="0">
                <a:latin typeface="+mj-lt"/>
              </a:rPr>
              <a:t>Comparison</a:t>
            </a:r>
            <a:r>
              <a:rPr lang="de-DE" dirty="0" smtClean="0">
                <a:latin typeface="+mj-lt"/>
              </a:rPr>
              <a:t> </a:t>
            </a:r>
            <a:r>
              <a:rPr lang="de-DE" dirty="0" err="1" smtClean="0">
                <a:latin typeface="+mj-lt"/>
              </a:rPr>
              <a:t>of</a:t>
            </a:r>
            <a:r>
              <a:rPr lang="de-DE" dirty="0" smtClean="0">
                <a:latin typeface="+mj-lt"/>
              </a:rPr>
              <a:t> </a:t>
            </a:r>
            <a:r>
              <a:rPr lang="de-DE" dirty="0" err="1" smtClean="0">
                <a:latin typeface="+mj-lt"/>
              </a:rPr>
              <a:t>cooling</a:t>
            </a:r>
            <a:r>
              <a:rPr lang="de-DE" dirty="0" smtClean="0">
                <a:latin typeface="+mj-lt"/>
              </a:rPr>
              <a:t> </a:t>
            </a:r>
            <a:r>
              <a:rPr lang="de-DE" dirty="0" err="1" smtClean="0">
                <a:latin typeface="+mj-lt"/>
              </a:rPr>
              <a:t>parameters</a:t>
            </a:r>
            <a:r>
              <a:rPr lang="de-DE" dirty="0" smtClean="0">
                <a:latin typeface="+mj-lt"/>
              </a:rPr>
              <a:t> </a:t>
            </a:r>
            <a:r>
              <a:rPr lang="de-DE" dirty="0" err="1" smtClean="0">
                <a:latin typeface="+mj-lt"/>
              </a:rPr>
              <a:t>before</a:t>
            </a:r>
            <a:r>
              <a:rPr lang="de-DE" dirty="0" smtClean="0">
                <a:latin typeface="+mj-lt"/>
              </a:rPr>
              <a:t> </a:t>
            </a:r>
            <a:r>
              <a:rPr lang="de-DE" dirty="0" smtClean="0">
                <a:latin typeface="+mj-lt"/>
              </a:rPr>
              <a:t>(</a:t>
            </a:r>
            <a:r>
              <a:rPr lang="de-DE" i="1" dirty="0" smtClean="0">
                <a:solidFill>
                  <a:srgbClr val="7FAB16"/>
                </a:solidFill>
                <a:latin typeface="+mj-lt"/>
              </a:rPr>
              <a:t>operational </a:t>
            </a:r>
            <a:r>
              <a:rPr lang="de-DE" i="1" dirty="0" err="1" smtClean="0">
                <a:solidFill>
                  <a:srgbClr val="7FAB16"/>
                </a:solidFill>
                <a:latin typeface="+mj-lt"/>
              </a:rPr>
              <a:t>setting</a:t>
            </a:r>
            <a:r>
              <a:rPr lang="de-DE" dirty="0" smtClean="0">
                <a:latin typeface="+mj-lt"/>
              </a:rPr>
              <a:t>) </a:t>
            </a:r>
            <a:r>
              <a:rPr lang="de-DE" dirty="0" err="1" smtClean="0">
                <a:latin typeface="+mj-lt"/>
              </a:rPr>
              <a:t>and</a:t>
            </a:r>
            <a:r>
              <a:rPr lang="de-DE" dirty="0" smtClean="0">
                <a:latin typeface="+mj-lt"/>
              </a:rPr>
              <a:t> after </a:t>
            </a:r>
            <a:r>
              <a:rPr lang="de-DE" dirty="0" err="1" smtClean="0">
                <a:latin typeface="+mj-lt"/>
              </a:rPr>
              <a:t>refurbishment</a:t>
            </a:r>
            <a:r>
              <a:rPr lang="de-DE" dirty="0" smtClean="0">
                <a:latin typeface="+mj-lt"/>
              </a:rPr>
              <a:t> (</a:t>
            </a:r>
            <a:r>
              <a:rPr lang="de-DE" i="1" dirty="0" err="1" smtClean="0">
                <a:solidFill>
                  <a:srgbClr val="7FAB16"/>
                </a:solidFill>
                <a:latin typeface="+mj-lt"/>
              </a:rPr>
              <a:t>cooldown</a:t>
            </a:r>
            <a:r>
              <a:rPr lang="de-DE" i="1" dirty="0" smtClean="0">
                <a:solidFill>
                  <a:srgbClr val="7FAB16"/>
                </a:solidFill>
                <a:latin typeface="+mj-lt"/>
              </a:rPr>
              <a:t> </a:t>
            </a:r>
            <a:r>
              <a:rPr lang="de-DE" i="1" dirty="0" err="1" smtClean="0">
                <a:solidFill>
                  <a:srgbClr val="7FAB16"/>
                </a:solidFill>
                <a:latin typeface="+mj-lt"/>
              </a:rPr>
              <a:t>setting</a:t>
            </a:r>
            <a:r>
              <a:rPr lang="de-DE" dirty="0" smtClean="0">
                <a:latin typeface="+mj-lt"/>
              </a:rPr>
              <a:t>)</a:t>
            </a:r>
            <a:endParaRPr lang="en-US" dirty="0">
              <a:latin typeface="+mj-lt"/>
            </a:endParaRPr>
          </a:p>
        </p:txBody>
      </p:sp>
      <p:graphicFrame>
        <p:nvGraphicFramePr>
          <p:cNvPr id="7" name="Tabelle 6"/>
          <p:cNvGraphicFramePr>
            <a:graphicFrameLocks noGrp="1"/>
          </p:cNvGraphicFramePr>
          <p:nvPr>
            <p:extLst/>
          </p:nvPr>
        </p:nvGraphicFramePr>
        <p:xfrm>
          <a:off x="358776" y="3271272"/>
          <a:ext cx="8533705" cy="1872208"/>
        </p:xfrm>
        <a:graphic>
          <a:graphicData uri="http://schemas.openxmlformats.org/drawingml/2006/table">
            <a:tbl>
              <a:tblPr firstRow="1" firstCol="1" bandRow="1">
                <a:tableStyleId>{93296810-A885-4BE3-A3E7-6D5BEEA58F35}</a:tableStyleId>
              </a:tblPr>
              <a:tblGrid>
                <a:gridCol w="1706741"/>
                <a:gridCol w="1138331"/>
                <a:gridCol w="1440160"/>
                <a:gridCol w="1440160"/>
                <a:gridCol w="2808313"/>
              </a:tblGrid>
              <a:tr h="720080">
                <a:tc>
                  <a:txBody>
                    <a:bodyPr/>
                    <a:lstStyle/>
                    <a:p>
                      <a:pPr algn="ctr"/>
                      <a:endParaRPr lang="de-DE" sz="1400" dirty="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kern="150" dirty="0" smtClean="0">
                          <a:effectLst/>
                          <a:latin typeface="+mj-lt"/>
                        </a:rPr>
                        <a:t>HP in bar</a:t>
                      </a:r>
                      <a:endParaRPr lang="de-DE" sz="1400" dirty="0" smtClean="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50" dirty="0" smtClean="0">
                          <a:solidFill>
                            <a:schemeClr val="lt1"/>
                          </a:solidFill>
                          <a:effectLst/>
                          <a:latin typeface="+mn-lt"/>
                          <a:ea typeface="+mn-ea"/>
                          <a:cs typeface="+mn-cs"/>
                        </a:rPr>
                        <a:t>Position Bypass in %</a:t>
                      </a:r>
                      <a:endParaRPr lang="de-DE" sz="1400" dirty="0" smtClean="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err="1" smtClean="0">
                          <a:latin typeface="+mj-lt"/>
                        </a:rPr>
                        <a:t>Cooling</a:t>
                      </a:r>
                      <a:r>
                        <a:rPr lang="de-DE" sz="1400" baseline="0" dirty="0" smtClean="0">
                          <a:latin typeface="+mj-lt"/>
                        </a:rPr>
                        <a:t> Power in W</a:t>
                      </a:r>
                      <a:endParaRPr lang="de-DE" sz="1400" dirty="0" smtClean="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latin typeface="+mj-lt"/>
                        </a:rPr>
                        <a:t>Differential </a:t>
                      </a:r>
                      <a:r>
                        <a:rPr lang="de-DE" sz="1400" b="1" kern="1200" dirty="0" err="1" smtClean="0">
                          <a:solidFill>
                            <a:schemeClr val="lt1"/>
                          </a:solidFill>
                          <a:latin typeface="+mn-lt"/>
                          <a:ea typeface="+mn-ea"/>
                          <a:cs typeface="+mn-cs"/>
                        </a:rPr>
                        <a:t>pressure</a:t>
                      </a:r>
                      <a:r>
                        <a:rPr lang="de-DE" sz="1400" b="1" kern="1200" dirty="0" smtClean="0">
                          <a:solidFill>
                            <a:schemeClr val="lt1"/>
                          </a:solidFill>
                          <a:latin typeface="+mn-lt"/>
                          <a:ea typeface="+mn-ea"/>
                          <a:cs typeface="+mn-cs"/>
                        </a:rPr>
                        <a:t> </a:t>
                      </a:r>
                      <a:r>
                        <a:rPr lang="de-DE" sz="1400" dirty="0" err="1" smtClean="0">
                          <a:latin typeface="+mj-lt"/>
                        </a:rPr>
                        <a:t>increase</a:t>
                      </a:r>
                      <a:r>
                        <a:rPr lang="de-DE" sz="1400" dirty="0" smtClean="0">
                          <a:latin typeface="+mj-lt"/>
                        </a:rPr>
                        <a:t> in </a:t>
                      </a:r>
                      <a:r>
                        <a:rPr lang="de-DE" sz="1400" dirty="0" smtClean="0">
                          <a:latin typeface="+mj-lt"/>
                        </a:rPr>
                        <a:t>bar </a:t>
                      </a:r>
                      <a:r>
                        <a:rPr lang="de-DE" sz="1400" dirty="0" smtClean="0">
                          <a:latin typeface="+mj-lt"/>
                        </a:rPr>
                        <a:t>per </a:t>
                      </a:r>
                      <a:r>
                        <a:rPr lang="de-DE" sz="1400" dirty="0" err="1" smtClean="0">
                          <a:latin typeface="+mj-lt"/>
                        </a:rPr>
                        <a:t>week</a:t>
                      </a:r>
                      <a:endParaRPr lang="de-DE" sz="1400" dirty="0" smtClean="0">
                        <a:latin typeface="+mj-lt"/>
                      </a:endParaRPr>
                    </a:p>
                  </a:txBody>
                  <a:tcPr marL="77769" marR="77769" marT="38884" marB="38884" anchor="ctr">
                    <a:solidFill>
                      <a:srgbClr val="7FAB16"/>
                    </a:solidFill>
                  </a:tcPr>
                </a:tc>
              </a:tr>
              <a:tr h="5760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kern="1200" dirty="0" err="1" smtClean="0">
                          <a:solidFill>
                            <a:schemeClr val="lt1"/>
                          </a:solidFill>
                          <a:latin typeface="+mn-lt"/>
                          <a:ea typeface="+mn-ea"/>
                          <a:cs typeface="+mn-cs"/>
                        </a:rPr>
                        <a:t>Before</a:t>
                      </a:r>
                      <a:r>
                        <a:rPr lang="de-DE" sz="1400" b="1" kern="1200" dirty="0" smtClean="0">
                          <a:solidFill>
                            <a:schemeClr val="lt1"/>
                          </a:solidFill>
                          <a:latin typeface="+mn-lt"/>
                          <a:ea typeface="+mn-ea"/>
                          <a:cs typeface="+mn-cs"/>
                        </a:rPr>
                        <a:t> </a:t>
                      </a:r>
                      <a:r>
                        <a:rPr lang="de-DE" sz="1400" b="1" kern="1200" dirty="0" err="1" smtClean="0">
                          <a:solidFill>
                            <a:schemeClr val="lt1"/>
                          </a:solidFill>
                          <a:latin typeface="+mn-lt"/>
                          <a:ea typeface="+mn-ea"/>
                          <a:cs typeface="+mn-cs"/>
                        </a:rPr>
                        <a:t>Refurbishment</a:t>
                      </a:r>
                      <a:endParaRPr lang="de-DE" sz="1400" b="1" kern="1200" dirty="0" smtClean="0">
                        <a:solidFill>
                          <a:schemeClr val="lt1"/>
                        </a:solidFill>
                        <a:latin typeface="+mn-lt"/>
                        <a:ea typeface="+mn-ea"/>
                        <a:cs typeface="+mn-cs"/>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11.5</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 15</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 80</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a:t>
                      </a:r>
                      <a:r>
                        <a:rPr lang="de-DE" sz="1400" baseline="0" dirty="0" smtClean="0">
                          <a:effectLst/>
                          <a:latin typeface="+mj-lt"/>
                        </a:rPr>
                        <a:t> 0</a:t>
                      </a:r>
                      <a:endParaRPr lang="en-US" sz="1400" dirty="0" smtClean="0">
                        <a:effectLst/>
                        <a:latin typeface="+mj-lt"/>
                      </a:endParaRPr>
                    </a:p>
                  </a:txBody>
                  <a:tcPr marL="77769" marR="77769" marT="38884" marB="38884" anchor="ctr">
                    <a:solidFill>
                      <a:srgbClr val="7FAB16">
                        <a:alpha val="30000"/>
                      </a:srgbClr>
                    </a:solidFill>
                  </a:tcPr>
                </a:tc>
              </a:tr>
              <a:tr h="576064">
                <a:tc>
                  <a:txBody>
                    <a:bodyPr/>
                    <a:lstStyle/>
                    <a:p>
                      <a:pPr algn="ctr"/>
                      <a:r>
                        <a:rPr lang="de-DE" sz="1400" dirty="0" smtClean="0">
                          <a:latin typeface="+mj-lt"/>
                        </a:rPr>
                        <a:t>After </a:t>
                      </a:r>
                      <a:r>
                        <a:rPr lang="de-DE" sz="1400" b="1" kern="1200" dirty="0" err="1" smtClean="0">
                          <a:solidFill>
                            <a:schemeClr val="lt1"/>
                          </a:solidFill>
                          <a:latin typeface="+mn-lt"/>
                          <a:ea typeface="+mn-ea"/>
                          <a:cs typeface="+mn-cs"/>
                        </a:rPr>
                        <a:t>Refurbishment</a:t>
                      </a:r>
                      <a:endParaRPr lang="de-DE" sz="1400" dirty="0" smtClean="0">
                        <a:latin typeface="+mj-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10.0</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 53</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 55</a:t>
                      </a:r>
                      <a:endParaRPr lang="en-US" sz="1400" dirty="0" smtClean="0">
                        <a:effectLst/>
                        <a:latin typeface="+mj-lt"/>
                      </a:endParaRPr>
                    </a:p>
                  </a:txBody>
                  <a:tcPr marL="77769" marR="77769" marT="38884" marB="38884"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effectLst/>
                          <a:latin typeface="+mj-lt"/>
                        </a:rPr>
                        <a:t>~ </a:t>
                      </a:r>
                      <a:r>
                        <a:rPr lang="de-DE" sz="1400" dirty="0" smtClean="0">
                          <a:effectLst/>
                          <a:latin typeface="+mj-lt"/>
                        </a:rPr>
                        <a:t>0.04</a:t>
                      </a:r>
                      <a:endParaRPr lang="en-US" sz="1400" dirty="0" smtClean="0">
                        <a:effectLst/>
                        <a:latin typeface="+mj-lt"/>
                      </a:endParaRPr>
                    </a:p>
                  </a:txBody>
                  <a:tcPr marL="77769" marR="77769" marT="38884" marB="38884" anchor="ctr">
                    <a:solidFill>
                      <a:srgbClr val="7FAB16">
                        <a:alpha val="30000"/>
                      </a:srgbClr>
                    </a:solidFill>
                  </a:tcPr>
                </a:tc>
              </a:tr>
            </a:tbl>
          </a:graphicData>
        </a:graphic>
      </p:graphicFrame>
      <p:sp>
        <p:nvSpPr>
          <p:cNvPr id="13" name="Textfeld 12"/>
          <p:cNvSpPr txBox="1"/>
          <p:nvPr/>
        </p:nvSpPr>
        <p:spPr>
          <a:xfrm>
            <a:off x="531899" y="5130904"/>
            <a:ext cx="8064896" cy="1338828"/>
          </a:xfrm>
          <a:prstGeom prst="rect">
            <a:avLst/>
          </a:prstGeom>
          <a:noFill/>
        </p:spPr>
        <p:txBody>
          <a:bodyPr wrap="square" rtlCol="0">
            <a:spAutoFit/>
          </a:bodyPr>
          <a:lstStyle/>
          <a:p>
            <a:pPr>
              <a:lnSpc>
                <a:spcPct val="150000"/>
              </a:lnSpc>
            </a:pPr>
            <a:r>
              <a:rPr lang="de-DE" b="1" dirty="0" err="1" smtClean="0">
                <a:solidFill>
                  <a:srgbClr val="7FAB16"/>
                </a:solidFill>
                <a:latin typeface="+mj-lt"/>
              </a:rPr>
              <a:t>Important</a:t>
            </a:r>
            <a:r>
              <a:rPr lang="de-DE" dirty="0" smtClean="0">
                <a:latin typeface="+mj-lt"/>
              </a:rPr>
              <a:t>: Refrigerator will </a:t>
            </a:r>
            <a:r>
              <a:rPr lang="de-DE" dirty="0" err="1" smtClean="0">
                <a:latin typeface="+mj-lt"/>
              </a:rPr>
              <a:t>be</a:t>
            </a:r>
            <a:r>
              <a:rPr lang="de-DE" dirty="0" smtClean="0">
                <a:latin typeface="+mj-lt"/>
              </a:rPr>
              <a:t> performance-</a:t>
            </a:r>
            <a:r>
              <a:rPr lang="de-DE" dirty="0" err="1" smtClean="0">
                <a:latin typeface="+mj-lt"/>
              </a:rPr>
              <a:t>checked</a:t>
            </a:r>
            <a:r>
              <a:rPr lang="de-DE" dirty="0" smtClean="0">
                <a:latin typeface="+mj-lt"/>
              </a:rPr>
              <a:t> </a:t>
            </a:r>
            <a:r>
              <a:rPr lang="de-DE" dirty="0" err="1" smtClean="0">
                <a:latin typeface="+mj-lt"/>
              </a:rPr>
              <a:t>and</a:t>
            </a:r>
            <a:r>
              <a:rPr lang="de-DE" dirty="0" smtClean="0">
                <a:latin typeface="+mj-lt"/>
              </a:rPr>
              <a:t> </a:t>
            </a:r>
            <a:r>
              <a:rPr lang="de-DE" dirty="0" err="1" smtClean="0">
                <a:latin typeface="+mj-lt"/>
              </a:rPr>
              <a:t>further</a:t>
            </a:r>
            <a:r>
              <a:rPr lang="de-DE" dirty="0" smtClean="0">
                <a:latin typeface="+mj-lt"/>
              </a:rPr>
              <a:t> </a:t>
            </a:r>
            <a:r>
              <a:rPr lang="de-DE" dirty="0" err="1" smtClean="0">
                <a:latin typeface="+mj-lt"/>
              </a:rPr>
              <a:t>pushed</a:t>
            </a:r>
            <a:r>
              <a:rPr lang="de-DE" dirty="0" smtClean="0">
                <a:latin typeface="+mj-lt"/>
              </a:rPr>
              <a:t> </a:t>
            </a:r>
            <a:r>
              <a:rPr lang="de-DE" dirty="0" err="1" smtClean="0">
                <a:latin typeface="+mj-lt"/>
              </a:rPr>
              <a:t>for</a:t>
            </a:r>
            <a:r>
              <a:rPr lang="de-DE" dirty="0" smtClean="0">
                <a:latin typeface="+mj-lt"/>
              </a:rPr>
              <a:t> </a:t>
            </a:r>
            <a:r>
              <a:rPr lang="de-DE" dirty="0" err="1" smtClean="0">
                <a:latin typeface="+mj-lt"/>
              </a:rPr>
              <a:t>cooling</a:t>
            </a:r>
            <a:r>
              <a:rPr lang="de-DE" dirty="0" smtClean="0">
                <a:latin typeface="+mj-lt"/>
              </a:rPr>
              <a:t> power in </a:t>
            </a:r>
            <a:r>
              <a:rPr lang="de-DE" dirty="0" err="1" smtClean="0">
                <a:latin typeface="+mj-lt"/>
              </a:rPr>
              <a:t>the</a:t>
            </a:r>
            <a:r>
              <a:rPr lang="de-DE" dirty="0" smtClean="0">
                <a:latin typeface="+mj-lt"/>
              </a:rPr>
              <a:t> </a:t>
            </a:r>
            <a:r>
              <a:rPr lang="de-DE" dirty="0" err="1" smtClean="0">
                <a:latin typeface="+mj-lt"/>
              </a:rPr>
              <a:t>next</a:t>
            </a:r>
            <a:r>
              <a:rPr lang="de-DE" dirty="0" smtClean="0">
                <a:latin typeface="+mj-lt"/>
              </a:rPr>
              <a:t> </a:t>
            </a:r>
            <a:r>
              <a:rPr lang="de-DE" dirty="0" err="1" smtClean="0">
                <a:latin typeface="+mj-lt"/>
              </a:rPr>
              <a:t>days</a:t>
            </a:r>
            <a:r>
              <a:rPr lang="de-DE" dirty="0" smtClean="0">
                <a:latin typeface="+mj-lt"/>
              </a:rPr>
              <a:t> </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no</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problems</a:t>
            </a:r>
            <a:r>
              <a:rPr lang="de-DE" dirty="0" smtClean="0">
                <a:latin typeface="+mj-lt"/>
                <a:sym typeface="Wingdings" panose="05000000000000000000" pitchFamily="2" charset="2"/>
              </a:rPr>
              <a:t> </a:t>
            </a:r>
            <a:r>
              <a:rPr lang="de-DE" dirty="0" err="1" smtClean="0">
                <a:latin typeface="+mj-lt"/>
                <a:sym typeface="Wingdings" panose="05000000000000000000" pitchFamily="2" charset="2"/>
              </a:rPr>
              <a:t>for</a:t>
            </a:r>
            <a:r>
              <a:rPr lang="de-DE" dirty="0" smtClean="0">
                <a:latin typeface="+mj-lt"/>
                <a:sym typeface="Wingdings" panose="05000000000000000000" pitchFamily="2" charset="2"/>
              </a:rPr>
              <a:t> beam time </a:t>
            </a:r>
            <a:r>
              <a:rPr lang="de-DE" dirty="0" err="1" smtClean="0">
                <a:latin typeface="+mj-lt"/>
                <a:sym typeface="Wingdings" panose="05000000000000000000" pitchFamily="2" charset="2"/>
              </a:rPr>
              <a:t>expected</a:t>
            </a:r>
            <a:endParaRPr lang="en-US" dirty="0">
              <a:latin typeface="+mj-lt"/>
            </a:endParaRPr>
          </a:p>
        </p:txBody>
      </p:sp>
    </p:spTree>
    <p:extLst>
      <p:ext uri="{BB962C8B-B14F-4D97-AF65-F5344CB8AC3E}">
        <p14:creationId xmlns:p14="http://schemas.microsoft.com/office/powerpoint/2010/main" val="59313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250825" y="337547"/>
            <a:ext cx="6830940" cy="985847"/>
          </a:xfrm>
          <a:prstGeom prst="rect">
            <a:avLst/>
          </a:prstGeom>
          <a:noFill/>
          <a:ln w="28575">
            <a:noFill/>
          </a:ln>
        </p:spPr>
        <p:txBody>
          <a:bodyPr wrap="square" rtlCol="0">
            <a:spAutoFit/>
          </a:bodyPr>
          <a:lstStyle/>
          <a:p>
            <a:pPr>
              <a:lnSpc>
                <a:spcPct val="150000"/>
              </a:lnSpc>
            </a:pPr>
            <a:r>
              <a:rPr lang="de-DE" sz="2400" b="1" dirty="0" smtClean="0">
                <a:latin typeface="+mj-lt"/>
                <a:ea typeface="Verdana" panose="020B0604030504040204" pitchFamily="34" charset="0"/>
                <a:cs typeface="Verdana" panose="020B0604030504040204" pitchFamily="34" charset="0"/>
              </a:rPr>
              <a:t>S-DALINAC </a:t>
            </a:r>
          </a:p>
          <a:p>
            <a:pPr>
              <a:lnSpc>
                <a:spcPct val="150000"/>
              </a:lnSpc>
            </a:pPr>
            <a:r>
              <a:rPr lang="de-DE" sz="1700" b="1" dirty="0" err="1" smtClean="0">
                <a:latin typeface="+mj-lt"/>
                <a:ea typeface="Verdana" panose="020B0604030504040204" pitchFamily="34" charset="0"/>
                <a:cs typeface="Verdana" panose="020B0604030504040204" pitchFamily="34" charset="0"/>
              </a:rPr>
              <a:t>S</a:t>
            </a:r>
            <a:r>
              <a:rPr lang="de-DE" sz="1700" dirty="0" err="1" smtClean="0">
                <a:latin typeface="+mj-lt"/>
                <a:ea typeface="Verdana" panose="020B0604030504040204" pitchFamily="34" charset="0"/>
                <a:cs typeface="Verdana" panose="020B0604030504040204" pitchFamily="34" charset="0"/>
              </a:rPr>
              <a:t>uperconducting-</a:t>
            </a:r>
            <a:r>
              <a:rPr lang="de-DE" sz="1700" b="1" dirty="0" err="1" smtClean="0">
                <a:latin typeface="+mj-lt"/>
                <a:ea typeface="Verdana" panose="020B0604030504040204" pitchFamily="34" charset="0"/>
                <a:cs typeface="Verdana" panose="020B0604030504040204" pitchFamily="34" charset="0"/>
              </a:rPr>
              <a:t>DA</a:t>
            </a:r>
            <a:r>
              <a:rPr lang="de-DE" sz="1700" dirty="0" err="1" smtClean="0">
                <a:latin typeface="+mj-lt"/>
                <a:ea typeface="Verdana" panose="020B0604030504040204" pitchFamily="34" charset="0"/>
                <a:cs typeface="Verdana" panose="020B0604030504040204" pitchFamily="34" charset="0"/>
              </a:rPr>
              <a:t>rmstadt-</a:t>
            </a:r>
            <a:r>
              <a:rPr lang="de-DE" sz="1700" b="1" dirty="0" err="1" smtClean="0">
                <a:latin typeface="+mj-lt"/>
                <a:ea typeface="Verdana" panose="020B0604030504040204" pitchFamily="34" charset="0"/>
                <a:cs typeface="Verdana" panose="020B0604030504040204" pitchFamily="34" charset="0"/>
              </a:rPr>
              <a:t>LIN</a:t>
            </a:r>
            <a:r>
              <a:rPr lang="de-DE" sz="1700" dirty="0" err="1" smtClean="0">
                <a:latin typeface="+mj-lt"/>
                <a:ea typeface="Verdana" panose="020B0604030504040204" pitchFamily="34" charset="0"/>
                <a:cs typeface="Verdana" panose="020B0604030504040204" pitchFamily="34" charset="0"/>
              </a:rPr>
              <a:t>ear-</a:t>
            </a:r>
            <a:r>
              <a:rPr lang="de-DE" sz="1700" b="1" dirty="0" err="1" smtClean="0">
                <a:latin typeface="+mj-lt"/>
                <a:ea typeface="Verdana" panose="020B0604030504040204" pitchFamily="34" charset="0"/>
                <a:cs typeface="Verdana" panose="020B0604030504040204" pitchFamily="34" charset="0"/>
              </a:rPr>
              <a:t>AC</a:t>
            </a:r>
            <a:r>
              <a:rPr lang="de-DE" sz="1700" dirty="0" err="1" smtClean="0">
                <a:latin typeface="+mj-lt"/>
                <a:ea typeface="Verdana" panose="020B0604030504040204" pitchFamily="34" charset="0"/>
                <a:cs typeface="Verdana" panose="020B0604030504040204" pitchFamily="34" charset="0"/>
              </a:rPr>
              <a:t>celerator</a:t>
            </a:r>
            <a:endParaRPr lang="de-DE" sz="1700" dirty="0">
              <a:latin typeface="+mj-lt"/>
              <a:ea typeface="Verdana" panose="020B0604030504040204" pitchFamily="34" charset="0"/>
              <a:cs typeface="Verdana" panose="020B0604030504040204" pitchFamily="34" charset="0"/>
            </a:endParaRPr>
          </a:p>
        </p:txBody>
      </p:sp>
      <p:sp>
        <p:nvSpPr>
          <p:cNvPr id="13" name="Text Box 5"/>
          <p:cNvSpPr txBox="1">
            <a:spLocks noChangeArrowheads="1"/>
          </p:cNvSpPr>
          <p:nvPr/>
        </p:nvSpPr>
        <p:spPr bwMode="auto">
          <a:xfrm>
            <a:off x="5235888" y="5335097"/>
            <a:ext cx="3691753" cy="870847"/>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Beam current: </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up to</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 </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20 </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µA</a:t>
            </a:r>
          </a:p>
          <a:p>
            <a:pPr marL="0" indent="0"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Beam energy: up to 130 MeV</a:t>
            </a:r>
            <a:endPar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endParaRPr>
          </a:p>
        </p:txBody>
      </p:sp>
      <p:grpSp>
        <p:nvGrpSpPr>
          <p:cNvPr id="14" name="Gruppieren 13"/>
          <p:cNvGrpSpPr/>
          <p:nvPr/>
        </p:nvGrpSpPr>
        <p:grpSpPr>
          <a:xfrm>
            <a:off x="457702" y="4970810"/>
            <a:ext cx="5491079" cy="1128348"/>
            <a:chOff x="340935" y="5434623"/>
            <a:chExt cx="5491079" cy="1128348"/>
          </a:xfrm>
        </p:grpSpPr>
        <p:sp>
          <p:nvSpPr>
            <p:cNvPr id="15" name="Text Box 5"/>
            <p:cNvSpPr txBox="1">
              <a:spLocks noChangeArrowheads="1"/>
            </p:cNvSpPr>
            <p:nvPr/>
          </p:nvSpPr>
          <p:spPr bwMode="auto">
            <a:xfrm>
              <a:off x="340935" y="5434623"/>
              <a:ext cx="5491079" cy="1128348"/>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eaLnBrk="1" hangingPunct="1">
                <a:spcBef>
                  <a:spcPts val="700"/>
                </a:spcBef>
                <a:buClr>
                  <a:srgbClr val="000000"/>
                </a:buClr>
                <a:buSzPct val="100000"/>
              </a:pPr>
              <a:r>
                <a:rPr lang="en-GB" sz="1800" u="sng" dirty="0" smtClean="0">
                  <a:solidFill>
                    <a:srgbClr val="000000"/>
                  </a:solidFill>
                  <a:latin typeface="+mj-lt"/>
                  <a:ea typeface="Verdana" panose="020B0604030504040204" pitchFamily="34" charset="0"/>
                  <a:cs typeface="Verdana" panose="020B0604030504040204" pitchFamily="34" charset="0"/>
                  <a:sym typeface="Wingdings" pitchFamily="2" charset="2"/>
                </a:rPr>
                <a:t>Thrice recirculating operation</a:t>
              </a:r>
            </a:p>
            <a:p>
              <a:pPr marL="0" indent="0"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Energy gain injector:</a:t>
              </a:r>
            </a:p>
            <a:p>
              <a:pPr marL="0" indent="0"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Energy gain LINAC:</a:t>
              </a:r>
            </a:p>
          </p:txBody>
        </p:sp>
        <p:sp>
          <p:nvSpPr>
            <p:cNvPr id="16" name="Text Box 5"/>
            <p:cNvSpPr txBox="1">
              <a:spLocks noChangeArrowheads="1"/>
            </p:cNvSpPr>
            <p:nvPr/>
          </p:nvSpPr>
          <p:spPr bwMode="auto">
            <a:xfrm>
              <a:off x="3112193" y="5800462"/>
              <a:ext cx="1271032" cy="610041"/>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r"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7.6 MeV</a:t>
              </a:r>
            </a:p>
            <a:p>
              <a:pPr marL="0" indent="0" algn="r"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30.4 MeV</a:t>
              </a:r>
            </a:p>
          </p:txBody>
        </p:sp>
      </p:grpSp>
      <p:grpSp>
        <p:nvGrpSpPr>
          <p:cNvPr id="7" name="Gruppieren 6"/>
          <p:cNvGrpSpPr/>
          <p:nvPr/>
        </p:nvGrpSpPr>
        <p:grpSpPr>
          <a:xfrm>
            <a:off x="139320" y="1949890"/>
            <a:ext cx="8788321" cy="2788373"/>
            <a:chOff x="127212" y="2162464"/>
            <a:chExt cx="8788321" cy="2788373"/>
          </a:xfrm>
        </p:grpSpPr>
        <p:grpSp>
          <p:nvGrpSpPr>
            <p:cNvPr id="6" name="Gruppieren 5"/>
            <p:cNvGrpSpPr/>
            <p:nvPr/>
          </p:nvGrpSpPr>
          <p:grpSpPr>
            <a:xfrm>
              <a:off x="329960" y="2327260"/>
              <a:ext cx="8340062" cy="2623577"/>
              <a:chOff x="329960" y="2327260"/>
              <a:chExt cx="8340062" cy="2623577"/>
            </a:xfrm>
          </p:grpSpPr>
          <p:grpSp>
            <p:nvGrpSpPr>
              <p:cNvPr id="5" name="Gruppieren 4"/>
              <p:cNvGrpSpPr/>
              <p:nvPr/>
            </p:nvGrpSpPr>
            <p:grpSpPr>
              <a:xfrm>
                <a:off x="329960" y="2327260"/>
                <a:ext cx="8340062" cy="2623577"/>
                <a:chOff x="329960" y="2327260"/>
                <a:chExt cx="8340062" cy="2623577"/>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960" y="2327260"/>
                  <a:ext cx="8340062" cy="2623577"/>
                </a:xfrm>
                <a:prstGeom prst="rect">
                  <a:avLst/>
                </a:prstGeom>
              </p:spPr>
            </p:pic>
            <p:grpSp>
              <p:nvGrpSpPr>
                <p:cNvPr id="4" name="Gruppieren 3"/>
                <p:cNvGrpSpPr/>
                <p:nvPr/>
              </p:nvGrpSpPr>
              <p:grpSpPr>
                <a:xfrm>
                  <a:off x="467544" y="2590265"/>
                  <a:ext cx="7200799" cy="2127859"/>
                  <a:chOff x="467544" y="2590265"/>
                  <a:chExt cx="7200799" cy="2127859"/>
                </a:xfrm>
              </p:grpSpPr>
              <p:sp>
                <p:nvSpPr>
                  <p:cNvPr id="3" name="Rechteck 2"/>
                  <p:cNvSpPr/>
                  <p:nvPr/>
                </p:nvSpPr>
                <p:spPr>
                  <a:xfrm>
                    <a:off x="4147141" y="386061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p:cNvSpPr/>
                  <p:nvPr/>
                </p:nvSpPr>
                <p:spPr>
                  <a:xfrm>
                    <a:off x="4163512" y="3207081"/>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p:cNvSpPr/>
                  <p:nvPr/>
                </p:nvSpPr>
                <p:spPr>
                  <a:xfrm>
                    <a:off x="2843808" y="2947620"/>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hteck 18"/>
                  <p:cNvSpPr/>
                  <p:nvPr/>
                </p:nvSpPr>
                <p:spPr>
                  <a:xfrm>
                    <a:off x="3594287" y="3401229"/>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hteck 19"/>
                  <p:cNvSpPr/>
                  <p:nvPr/>
                </p:nvSpPr>
                <p:spPr>
                  <a:xfrm>
                    <a:off x="2411760" y="3331777"/>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hteck 20"/>
                  <p:cNvSpPr/>
                  <p:nvPr/>
                </p:nvSpPr>
                <p:spPr>
                  <a:xfrm>
                    <a:off x="2267745" y="3518289"/>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hteck 21"/>
                  <p:cNvSpPr/>
                  <p:nvPr/>
                </p:nvSpPr>
                <p:spPr>
                  <a:xfrm>
                    <a:off x="2267745" y="401301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hteck 22"/>
                  <p:cNvSpPr/>
                  <p:nvPr/>
                </p:nvSpPr>
                <p:spPr>
                  <a:xfrm>
                    <a:off x="2299999" y="3729932"/>
                    <a:ext cx="144015" cy="7076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hteck 23"/>
                  <p:cNvSpPr/>
                  <p:nvPr/>
                </p:nvSpPr>
                <p:spPr>
                  <a:xfrm>
                    <a:off x="1835696" y="2701555"/>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hteck 24"/>
                  <p:cNvSpPr/>
                  <p:nvPr/>
                </p:nvSpPr>
                <p:spPr>
                  <a:xfrm>
                    <a:off x="879378" y="2590265"/>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hteck 25"/>
                  <p:cNvSpPr/>
                  <p:nvPr/>
                </p:nvSpPr>
                <p:spPr>
                  <a:xfrm>
                    <a:off x="1023393" y="3410065"/>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hteck 26"/>
                  <p:cNvSpPr/>
                  <p:nvPr/>
                </p:nvSpPr>
                <p:spPr>
                  <a:xfrm>
                    <a:off x="1475656" y="4045618"/>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hteck 27"/>
                  <p:cNvSpPr/>
                  <p:nvPr/>
                </p:nvSpPr>
                <p:spPr>
                  <a:xfrm>
                    <a:off x="467544" y="3854420"/>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hteck 28"/>
                  <p:cNvSpPr/>
                  <p:nvPr/>
                </p:nvSpPr>
                <p:spPr>
                  <a:xfrm>
                    <a:off x="748800" y="3571049"/>
                    <a:ext cx="69818" cy="8700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hteck 29"/>
                  <p:cNvSpPr/>
                  <p:nvPr/>
                </p:nvSpPr>
                <p:spPr>
                  <a:xfrm>
                    <a:off x="3969502" y="3528731"/>
                    <a:ext cx="69818" cy="87001"/>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hteck 30"/>
                  <p:cNvSpPr/>
                  <p:nvPr/>
                </p:nvSpPr>
                <p:spPr>
                  <a:xfrm>
                    <a:off x="5533375" y="3140968"/>
                    <a:ext cx="622801" cy="1908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hteck 31"/>
                  <p:cNvSpPr/>
                  <p:nvPr/>
                </p:nvSpPr>
                <p:spPr>
                  <a:xfrm>
                    <a:off x="6660232" y="336913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hteck 32"/>
                  <p:cNvSpPr/>
                  <p:nvPr/>
                </p:nvSpPr>
                <p:spPr>
                  <a:xfrm>
                    <a:off x="6732240" y="2894421"/>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hteck 33"/>
                  <p:cNvSpPr/>
                  <p:nvPr/>
                </p:nvSpPr>
                <p:spPr>
                  <a:xfrm>
                    <a:off x="7524328" y="3910757"/>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hteck 34"/>
                  <p:cNvSpPr/>
                  <p:nvPr/>
                </p:nvSpPr>
                <p:spPr>
                  <a:xfrm>
                    <a:off x="6156176" y="4581128"/>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hteck 35"/>
                  <p:cNvSpPr/>
                  <p:nvPr/>
                </p:nvSpPr>
                <p:spPr>
                  <a:xfrm>
                    <a:off x="6012161" y="3167873"/>
                    <a:ext cx="360039" cy="30089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hteck 36"/>
                  <p:cNvSpPr/>
                  <p:nvPr/>
                </p:nvSpPr>
                <p:spPr>
                  <a:xfrm>
                    <a:off x="5915264" y="307368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hteck 37"/>
                  <p:cNvSpPr/>
                  <p:nvPr/>
                </p:nvSpPr>
                <p:spPr>
                  <a:xfrm>
                    <a:off x="5414400" y="3084494"/>
                    <a:ext cx="30369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1" name="Rechteck 40"/>
              <p:cNvSpPr/>
              <p:nvPr/>
            </p:nvSpPr>
            <p:spPr>
              <a:xfrm>
                <a:off x="1088482" y="2440436"/>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5"/>
            <p:cNvSpPr txBox="1">
              <a:spLocks noChangeArrowheads="1"/>
            </p:cNvSpPr>
            <p:nvPr/>
          </p:nvSpPr>
          <p:spPr bwMode="auto">
            <a:xfrm>
              <a:off x="3493936" y="2448921"/>
              <a:ext cx="1068292" cy="473882"/>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Thermionic Gun</a:t>
              </a:r>
            </a:p>
          </p:txBody>
        </p:sp>
        <p:sp>
          <p:nvSpPr>
            <p:cNvPr id="40" name="Text Box 5"/>
            <p:cNvSpPr txBox="1">
              <a:spLocks noChangeArrowheads="1"/>
            </p:cNvSpPr>
            <p:nvPr/>
          </p:nvSpPr>
          <p:spPr bwMode="auto">
            <a:xfrm>
              <a:off x="818618" y="2367409"/>
              <a:ext cx="729046" cy="21002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5 m</a:t>
              </a:r>
            </a:p>
          </p:txBody>
        </p:sp>
        <p:sp>
          <p:nvSpPr>
            <p:cNvPr id="42" name="Text Box 5"/>
            <p:cNvSpPr txBox="1">
              <a:spLocks noChangeArrowheads="1"/>
            </p:cNvSpPr>
            <p:nvPr/>
          </p:nvSpPr>
          <p:spPr bwMode="auto">
            <a:xfrm>
              <a:off x="2380772" y="2162464"/>
              <a:ext cx="1428331" cy="473882"/>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Spin-Polarized Electron Gun</a:t>
              </a:r>
            </a:p>
          </p:txBody>
        </p:sp>
        <p:sp>
          <p:nvSpPr>
            <p:cNvPr id="43" name="Text Box 5"/>
            <p:cNvSpPr txBox="1">
              <a:spLocks noChangeArrowheads="1"/>
            </p:cNvSpPr>
            <p:nvPr/>
          </p:nvSpPr>
          <p:spPr bwMode="auto">
            <a:xfrm>
              <a:off x="1332714" y="2564904"/>
              <a:ext cx="1052798"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Injector</a:t>
              </a:r>
            </a:p>
          </p:txBody>
        </p:sp>
        <p:sp>
          <p:nvSpPr>
            <p:cNvPr id="44" name="Text Box 5"/>
            <p:cNvSpPr txBox="1">
              <a:spLocks noChangeArrowheads="1"/>
            </p:cNvSpPr>
            <p:nvPr/>
          </p:nvSpPr>
          <p:spPr bwMode="auto">
            <a:xfrm>
              <a:off x="2022233" y="3264287"/>
              <a:ext cx="1052798"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LINAC</a:t>
              </a:r>
            </a:p>
          </p:txBody>
        </p:sp>
        <p:sp>
          <p:nvSpPr>
            <p:cNvPr id="45" name="Text Box 5"/>
            <p:cNvSpPr txBox="1">
              <a:spLocks noChangeArrowheads="1"/>
            </p:cNvSpPr>
            <p:nvPr/>
          </p:nvSpPr>
          <p:spPr bwMode="auto">
            <a:xfrm>
              <a:off x="127212" y="3022635"/>
              <a:ext cx="788148"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DHIPS</a:t>
              </a:r>
            </a:p>
          </p:txBody>
        </p:sp>
        <p:sp>
          <p:nvSpPr>
            <p:cNvPr id="46" name="Text Box 5"/>
            <p:cNvSpPr txBox="1">
              <a:spLocks noChangeArrowheads="1"/>
            </p:cNvSpPr>
            <p:nvPr/>
          </p:nvSpPr>
          <p:spPr bwMode="auto">
            <a:xfrm>
              <a:off x="1358962" y="4011012"/>
              <a:ext cx="2348942"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Recirculation Beam Lines</a:t>
              </a:r>
            </a:p>
          </p:txBody>
        </p:sp>
        <p:sp>
          <p:nvSpPr>
            <p:cNvPr id="47" name="Text Box 5"/>
            <p:cNvSpPr txBox="1">
              <a:spLocks noChangeArrowheads="1"/>
            </p:cNvSpPr>
            <p:nvPr/>
          </p:nvSpPr>
          <p:spPr bwMode="auto">
            <a:xfrm>
              <a:off x="7524328" y="2685862"/>
              <a:ext cx="1052798" cy="255203"/>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NEPTUN</a:t>
              </a:r>
            </a:p>
          </p:txBody>
        </p:sp>
        <p:sp>
          <p:nvSpPr>
            <p:cNvPr id="48" name="Text Box 5"/>
            <p:cNvSpPr txBox="1">
              <a:spLocks noChangeArrowheads="1"/>
            </p:cNvSpPr>
            <p:nvPr/>
          </p:nvSpPr>
          <p:spPr bwMode="auto">
            <a:xfrm>
              <a:off x="6857507" y="4283877"/>
              <a:ext cx="1528078" cy="392199"/>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QCLAM Magnet Spectrometer</a:t>
              </a:r>
            </a:p>
          </p:txBody>
        </p:sp>
        <p:sp>
          <p:nvSpPr>
            <p:cNvPr id="49" name="Text Box 5"/>
            <p:cNvSpPr txBox="1">
              <a:spLocks noChangeArrowheads="1"/>
            </p:cNvSpPr>
            <p:nvPr/>
          </p:nvSpPr>
          <p:spPr bwMode="auto">
            <a:xfrm>
              <a:off x="4700862" y="4316547"/>
              <a:ext cx="1872208" cy="409239"/>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169° LINTOTT Magnet Spectrometer</a:t>
              </a:r>
            </a:p>
          </p:txBody>
        </p:sp>
        <p:sp>
          <p:nvSpPr>
            <p:cNvPr id="50" name="Text Box 5"/>
            <p:cNvSpPr txBox="1">
              <a:spLocks noChangeArrowheads="1"/>
            </p:cNvSpPr>
            <p:nvPr/>
          </p:nvSpPr>
          <p:spPr bwMode="auto">
            <a:xfrm>
              <a:off x="7683400" y="3503752"/>
              <a:ext cx="1232133" cy="453191"/>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180° Setup@ QCLAM</a:t>
              </a:r>
            </a:p>
          </p:txBody>
        </p:sp>
      </p:grpSp>
    </p:spTree>
    <p:extLst>
      <p:ext uri="{BB962C8B-B14F-4D97-AF65-F5344CB8AC3E}">
        <p14:creationId xmlns:p14="http://schemas.microsoft.com/office/powerpoint/2010/main" val="39281564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58775" y="488950"/>
            <a:ext cx="6805513" cy="838200"/>
          </a:xfrm>
        </p:spPr>
        <p:txBody>
          <a:bodyPr/>
          <a:lstStyle/>
          <a:p>
            <a:r>
              <a:rPr lang="de-DE" dirty="0" smtClean="0"/>
              <a:t>Status </a:t>
            </a:r>
            <a:r>
              <a:rPr lang="de-DE" dirty="0" err="1" smtClean="0"/>
              <a:t>Cavities</a:t>
            </a:r>
            <a:r>
              <a:rPr lang="de-DE" dirty="0" smtClean="0"/>
              <a:t> – Measurement </a:t>
            </a:r>
            <a:r>
              <a:rPr lang="de-DE" dirty="0" err="1" smtClean="0"/>
              <a:t>ongoing</a:t>
            </a:r>
            <a:r>
              <a:rPr lang="de-DE" dirty="0" smtClean="0"/>
              <a:t/>
            </a:r>
            <a:br>
              <a:rPr lang="de-DE" dirty="0" smtClean="0"/>
            </a:br>
            <a:r>
              <a:rPr lang="de-DE" sz="2000" b="0" dirty="0" smtClean="0"/>
              <a:t>Average Q</a:t>
            </a:r>
            <a:r>
              <a:rPr lang="de-DE" sz="2000" b="0" baseline="-25000" dirty="0" smtClean="0"/>
              <a:t>0</a:t>
            </a:r>
            <a:r>
              <a:rPr lang="de-DE" sz="2000" b="0" dirty="0" smtClean="0"/>
              <a:t> </a:t>
            </a:r>
            <a:r>
              <a:rPr lang="de-DE" sz="2000" b="0" dirty="0" err="1" smtClean="0"/>
              <a:t>vs</a:t>
            </a:r>
            <a:r>
              <a:rPr lang="de-DE" sz="2000" b="0" dirty="0" smtClean="0"/>
              <a:t> max. Gradient</a:t>
            </a:r>
            <a:endParaRPr lang="de-DE" b="0" dirty="0"/>
          </a:p>
        </p:txBody>
      </p:sp>
      <p:sp>
        <p:nvSpPr>
          <p:cNvPr id="8" name="Textfeld 7"/>
          <p:cNvSpPr txBox="1"/>
          <p:nvPr/>
        </p:nvSpPr>
        <p:spPr>
          <a:xfrm>
            <a:off x="251520" y="5477289"/>
            <a:ext cx="8496944" cy="867289"/>
          </a:xfrm>
          <a:prstGeom prst="rect">
            <a:avLst/>
          </a:prstGeom>
          <a:noFill/>
        </p:spPr>
        <p:txBody>
          <a:bodyPr wrap="square" rtlCol="0">
            <a:spAutoFit/>
          </a:bodyPr>
          <a:lstStyle/>
          <a:p>
            <a:pPr>
              <a:lnSpc>
                <a:spcPct val="150000"/>
              </a:lnSpc>
            </a:pPr>
            <a:r>
              <a:rPr lang="de-DE" dirty="0" smtClean="0">
                <a:solidFill>
                  <a:srgbClr val="7030A0"/>
                </a:solidFill>
                <a:latin typeface="+mj-lt"/>
              </a:rPr>
              <a:t>A1SC01</a:t>
            </a:r>
            <a:r>
              <a:rPr lang="de-DE" dirty="0" smtClean="0">
                <a:latin typeface="+mj-lt"/>
              </a:rPr>
              <a:t> </a:t>
            </a:r>
            <a:r>
              <a:rPr lang="de-DE" dirty="0" err="1" smtClean="0">
                <a:latin typeface="+mj-lt"/>
              </a:rPr>
              <a:t>and</a:t>
            </a:r>
            <a:r>
              <a:rPr lang="de-DE" dirty="0" smtClean="0">
                <a:latin typeface="+mj-lt"/>
              </a:rPr>
              <a:t> </a:t>
            </a:r>
            <a:r>
              <a:rPr lang="de-DE" dirty="0" smtClean="0">
                <a:solidFill>
                  <a:srgbClr val="FF0000"/>
                </a:solidFill>
                <a:latin typeface="+mj-lt"/>
              </a:rPr>
              <a:t>A1SC02</a:t>
            </a:r>
            <a:r>
              <a:rPr lang="de-DE" dirty="0" smtClean="0">
                <a:latin typeface="+mj-lt"/>
              </a:rPr>
              <a:t>: </a:t>
            </a:r>
            <a:r>
              <a:rPr lang="de-DE" dirty="0" smtClean="0">
                <a:latin typeface="+mj-lt"/>
              </a:rPr>
              <a:t>	</a:t>
            </a:r>
            <a:r>
              <a:rPr lang="de-DE" dirty="0" err="1" smtClean="0">
                <a:latin typeface="+mj-lt"/>
              </a:rPr>
              <a:t>field</a:t>
            </a:r>
            <a:r>
              <a:rPr lang="de-DE" dirty="0" smtClean="0">
                <a:latin typeface="+mj-lt"/>
              </a:rPr>
              <a:t> </a:t>
            </a:r>
            <a:r>
              <a:rPr lang="de-DE" dirty="0" err="1" smtClean="0">
                <a:latin typeface="+mj-lt"/>
              </a:rPr>
              <a:t>flatness</a:t>
            </a:r>
            <a:r>
              <a:rPr lang="de-DE" dirty="0" smtClean="0">
                <a:latin typeface="+mj-lt"/>
              </a:rPr>
              <a:t> </a:t>
            </a:r>
            <a:r>
              <a:rPr lang="de-DE" dirty="0" err="1" smtClean="0">
                <a:latin typeface="+mj-lt"/>
              </a:rPr>
              <a:t>tuning</a:t>
            </a:r>
            <a:r>
              <a:rPr lang="de-DE" dirty="0" smtClean="0">
                <a:latin typeface="+mj-lt"/>
              </a:rPr>
              <a:t> @ IKP, </a:t>
            </a:r>
          </a:p>
          <a:p>
            <a:pPr>
              <a:lnSpc>
                <a:spcPct val="150000"/>
              </a:lnSpc>
            </a:pPr>
            <a:r>
              <a:rPr lang="de-DE" dirty="0">
                <a:latin typeface="+mj-lt"/>
              </a:rPr>
              <a:t>	</a:t>
            </a:r>
            <a:r>
              <a:rPr lang="de-DE" dirty="0" err="1" smtClean="0">
                <a:latin typeface="+mj-lt"/>
              </a:rPr>
              <a:t>ultrasonic</a:t>
            </a:r>
            <a:r>
              <a:rPr lang="de-DE" dirty="0" smtClean="0">
                <a:latin typeface="+mj-lt"/>
              </a:rPr>
              <a:t> </a:t>
            </a:r>
            <a:r>
              <a:rPr lang="de-DE" dirty="0" err="1" smtClean="0">
                <a:latin typeface="+mj-lt"/>
              </a:rPr>
              <a:t>cleaning</a:t>
            </a:r>
            <a:r>
              <a:rPr lang="de-DE" dirty="0" smtClean="0">
                <a:latin typeface="+mj-lt"/>
              </a:rPr>
              <a:t> </a:t>
            </a:r>
            <a:r>
              <a:rPr lang="de-DE" dirty="0" err="1" smtClean="0">
                <a:latin typeface="+mj-lt"/>
              </a:rPr>
              <a:t>with</a:t>
            </a:r>
            <a:r>
              <a:rPr lang="de-DE" dirty="0" smtClean="0">
                <a:latin typeface="+mj-lt"/>
              </a:rPr>
              <a:t> ultrapure </a:t>
            </a:r>
            <a:r>
              <a:rPr lang="de-DE" dirty="0" err="1" smtClean="0">
                <a:latin typeface="+mj-lt"/>
              </a:rPr>
              <a:t>water</a:t>
            </a:r>
            <a:r>
              <a:rPr lang="de-DE" dirty="0" smtClean="0">
                <a:latin typeface="+mj-lt"/>
              </a:rPr>
              <a:t> @ DESY)</a:t>
            </a:r>
            <a:endParaRPr lang="en-US" dirty="0">
              <a:latin typeface="+mj-lt"/>
            </a:endParaRPr>
          </a:p>
        </p:txBody>
      </p:sp>
      <p:grpSp>
        <p:nvGrpSpPr>
          <p:cNvPr id="3" name="Gruppieren 2"/>
          <p:cNvGrpSpPr/>
          <p:nvPr/>
        </p:nvGrpSpPr>
        <p:grpSpPr>
          <a:xfrm>
            <a:off x="149966" y="1572813"/>
            <a:ext cx="6683828" cy="4032321"/>
            <a:chOff x="1056524" y="1556792"/>
            <a:chExt cx="6683828" cy="4032321"/>
          </a:xfrm>
        </p:grpSpPr>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6524" y="1556792"/>
              <a:ext cx="6683828" cy="4032321"/>
            </a:xfrm>
            <a:prstGeom prst="rect">
              <a:avLst/>
            </a:prstGeom>
          </p:spPr>
        </p:pic>
        <p:sp>
          <p:nvSpPr>
            <p:cNvPr id="2" name="Abgerundetes Rechteck 1"/>
            <p:cNvSpPr/>
            <p:nvPr/>
          </p:nvSpPr>
          <p:spPr>
            <a:xfrm>
              <a:off x="2915816" y="4213583"/>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bgerundetes Rechteck 12"/>
            <p:cNvSpPr/>
            <p:nvPr/>
          </p:nvSpPr>
          <p:spPr>
            <a:xfrm>
              <a:off x="6588224" y="3237909"/>
              <a:ext cx="576064"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bgerundetes Rechteck 14"/>
            <p:cNvSpPr/>
            <p:nvPr/>
          </p:nvSpPr>
          <p:spPr>
            <a:xfrm>
              <a:off x="2267744" y="3068960"/>
              <a:ext cx="576064"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bgerundetes Rechteck 15"/>
            <p:cNvSpPr/>
            <p:nvPr/>
          </p:nvSpPr>
          <p:spPr>
            <a:xfrm>
              <a:off x="2878513" y="3286809"/>
              <a:ext cx="576064" cy="288032"/>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bgerundetes Rechteck 16"/>
            <p:cNvSpPr/>
            <p:nvPr/>
          </p:nvSpPr>
          <p:spPr>
            <a:xfrm>
              <a:off x="2357982" y="4069567"/>
              <a:ext cx="576064" cy="28803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bgerundetes Rechteck 17"/>
            <p:cNvSpPr/>
            <p:nvPr/>
          </p:nvSpPr>
          <p:spPr>
            <a:xfrm>
              <a:off x="2291846" y="3630672"/>
              <a:ext cx="576064" cy="288032"/>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bgerundetes Rechteck 18"/>
            <p:cNvSpPr/>
            <p:nvPr/>
          </p:nvSpPr>
          <p:spPr>
            <a:xfrm>
              <a:off x="3185467" y="3833950"/>
              <a:ext cx="576064"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bgerundetes Rechteck 19"/>
            <p:cNvSpPr/>
            <p:nvPr/>
          </p:nvSpPr>
          <p:spPr>
            <a:xfrm>
              <a:off x="4009791" y="3832748"/>
              <a:ext cx="576064" cy="288032"/>
            </a:xfrm>
            <a:prstGeom prst="round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bgerundetes Rechteck 20"/>
            <p:cNvSpPr/>
            <p:nvPr/>
          </p:nvSpPr>
          <p:spPr>
            <a:xfrm>
              <a:off x="3909249" y="4437112"/>
              <a:ext cx="576064" cy="288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bgerundetes Rechteck 22"/>
            <p:cNvSpPr/>
            <p:nvPr/>
          </p:nvSpPr>
          <p:spPr>
            <a:xfrm>
              <a:off x="4100278" y="4206406"/>
              <a:ext cx="576064" cy="288032"/>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bgerundetes Rechteck 23"/>
            <p:cNvSpPr/>
            <p:nvPr/>
          </p:nvSpPr>
          <p:spPr>
            <a:xfrm>
              <a:off x="4489242" y="3300942"/>
              <a:ext cx="576064" cy="28803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bgerundetes Rechteck 24"/>
            <p:cNvSpPr/>
            <p:nvPr/>
          </p:nvSpPr>
          <p:spPr>
            <a:xfrm>
              <a:off x="4256960" y="3142793"/>
              <a:ext cx="576064" cy="288032"/>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bgerundetes Rechteck 25"/>
            <p:cNvSpPr/>
            <p:nvPr/>
          </p:nvSpPr>
          <p:spPr>
            <a:xfrm>
              <a:off x="4867729" y="3202737"/>
              <a:ext cx="576064" cy="28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bgerundetes Rechteck 27"/>
            <p:cNvSpPr/>
            <p:nvPr/>
          </p:nvSpPr>
          <p:spPr>
            <a:xfrm>
              <a:off x="3812246" y="3484442"/>
              <a:ext cx="576064" cy="2880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bgerundetes Rechteck 28"/>
            <p:cNvSpPr/>
            <p:nvPr/>
          </p:nvSpPr>
          <p:spPr>
            <a:xfrm>
              <a:off x="3672914" y="3511590"/>
              <a:ext cx="576064" cy="288032"/>
            </a:xfrm>
            <a:prstGeom prst="roundRect">
              <a:avLst/>
            </a:pr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feld 29"/>
          <p:cNvSpPr txBox="1"/>
          <p:nvPr/>
        </p:nvSpPr>
        <p:spPr>
          <a:xfrm>
            <a:off x="6868499" y="2668135"/>
            <a:ext cx="2043449" cy="1754326"/>
          </a:xfrm>
          <a:prstGeom prst="rect">
            <a:avLst/>
          </a:prstGeom>
          <a:noFill/>
        </p:spPr>
        <p:txBody>
          <a:bodyPr wrap="square" rtlCol="0">
            <a:spAutoFit/>
          </a:bodyPr>
          <a:lstStyle/>
          <a:p>
            <a:pPr>
              <a:lnSpc>
                <a:spcPct val="150000"/>
              </a:lnSpc>
            </a:pPr>
            <a:r>
              <a:rPr lang="de-DE" dirty="0" err="1" smtClean="0">
                <a:latin typeface="+mj-lt"/>
              </a:rPr>
              <a:t>Uncertainties</a:t>
            </a:r>
            <a:r>
              <a:rPr lang="de-DE" dirty="0" smtClean="0">
                <a:latin typeface="+mj-lt"/>
              </a:rPr>
              <a:t> in </a:t>
            </a:r>
            <a:r>
              <a:rPr lang="de-DE" dirty="0" err="1" smtClean="0">
                <a:latin typeface="+mj-lt"/>
              </a:rPr>
              <a:t>range</a:t>
            </a:r>
            <a:r>
              <a:rPr lang="de-DE" dirty="0" smtClean="0">
                <a:latin typeface="+mj-lt"/>
              </a:rPr>
              <a:t> ~1% </a:t>
            </a:r>
            <a:r>
              <a:rPr lang="de-DE" dirty="0" err="1" smtClean="0">
                <a:latin typeface="+mj-lt"/>
              </a:rPr>
              <a:t>to</a:t>
            </a:r>
            <a:r>
              <a:rPr lang="de-DE" dirty="0" smtClean="0">
                <a:latin typeface="+mj-lt"/>
              </a:rPr>
              <a:t> ~40% due </a:t>
            </a:r>
            <a:r>
              <a:rPr lang="de-DE" dirty="0" err="1" smtClean="0">
                <a:latin typeface="+mj-lt"/>
              </a:rPr>
              <a:t>to</a:t>
            </a:r>
            <a:r>
              <a:rPr lang="de-DE" dirty="0" smtClean="0">
                <a:latin typeface="+mj-lt"/>
              </a:rPr>
              <a:t> </a:t>
            </a:r>
            <a:r>
              <a:rPr lang="de-DE" dirty="0" err="1" smtClean="0">
                <a:latin typeface="+mj-lt"/>
              </a:rPr>
              <a:t>measurement</a:t>
            </a:r>
            <a:endParaRPr lang="en-US" dirty="0">
              <a:latin typeface="+mj-lt"/>
            </a:endParaRPr>
          </a:p>
        </p:txBody>
      </p:sp>
      <p:sp>
        <p:nvSpPr>
          <p:cNvPr id="12" name="Inhaltsplatzhalter 2"/>
          <p:cNvSpPr txBox="1">
            <a:spLocks/>
          </p:cNvSpPr>
          <p:nvPr/>
        </p:nvSpPr>
        <p:spPr bwMode="auto">
          <a:xfrm>
            <a:off x="5212263" y="4781439"/>
            <a:ext cx="1092589" cy="2880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Ruben Grewe</a:t>
            </a:r>
            <a:endParaRPr lang="de-DE" sz="1100" b="0" i="1" kern="0" dirty="0">
              <a:solidFill>
                <a:schemeClr val="tx1"/>
              </a:solidFill>
            </a:endParaRPr>
          </a:p>
        </p:txBody>
      </p:sp>
    </p:spTree>
    <p:extLst>
      <p:ext uri="{BB962C8B-B14F-4D97-AF65-F5344CB8AC3E}">
        <p14:creationId xmlns:p14="http://schemas.microsoft.com/office/powerpoint/2010/main" val="33856227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feld 81"/>
          <p:cNvSpPr txBox="1"/>
          <p:nvPr/>
        </p:nvSpPr>
        <p:spPr>
          <a:xfrm>
            <a:off x="236432" y="404664"/>
            <a:ext cx="6830940" cy="1107996"/>
          </a:xfrm>
          <a:prstGeom prst="rect">
            <a:avLst/>
          </a:prstGeom>
          <a:noFill/>
          <a:ln w="28575">
            <a:noFill/>
          </a:ln>
        </p:spPr>
        <p:txBody>
          <a:bodyPr wrap="square" rtlCol="0">
            <a:spAutoFit/>
          </a:bodyPr>
          <a:lstStyle/>
          <a:p>
            <a:pPr>
              <a:lnSpc>
                <a:spcPct val="150000"/>
              </a:lnSpc>
            </a:pPr>
            <a:r>
              <a:rPr lang="de-DE" sz="2400" b="1" dirty="0" smtClean="0">
                <a:latin typeface="+mj-lt"/>
                <a:ea typeface="Verdana" panose="020B0604030504040204" pitchFamily="34" charset="0"/>
                <a:cs typeface="Verdana" panose="020B0604030504040204" pitchFamily="34" charset="0"/>
              </a:rPr>
              <a:t>Beam Time Schedule 2018</a:t>
            </a:r>
          </a:p>
          <a:p>
            <a:pPr>
              <a:lnSpc>
                <a:spcPct val="150000"/>
              </a:lnSpc>
            </a:pPr>
            <a:r>
              <a:rPr lang="de-DE" sz="2000" dirty="0" smtClean="0">
                <a:latin typeface="+mj-lt"/>
                <a:ea typeface="Verdana" panose="020B0604030504040204" pitchFamily="34" charset="0"/>
                <a:cs typeface="Verdana" panose="020B0604030504040204" pitchFamily="34" charset="0"/>
              </a:rPr>
              <a:t>70 </a:t>
            </a:r>
            <a:r>
              <a:rPr lang="de-DE" sz="2000" dirty="0" err="1" smtClean="0">
                <a:latin typeface="+mj-lt"/>
                <a:ea typeface="Verdana" panose="020B0604030504040204" pitchFamily="34" charset="0"/>
                <a:cs typeface="Verdana" panose="020B0604030504040204" pitchFamily="34" charset="0"/>
              </a:rPr>
              <a:t>MeV</a:t>
            </a:r>
            <a:r>
              <a:rPr lang="de-DE" sz="2000" dirty="0" smtClean="0">
                <a:latin typeface="+mj-lt"/>
                <a:ea typeface="Verdana" panose="020B0604030504040204" pitchFamily="34" charset="0"/>
                <a:cs typeface="Verdana" panose="020B0604030504040204" pitchFamily="34" charset="0"/>
              </a:rPr>
              <a:t> non-</a:t>
            </a:r>
            <a:r>
              <a:rPr lang="de-DE" sz="2000" dirty="0" err="1" smtClean="0">
                <a:latin typeface="+mj-lt"/>
                <a:ea typeface="Verdana" panose="020B0604030504040204" pitchFamily="34" charset="0"/>
                <a:cs typeface="Verdana" panose="020B0604030504040204" pitchFamily="34" charset="0"/>
              </a:rPr>
              <a:t>isochronous</a:t>
            </a:r>
            <a:endParaRPr lang="de-DE" sz="2000" dirty="0">
              <a:latin typeface="+mj-lt"/>
              <a:ea typeface="Verdana" panose="020B0604030504040204" pitchFamily="34" charset="0"/>
              <a:cs typeface="Verdana" panose="020B0604030504040204" pitchFamily="34" charset="0"/>
            </a:endParaRPr>
          </a:p>
        </p:txBody>
      </p:sp>
      <p:pic>
        <p:nvPicPr>
          <p:cNvPr id="3" name="Grafik 2"/>
          <p:cNvPicPr>
            <a:picLocks noChangeAspect="1"/>
          </p:cNvPicPr>
          <p:nvPr/>
        </p:nvPicPr>
        <p:blipFill rotWithShape="1">
          <a:blip r:embed="rId2"/>
          <a:srcRect l="1963" t="30400" r="10625" b="24800"/>
          <a:stretch/>
        </p:blipFill>
        <p:spPr>
          <a:xfrm>
            <a:off x="197157" y="1484784"/>
            <a:ext cx="8676456" cy="2501321"/>
          </a:xfrm>
          <a:prstGeom prst="rect">
            <a:avLst/>
          </a:prstGeom>
        </p:spPr>
      </p:pic>
      <p:sp>
        <p:nvSpPr>
          <p:cNvPr id="12" name="Inhaltsplatzhalter 2"/>
          <p:cNvSpPr txBox="1">
            <a:spLocks/>
          </p:cNvSpPr>
          <p:nvPr/>
        </p:nvSpPr>
        <p:spPr bwMode="auto">
          <a:xfrm>
            <a:off x="1035544" y="4556276"/>
            <a:ext cx="3464448" cy="53463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Beam </a:t>
            </a:r>
            <a:r>
              <a:rPr lang="de-DE" sz="1400" kern="0" dirty="0" err="1" smtClean="0"/>
              <a:t>tuning</a:t>
            </a:r>
            <a:r>
              <a:rPr lang="de-DE" sz="1400" kern="0" dirty="0" smtClean="0"/>
              <a:t>, </a:t>
            </a:r>
            <a:r>
              <a:rPr lang="de-DE" sz="1400" kern="0" dirty="0" err="1" smtClean="0"/>
              <a:t>machine</a:t>
            </a:r>
            <a:r>
              <a:rPr lang="de-DE" sz="1400" kern="0" dirty="0" smtClean="0"/>
              <a:t> </a:t>
            </a:r>
            <a:r>
              <a:rPr lang="de-DE" sz="1400" kern="0" dirty="0" err="1" smtClean="0"/>
              <a:t>experiments</a:t>
            </a:r>
            <a:r>
              <a:rPr lang="de-DE" sz="1400" kern="0" dirty="0" smtClean="0"/>
              <a:t>, KW 37 </a:t>
            </a:r>
            <a:r>
              <a:rPr lang="de-DE" sz="1400" kern="0" dirty="0" err="1" smtClean="0"/>
              <a:t>installation</a:t>
            </a:r>
            <a:r>
              <a:rPr lang="de-DE" sz="1400" kern="0" dirty="0" smtClean="0"/>
              <a:t> </a:t>
            </a:r>
            <a:r>
              <a:rPr lang="de-DE" sz="1400" kern="0" dirty="0" err="1" smtClean="0"/>
              <a:t>of</a:t>
            </a:r>
            <a:r>
              <a:rPr lang="de-DE" sz="1400" kern="0" dirty="0" smtClean="0"/>
              <a:t> He-target</a:t>
            </a:r>
          </a:p>
        </p:txBody>
      </p:sp>
      <p:sp>
        <p:nvSpPr>
          <p:cNvPr id="4" name="Abgerundetes Rechteck 3"/>
          <p:cNvSpPr/>
          <p:nvPr/>
        </p:nvSpPr>
        <p:spPr>
          <a:xfrm>
            <a:off x="382396" y="4631071"/>
            <a:ext cx="504056" cy="216024"/>
          </a:xfrm>
          <a:prstGeom prst="roundRect">
            <a:avLst/>
          </a:pr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bgerundetes Rechteck 13"/>
          <p:cNvSpPr/>
          <p:nvPr/>
        </p:nvSpPr>
        <p:spPr>
          <a:xfrm>
            <a:off x="382396" y="5267503"/>
            <a:ext cx="504056" cy="216024"/>
          </a:xfrm>
          <a:prstGeom prst="roundRect">
            <a:avLst/>
          </a:prstGeom>
          <a:solidFill>
            <a:srgbClr val="F35938"/>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bgerundetes Rechteck 14"/>
          <p:cNvSpPr/>
          <p:nvPr/>
        </p:nvSpPr>
        <p:spPr>
          <a:xfrm>
            <a:off x="382396" y="5661079"/>
            <a:ext cx="504056" cy="216024"/>
          </a:xfrm>
          <a:prstGeom prst="roundRect">
            <a:avLst/>
          </a:prstGeom>
          <a:solidFill>
            <a:srgbClr val="00B0F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bgerundetes Rechteck 15"/>
          <p:cNvSpPr/>
          <p:nvPr/>
        </p:nvSpPr>
        <p:spPr>
          <a:xfrm>
            <a:off x="382396" y="6048374"/>
            <a:ext cx="504056" cy="216024"/>
          </a:xfrm>
          <a:prstGeom prst="roundRect">
            <a:avLst/>
          </a:prstGeom>
          <a:solidFill>
            <a:srgbClr val="0070C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bgerundetes Rechteck 16"/>
          <p:cNvSpPr/>
          <p:nvPr/>
        </p:nvSpPr>
        <p:spPr>
          <a:xfrm>
            <a:off x="387646" y="4265453"/>
            <a:ext cx="504056" cy="216024"/>
          </a:xfrm>
          <a:prstGeom prst="roundRect">
            <a:avLst/>
          </a:prstGeom>
          <a:solidFill>
            <a:srgbClr val="ECE4B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bgerundetes Rechteck 17"/>
          <p:cNvSpPr/>
          <p:nvPr/>
        </p:nvSpPr>
        <p:spPr>
          <a:xfrm>
            <a:off x="5868144" y="4653000"/>
            <a:ext cx="504056" cy="216024"/>
          </a:xfrm>
          <a:prstGeom prst="roundRect">
            <a:avLst/>
          </a:prstGeom>
          <a:solidFill>
            <a:srgbClr val="FF66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bgerundetes Rechteck 18"/>
          <p:cNvSpPr/>
          <p:nvPr/>
        </p:nvSpPr>
        <p:spPr>
          <a:xfrm>
            <a:off x="5868144" y="5043775"/>
            <a:ext cx="504056" cy="216024"/>
          </a:xfrm>
          <a:prstGeom prst="roundRect">
            <a:avLst/>
          </a:prstGeom>
          <a:solidFill>
            <a:srgbClr val="FFCC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bgerundetes Rechteck 19"/>
          <p:cNvSpPr/>
          <p:nvPr/>
        </p:nvSpPr>
        <p:spPr>
          <a:xfrm>
            <a:off x="5868144" y="5667020"/>
            <a:ext cx="504056" cy="216024"/>
          </a:xfrm>
          <a:prstGeom prst="roundRect">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bgerundetes Rechteck 20"/>
          <p:cNvSpPr/>
          <p:nvPr/>
        </p:nvSpPr>
        <p:spPr>
          <a:xfrm>
            <a:off x="5868144" y="6055468"/>
            <a:ext cx="504056" cy="216024"/>
          </a:xfrm>
          <a:prstGeom prst="roundRect">
            <a:avLst/>
          </a:prstGeom>
          <a:solidFill>
            <a:srgbClr val="7030A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nhaltsplatzhalter 2"/>
          <p:cNvSpPr txBox="1">
            <a:spLocks/>
          </p:cNvSpPr>
          <p:nvPr/>
        </p:nvSpPr>
        <p:spPr bwMode="auto">
          <a:xfrm>
            <a:off x="1035545" y="5197296"/>
            <a:ext cx="4040512" cy="4487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Neptun </a:t>
            </a:r>
            <a:r>
              <a:rPr lang="de-DE" sz="1400" kern="0" dirty="0" err="1" smtClean="0"/>
              <a:t>Tagger</a:t>
            </a:r>
            <a:endParaRPr lang="de-DE" sz="1400" kern="0" dirty="0" smtClean="0"/>
          </a:p>
        </p:txBody>
      </p:sp>
      <p:sp>
        <p:nvSpPr>
          <p:cNvPr id="24" name="Inhaltsplatzhalter 2"/>
          <p:cNvSpPr txBox="1">
            <a:spLocks/>
          </p:cNvSpPr>
          <p:nvPr/>
        </p:nvSpPr>
        <p:spPr bwMode="auto">
          <a:xfrm>
            <a:off x="1037039" y="5588453"/>
            <a:ext cx="3967010" cy="4487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Q-CLAM</a:t>
            </a:r>
          </a:p>
        </p:txBody>
      </p:sp>
      <p:sp>
        <p:nvSpPr>
          <p:cNvPr id="25" name="Inhaltsplatzhalter 2"/>
          <p:cNvSpPr txBox="1">
            <a:spLocks/>
          </p:cNvSpPr>
          <p:nvPr/>
        </p:nvSpPr>
        <p:spPr bwMode="auto">
          <a:xfrm>
            <a:off x="1037039" y="5958364"/>
            <a:ext cx="4255042" cy="4487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Q-CLAM He-Target</a:t>
            </a:r>
          </a:p>
        </p:txBody>
      </p:sp>
      <p:sp>
        <p:nvSpPr>
          <p:cNvPr id="26" name="Inhaltsplatzhalter 2"/>
          <p:cNvSpPr txBox="1">
            <a:spLocks/>
          </p:cNvSpPr>
          <p:nvPr/>
        </p:nvSpPr>
        <p:spPr bwMode="auto">
          <a:xfrm>
            <a:off x="1035545" y="4178104"/>
            <a:ext cx="4112520" cy="4487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err="1" smtClean="0"/>
              <a:t>Cooldown</a:t>
            </a:r>
            <a:r>
              <a:rPr lang="de-DE" sz="1400" kern="0" dirty="0" smtClean="0"/>
              <a:t>, </a:t>
            </a:r>
            <a:r>
              <a:rPr lang="de-DE" sz="1400" kern="0" dirty="0" err="1" smtClean="0"/>
              <a:t>tests</a:t>
            </a:r>
            <a:r>
              <a:rPr lang="de-DE" sz="1400" kern="0" dirty="0" smtClean="0"/>
              <a:t> </a:t>
            </a:r>
            <a:r>
              <a:rPr lang="de-DE" sz="1400" kern="0" dirty="0" err="1" smtClean="0"/>
              <a:t>cavities</a:t>
            </a:r>
            <a:r>
              <a:rPr lang="de-DE" sz="1400" kern="0" dirty="0" smtClean="0"/>
              <a:t> </a:t>
            </a:r>
            <a:r>
              <a:rPr lang="de-DE" sz="1400" kern="0" dirty="0" err="1" smtClean="0"/>
              <a:t>and</a:t>
            </a:r>
            <a:r>
              <a:rPr lang="de-DE" sz="1400" kern="0" dirty="0" smtClean="0"/>
              <a:t> He-refrigerator</a:t>
            </a:r>
          </a:p>
        </p:txBody>
      </p:sp>
      <p:sp>
        <p:nvSpPr>
          <p:cNvPr id="27" name="Inhaltsplatzhalter 2"/>
          <p:cNvSpPr txBox="1">
            <a:spLocks/>
          </p:cNvSpPr>
          <p:nvPr/>
        </p:nvSpPr>
        <p:spPr bwMode="auto">
          <a:xfrm>
            <a:off x="6516216" y="4559165"/>
            <a:ext cx="1512168" cy="320363"/>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Q-CLAM 180°</a:t>
            </a:r>
          </a:p>
        </p:txBody>
      </p:sp>
      <p:sp>
        <p:nvSpPr>
          <p:cNvPr id="28" name="Inhaltsplatzhalter 2"/>
          <p:cNvSpPr txBox="1">
            <a:spLocks/>
          </p:cNvSpPr>
          <p:nvPr/>
        </p:nvSpPr>
        <p:spPr bwMode="auto">
          <a:xfrm>
            <a:off x="6516216" y="5984894"/>
            <a:ext cx="2232248" cy="37447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Diamond </a:t>
            </a:r>
            <a:r>
              <a:rPr lang="de-DE" sz="1400" kern="0" dirty="0" err="1" smtClean="0"/>
              <a:t>detector</a:t>
            </a:r>
            <a:r>
              <a:rPr lang="de-DE" sz="1400" kern="0" dirty="0" smtClean="0"/>
              <a:t> </a:t>
            </a:r>
            <a:r>
              <a:rPr lang="de-DE" sz="1400" kern="0" dirty="0" err="1" smtClean="0"/>
              <a:t>tests</a:t>
            </a:r>
            <a:endParaRPr lang="de-DE" sz="1400" kern="0" dirty="0" smtClean="0"/>
          </a:p>
        </p:txBody>
      </p:sp>
      <p:sp>
        <p:nvSpPr>
          <p:cNvPr id="29" name="Inhaltsplatzhalter 2"/>
          <p:cNvSpPr txBox="1">
            <a:spLocks/>
          </p:cNvSpPr>
          <p:nvPr/>
        </p:nvSpPr>
        <p:spPr bwMode="auto">
          <a:xfrm>
            <a:off x="6516216" y="4949601"/>
            <a:ext cx="2448272" cy="583971"/>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smtClean="0"/>
              <a:t>Q-CLAM 180° (35 </a:t>
            </a:r>
            <a:r>
              <a:rPr lang="de-DE" sz="1400" kern="0" dirty="0" err="1" smtClean="0"/>
              <a:t>MeV</a:t>
            </a:r>
            <a:r>
              <a:rPr lang="de-DE" sz="1400" kern="0" dirty="0" smtClean="0"/>
              <a:t> </a:t>
            </a:r>
            <a:r>
              <a:rPr lang="de-DE" sz="1400" kern="0" dirty="0" err="1" smtClean="0"/>
              <a:t>single</a:t>
            </a:r>
            <a:r>
              <a:rPr lang="de-DE" sz="1400" kern="0" dirty="0" smtClean="0"/>
              <a:t> pass)</a:t>
            </a:r>
          </a:p>
        </p:txBody>
      </p:sp>
      <p:sp>
        <p:nvSpPr>
          <p:cNvPr id="30" name="Inhaltsplatzhalter 2"/>
          <p:cNvSpPr txBox="1">
            <a:spLocks/>
          </p:cNvSpPr>
          <p:nvPr/>
        </p:nvSpPr>
        <p:spPr bwMode="auto">
          <a:xfrm>
            <a:off x="6521888" y="5592614"/>
            <a:ext cx="2082559" cy="320363"/>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400" kern="0" dirty="0" err="1" smtClean="0"/>
              <a:t>Twice</a:t>
            </a:r>
            <a:r>
              <a:rPr lang="de-DE" sz="1400" kern="0" dirty="0" smtClean="0"/>
              <a:t> </a:t>
            </a:r>
            <a:r>
              <a:rPr lang="de-DE" sz="1400" kern="0" dirty="0" err="1" smtClean="0"/>
              <a:t>recirculating</a:t>
            </a:r>
            <a:r>
              <a:rPr lang="de-DE" sz="1400" kern="0" dirty="0" smtClean="0"/>
              <a:t> ERL</a:t>
            </a:r>
          </a:p>
        </p:txBody>
      </p:sp>
    </p:spTree>
    <p:extLst>
      <p:ext uri="{BB962C8B-B14F-4D97-AF65-F5344CB8AC3E}">
        <p14:creationId xmlns:p14="http://schemas.microsoft.com/office/powerpoint/2010/main" val="873766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Thank</a:t>
            </a:r>
            <a:r>
              <a:rPr lang="de-DE" dirty="0" smtClean="0"/>
              <a:t> </a:t>
            </a:r>
            <a:r>
              <a:rPr lang="de-DE" dirty="0" err="1" smtClean="0"/>
              <a:t>you</a:t>
            </a:r>
            <a:r>
              <a:rPr lang="de-DE" dirty="0" smtClean="0"/>
              <a:t> </a:t>
            </a:r>
            <a:r>
              <a:rPr lang="de-DE" dirty="0" err="1" smtClean="0"/>
              <a:t>for</a:t>
            </a:r>
            <a:r>
              <a:rPr lang="de-DE" dirty="0" smtClean="0"/>
              <a:t> </a:t>
            </a:r>
            <a:r>
              <a:rPr lang="de-DE" dirty="0" err="1" smtClean="0"/>
              <a:t>your</a:t>
            </a:r>
            <a:r>
              <a:rPr lang="de-DE" dirty="0" smtClean="0"/>
              <a:t> </a:t>
            </a:r>
            <a:r>
              <a:rPr lang="de-DE" dirty="0" err="1" smtClean="0"/>
              <a:t>attention</a:t>
            </a:r>
            <a:r>
              <a:rPr lang="de-DE" dirty="0" smtClean="0"/>
              <a:t>!</a:t>
            </a:r>
            <a:endParaRPr lang="de-DE"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813" y="1512949"/>
            <a:ext cx="6873051" cy="4584340"/>
          </a:xfrm>
          <a:prstGeom prst="rect">
            <a:avLst/>
          </a:prstGeom>
          <a:noFill/>
        </p:spPr>
      </p:pic>
      <p:sp>
        <p:nvSpPr>
          <p:cNvPr id="5" name="Inhaltsplatzhalter 2"/>
          <p:cNvSpPr txBox="1">
            <a:spLocks/>
          </p:cNvSpPr>
          <p:nvPr/>
        </p:nvSpPr>
        <p:spPr bwMode="auto">
          <a:xfrm>
            <a:off x="6695728" y="6097289"/>
            <a:ext cx="2448272"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Picture: Jan-Christoph Hartung</a:t>
            </a:r>
            <a:endParaRPr lang="de-DE" sz="1100" b="0" i="1" kern="0" dirty="0">
              <a:solidFill>
                <a:schemeClr val="tx1"/>
              </a:solidFill>
            </a:endParaRPr>
          </a:p>
        </p:txBody>
      </p:sp>
    </p:spTree>
    <p:extLst>
      <p:ext uri="{BB962C8B-B14F-4D97-AF65-F5344CB8AC3E}">
        <p14:creationId xmlns:p14="http://schemas.microsoft.com/office/powerpoint/2010/main" val="373337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uppieren 58"/>
          <p:cNvGrpSpPr/>
          <p:nvPr/>
        </p:nvGrpSpPr>
        <p:grpSpPr>
          <a:xfrm>
            <a:off x="294808" y="3410776"/>
            <a:ext cx="4011412" cy="1363088"/>
            <a:chOff x="0" y="-37868"/>
            <a:chExt cx="6594998" cy="2240798"/>
          </a:xfrm>
        </p:grpSpPr>
        <p:grpSp>
          <p:nvGrpSpPr>
            <p:cNvPr id="60" name="Gruppieren 59"/>
            <p:cNvGrpSpPr/>
            <p:nvPr/>
          </p:nvGrpSpPr>
          <p:grpSpPr>
            <a:xfrm>
              <a:off x="0" y="-37868"/>
              <a:ext cx="6594998" cy="2240798"/>
              <a:chOff x="0" y="-37868"/>
              <a:chExt cx="6594998" cy="2240798"/>
            </a:xfrm>
          </p:grpSpPr>
          <p:grpSp>
            <p:nvGrpSpPr>
              <p:cNvPr id="72" name="Gruppieren 71"/>
              <p:cNvGrpSpPr/>
              <p:nvPr/>
            </p:nvGrpSpPr>
            <p:grpSpPr>
              <a:xfrm>
                <a:off x="0" y="59377"/>
                <a:ext cx="6594998" cy="1884448"/>
                <a:chOff x="0" y="0"/>
                <a:chExt cx="6594998" cy="1884448"/>
              </a:xfrm>
            </p:grpSpPr>
            <p:grpSp>
              <p:nvGrpSpPr>
                <p:cNvPr id="109" name="Gruppieren 108"/>
                <p:cNvGrpSpPr/>
                <p:nvPr/>
              </p:nvGrpSpPr>
              <p:grpSpPr>
                <a:xfrm>
                  <a:off x="0" y="0"/>
                  <a:ext cx="5986625" cy="1884448"/>
                  <a:chOff x="0" y="0"/>
                  <a:chExt cx="5986625" cy="1884448"/>
                </a:xfrm>
              </p:grpSpPr>
              <p:sp>
                <p:nvSpPr>
                  <p:cNvPr id="116" name="Rechteck 115"/>
                  <p:cNvSpPr/>
                  <p:nvPr/>
                </p:nvSpPr>
                <p:spPr>
                  <a:xfrm>
                    <a:off x="1425388" y="968189"/>
                    <a:ext cx="353060" cy="1162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7" name="Rechteck 116"/>
                  <p:cNvSpPr/>
                  <p:nvPr/>
                </p:nvSpPr>
                <p:spPr>
                  <a:xfrm>
                    <a:off x="1801906"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8" name="Rechteck 117"/>
                  <p:cNvSpPr/>
                  <p:nvPr/>
                </p:nvSpPr>
                <p:spPr>
                  <a:xfrm>
                    <a:off x="2259106"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9" name="Rechteck 118"/>
                  <p:cNvSpPr/>
                  <p:nvPr/>
                </p:nvSpPr>
                <p:spPr>
                  <a:xfrm>
                    <a:off x="2635623"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0" name="Rechteck 119"/>
                  <p:cNvSpPr/>
                  <p:nvPr/>
                </p:nvSpPr>
                <p:spPr>
                  <a:xfrm>
                    <a:off x="3092823"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1" name="Rechteck 120"/>
                  <p:cNvSpPr/>
                  <p:nvPr/>
                </p:nvSpPr>
                <p:spPr>
                  <a:xfrm>
                    <a:off x="3464859"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2" name="Rechteck 121"/>
                  <p:cNvSpPr/>
                  <p:nvPr/>
                </p:nvSpPr>
                <p:spPr>
                  <a:xfrm>
                    <a:off x="3939988"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3" name="Rechteck 122"/>
                  <p:cNvSpPr/>
                  <p:nvPr/>
                </p:nvSpPr>
                <p:spPr>
                  <a:xfrm>
                    <a:off x="4316506" y="968189"/>
                    <a:ext cx="353060" cy="11620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24" name="Gruppieren 123"/>
                  <p:cNvGrpSpPr/>
                  <p:nvPr/>
                </p:nvGrpSpPr>
                <p:grpSpPr>
                  <a:xfrm>
                    <a:off x="0" y="0"/>
                    <a:ext cx="5986625" cy="1884448"/>
                    <a:chOff x="0" y="0"/>
                    <a:chExt cx="7571190" cy="2384025"/>
                  </a:xfrm>
                </p:grpSpPr>
                <p:sp>
                  <p:nvSpPr>
                    <p:cNvPr id="125" name="Abgerundetes Rechteck 124"/>
                    <p:cNvSpPr/>
                    <p:nvPr/>
                  </p:nvSpPr>
                  <p:spPr>
                    <a:xfrm>
                      <a:off x="5751911" y="318012"/>
                      <a:ext cx="561315" cy="525101"/>
                    </a:xfrm>
                    <a:prstGeom prst="roundRect">
                      <a:avLst/>
                    </a:prstGeom>
                    <a:no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26" name="Gerader Verbinder 125"/>
                    <p:cNvCxnSpPr>
                      <a:stCxn id="125" idx="1"/>
                    </p:cNvCxnSpPr>
                    <p:nvPr/>
                  </p:nvCxnSpPr>
                  <p:spPr>
                    <a:xfrm flipH="1">
                      <a:off x="3432753" y="580563"/>
                      <a:ext cx="231915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27" name="Abgerundetes Rechteck 126"/>
                    <p:cNvSpPr/>
                    <p:nvPr/>
                  </p:nvSpPr>
                  <p:spPr>
                    <a:xfrm>
                      <a:off x="1752543" y="425975"/>
                      <a:ext cx="1680210" cy="30902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28" name="Gerader Verbinder 127"/>
                    <p:cNvCxnSpPr/>
                    <p:nvPr/>
                  </p:nvCxnSpPr>
                  <p:spPr>
                    <a:xfrm flipH="1">
                      <a:off x="1234435" y="578746"/>
                      <a:ext cx="5181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Gerader Verbinder 128"/>
                    <p:cNvCxnSpPr/>
                    <p:nvPr/>
                  </p:nvCxnSpPr>
                  <p:spPr>
                    <a:xfrm flipH="1" flipV="1">
                      <a:off x="135764" y="0"/>
                      <a:ext cx="580562" cy="5805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Gerader Verbinder 129"/>
                    <p:cNvCxnSpPr/>
                    <p:nvPr/>
                  </p:nvCxnSpPr>
                  <p:spPr>
                    <a:xfrm rot="3600000">
                      <a:off x="913314" y="1112840"/>
                      <a:ext cx="43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Gerader Verbinder 130"/>
                    <p:cNvCxnSpPr/>
                    <p:nvPr/>
                  </p:nvCxnSpPr>
                  <p:spPr>
                    <a:xfrm rot="18000000">
                      <a:off x="910435" y="759809"/>
                      <a:ext cx="432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Gerader Verbinder 131"/>
                    <p:cNvCxnSpPr/>
                    <p:nvPr/>
                  </p:nvCxnSpPr>
                  <p:spPr>
                    <a:xfrm>
                      <a:off x="1234435" y="1296490"/>
                      <a:ext cx="518108"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3" name="Abgerundetes Rechteck 132"/>
                    <p:cNvSpPr/>
                    <p:nvPr/>
                  </p:nvSpPr>
                  <p:spPr>
                    <a:xfrm>
                      <a:off x="1752543" y="1149272"/>
                      <a:ext cx="4216970" cy="30902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34" name="Gerader Verbinder 133"/>
                    <p:cNvCxnSpPr/>
                    <p:nvPr/>
                  </p:nvCxnSpPr>
                  <p:spPr>
                    <a:xfrm>
                      <a:off x="5969513" y="1299902"/>
                      <a:ext cx="5836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Gerader Verbinder 134"/>
                    <p:cNvCxnSpPr/>
                    <p:nvPr/>
                  </p:nvCxnSpPr>
                  <p:spPr>
                    <a:xfrm rot="3600000">
                      <a:off x="335660" y="1833569"/>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Gerader Verbinder 135"/>
                    <p:cNvCxnSpPr/>
                    <p:nvPr/>
                  </p:nvCxnSpPr>
                  <p:spPr>
                    <a:xfrm rot="18000000">
                      <a:off x="332781" y="1480538"/>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Gerader Verbinder 136"/>
                    <p:cNvCxnSpPr/>
                    <p:nvPr/>
                  </p:nvCxnSpPr>
                  <p:spPr>
                    <a:xfrm>
                      <a:off x="650805" y="1297391"/>
                      <a:ext cx="58363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Gerader Verbinder 137"/>
                    <p:cNvCxnSpPr/>
                    <p:nvPr/>
                  </p:nvCxnSpPr>
                  <p:spPr>
                    <a:xfrm rot="18000000" flipH="1">
                      <a:off x="6442048" y="1833569"/>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Gerader Verbinder 138"/>
                    <p:cNvCxnSpPr/>
                    <p:nvPr/>
                  </p:nvCxnSpPr>
                  <p:spPr>
                    <a:xfrm rot="3600000" flipH="1">
                      <a:off x="6439169" y="1480538"/>
                      <a:ext cx="43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p:cNvCxnSpPr/>
                    <p:nvPr/>
                  </p:nvCxnSpPr>
                  <p:spPr>
                    <a:xfrm>
                      <a:off x="650805" y="2020631"/>
                      <a:ext cx="590233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p:cNvCxnSpPr>
                      <a:stCxn id="127" idx="1"/>
                      <a:endCxn id="127" idx="3"/>
                    </p:cNvCxnSpPr>
                    <p:nvPr/>
                  </p:nvCxnSpPr>
                  <p:spPr>
                    <a:xfrm>
                      <a:off x="1752543" y="580486"/>
                      <a:ext cx="168021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2" name="Gerader Verbinder 141"/>
                    <p:cNvCxnSpPr>
                      <a:stCxn id="133" idx="1"/>
                      <a:endCxn id="133" idx="3"/>
                    </p:cNvCxnSpPr>
                    <p:nvPr/>
                  </p:nvCxnSpPr>
                  <p:spPr>
                    <a:xfrm>
                      <a:off x="1752543" y="1303783"/>
                      <a:ext cx="4216970"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3" name="Gerader Verbinder 142"/>
                    <p:cNvCxnSpPr/>
                    <p:nvPr/>
                  </p:nvCxnSpPr>
                  <p:spPr>
                    <a:xfrm flipH="1">
                      <a:off x="6307586" y="1304469"/>
                      <a:ext cx="236128" cy="227241"/>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4" name="Gerader Verbinder 143"/>
                    <p:cNvCxnSpPr/>
                    <p:nvPr/>
                  </p:nvCxnSpPr>
                  <p:spPr>
                    <a:xfrm rot="18900000">
                      <a:off x="6479213" y="2023676"/>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Gerader Verbinder 144"/>
                    <p:cNvCxnSpPr/>
                    <p:nvPr/>
                  </p:nvCxnSpPr>
                  <p:spPr>
                    <a:xfrm rot="2700000">
                      <a:off x="6479213" y="1476894"/>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6" name="Gerader Verbinder 145"/>
                    <p:cNvCxnSpPr/>
                    <p:nvPr/>
                  </p:nvCxnSpPr>
                  <p:spPr>
                    <a:xfrm rot="5400000">
                      <a:off x="6797070" y="1751633"/>
                      <a:ext cx="2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Gerader Verbinder 146"/>
                    <p:cNvCxnSpPr/>
                    <p:nvPr/>
                  </p:nvCxnSpPr>
                  <p:spPr>
                    <a:xfrm rot="2700000" flipH="1">
                      <a:off x="226590" y="2018392"/>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8" name="Gerader Verbinder 147"/>
                    <p:cNvCxnSpPr/>
                    <p:nvPr/>
                  </p:nvCxnSpPr>
                  <p:spPr>
                    <a:xfrm rot="18900000" flipH="1">
                      <a:off x="226590" y="1471610"/>
                      <a:ext cx="50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9" name="Gerader Verbinder 148"/>
                    <p:cNvCxnSpPr/>
                    <p:nvPr/>
                  </p:nvCxnSpPr>
                  <p:spPr>
                    <a:xfrm rot="16200000" flipH="1">
                      <a:off x="198375" y="1743121"/>
                      <a:ext cx="2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0" name="Gerader Verbinder 149"/>
                    <p:cNvCxnSpPr/>
                    <p:nvPr/>
                  </p:nvCxnSpPr>
                  <p:spPr>
                    <a:xfrm>
                      <a:off x="650804" y="2195517"/>
                      <a:ext cx="5907600" cy="111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Gerader Verbinder 150"/>
                    <p:cNvCxnSpPr/>
                    <p:nvPr/>
                  </p:nvCxnSpPr>
                  <p:spPr>
                    <a:xfrm rot="18900000">
                      <a:off x="1710733" y="2384025"/>
                      <a:ext cx="50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Gerader Verbinder 151"/>
                    <p:cNvCxnSpPr/>
                    <p:nvPr/>
                  </p:nvCxnSpPr>
                  <p:spPr>
                    <a:xfrm rot="4260000">
                      <a:off x="6995361" y="1728976"/>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Gerader Verbinder 152"/>
                    <p:cNvCxnSpPr/>
                    <p:nvPr/>
                  </p:nvCxnSpPr>
                  <p:spPr>
                    <a:xfrm rot="2100000">
                      <a:off x="6503819" y="1472450"/>
                      <a:ext cx="61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Gerader Verbinder 153"/>
                    <p:cNvCxnSpPr/>
                    <p:nvPr/>
                  </p:nvCxnSpPr>
                  <p:spPr>
                    <a:xfrm rot="6420000">
                      <a:off x="6998350" y="1894933"/>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Gerader Verbinder 154"/>
                    <p:cNvCxnSpPr/>
                    <p:nvPr/>
                  </p:nvCxnSpPr>
                  <p:spPr>
                    <a:xfrm rot="8580000">
                      <a:off x="6483627" y="2173786"/>
                      <a:ext cx="6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Gerader Verbinder 155"/>
                    <p:cNvCxnSpPr/>
                    <p:nvPr/>
                  </p:nvCxnSpPr>
                  <p:spPr>
                    <a:xfrm rot="17340000" flipH="1">
                      <a:off x="38789" y="1725568"/>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Gerader Verbinder 156"/>
                    <p:cNvCxnSpPr/>
                    <p:nvPr/>
                  </p:nvCxnSpPr>
                  <p:spPr>
                    <a:xfrm rot="19500000" flipH="1">
                      <a:off x="98777" y="1468933"/>
                      <a:ext cx="61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Gerader Verbinder 157"/>
                    <p:cNvCxnSpPr/>
                    <p:nvPr/>
                  </p:nvCxnSpPr>
                  <p:spPr>
                    <a:xfrm rot="15180000" flipH="1">
                      <a:off x="41778" y="1891525"/>
                      <a:ext cx="1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Gerader Verbinder 158"/>
                    <p:cNvCxnSpPr/>
                    <p:nvPr/>
                  </p:nvCxnSpPr>
                  <p:spPr>
                    <a:xfrm rot="13020000" flipH="1">
                      <a:off x="90513" y="2170269"/>
                      <a:ext cx="6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Gerader Verbinder 159"/>
                    <p:cNvCxnSpPr/>
                    <p:nvPr/>
                  </p:nvCxnSpPr>
                  <p:spPr>
                    <a:xfrm>
                      <a:off x="667294" y="2365258"/>
                      <a:ext cx="5886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Gerader Verbinder 160"/>
                    <p:cNvCxnSpPr/>
                    <p:nvPr/>
                  </p:nvCxnSpPr>
                  <p:spPr>
                    <a:xfrm rot="1620000">
                      <a:off x="6491190" y="1536003"/>
                      <a:ext cx="1080000" cy="0"/>
                    </a:xfrm>
                    <a:prstGeom prst="line">
                      <a:avLst/>
                    </a:prstGeom>
                    <a:ln w="254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162" name="Gerader Verbinder 161"/>
                    <p:cNvCxnSpPr/>
                    <p:nvPr/>
                  </p:nvCxnSpPr>
                  <p:spPr>
                    <a:xfrm flipH="1">
                      <a:off x="0" y="578504"/>
                      <a:ext cx="1234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1" name="Textfeld 133"/>
                <p:cNvSpPr txBox="1"/>
                <p:nvPr/>
              </p:nvSpPr>
              <p:spPr>
                <a:xfrm>
                  <a:off x="1015484" y="1129553"/>
                  <a:ext cx="1134294" cy="2781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a:solidFill>
                        <a:srgbClr val="F5A300"/>
                      </a:solidFill>
                      <a:effectLst/>
                      <a:ea typeface="Calibri" panose="020F0502020204030204" pitchFamily="34" charset="0"/>
                      <a:cs typeface="Times New Roman" panose="02020603050405020304" pitchFamily="18" charset="0"/>
                    </a:rPr>
                    <a:t>A1SC01</a:t>
                  </a:r>
                  <a:endParaRPr lang="en-US" sz="900" dirty="0">
                    <a:solidFill>
                      <a:srgbClr val="F5A300"/>
                    </a:solidFill>
                    <a:effectLst/>
                    <a:ea typeface="Calibri" panose="020F0502020204030204" pitchFamily="34" charset="0"/>
                    <a:cs typeface="Times New Roman" panose="02020603050405020304" pitchFamily="18" charset="0"/>
                  </a:endParaRPr>
                </a:p>
              </p:txBody>
            </p:sp>
            <p:sp>
              <p:nvSpPr>
                <p:cNvPr id="112" name="Explosion 1 111"/>
                <p:cNvSpPr/>
                <p:nvPr/>
              </p:nvSpPr>
              <p:spPr>
                <a:xfrm rot="1802867">
                  <a:off x="4794644" y="1103630"/>
                  <a:ext cx="302120" cy="278150"/>
                </a:xfrm>
                <a:prstGeom prst="irregularSeal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3" name="Explosion 1 112"/>
                <p:cNvSpPr/>
                <p:nvPr/>
              </p:nvSpPr>
              <p:spPr>
                <a:xfrm rot="18704953">
                  <a:off x="5795682" y="1266713"/>
                  <a:ext cx="302120" cy="278150"/>
                </a:xfrm>
                <a:prstGeom prst="irregularSeal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4" name="Textfeld 136"/>
                <p:cNvSpPr txBox="1"/>
                <p:nvPr/>
              </p:nvSpPr>
              <p:spPr>
                <a:xfrm>
                  <a:off x="3990229" y="1237098"/>
                  <a:ext cx="1231133" cy="2772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a:solidFill>
                        <a:srgbClr val="00B050"/>
                      </a:solidFill>
                      <a:effectLst/>
                      <a:ea typeface="Calibri" panose="020F0502020204030204" pitchFamily="34" charset="0"/>
                      <a:cs typeface="Times New Roman" panose="02020603050405020304" pitchFamily="18" charset="0"/>
                    </a:rPr>
                    <a:t>ERL-Cup</a:t>
                  </a:r>
                  <a:endParaRPr lang="en-US" sz="900" dirty="0">
                    <a:solidFill>
                      <a:srgbClr val="00B050"/>
                    </a:solidFill>
                    <a:effectLst/>
                    <a:ea typeface="Calibri" panose="020F0502020204030204" pitchFamily="34" charset="0"/>
                    <a:cs typeface="Times New Roman" panose="02020603050405020304" pitchFamily="18" charset="0"/>
                  </a:endParaRPr>
                </a:p>
              </p:txBody>
            </p:sp>
            <p:sp>
              <p:nvSpPr>
                <p:cNvPr id="115" name="Textfeld 137"/>
                <p:cNvSpPr txBox="1"/>
                <p:nvPr/>
              </p:nvSpPr>
              <p:spPr>
                <a:xfrm>
                  <a:off x="5203745" y="767046"/>
                  <a:ext cx="1391253" cy="2772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a:solidFill>
                        <a:srgbClr val="0070C0"/>
                      </a:solidFill>
                      <a:effectLst/>
                      <a:ea typeface="Calibri" panose="020F0502020204030204" pitchFamily="34" charset="0"/>
                      <a:cs typeface="Times New Roman" panose="02020603050405020304" pitchFamily="18" charset="0"/>
                    </a:rPr>
                    <a:t>E0F1-Cup</a:t>
                  </a:r>
                  <a:endParaRPr lang="en-US" sz="900" dirty="0">
                    <a:solidFill>
                      <a:srgbClr val="0070C0"/>
                    </a:solidFill>
                    <a:effectLst/>
                    <a:ea typeface="Calibri" panose="020F0502020204030204" pitchFamily="34" charset="0"/>
                    <a:cs typeface="Times New Roman" panose="02020603050405020304" pitchFamily="18" charset="0"/>
                  </a:endParaRPr>
                </a:p>
              </p:txBody>
            </p:sp>
          </p:grpSp>
          <p:sp>
            <p:nvSpPr>
              <p:cNvPr id="73" name="Textfeld 140"/>
              <p:cNvSpPr txBox="1"/>
              <p:nvPr/>
            </p:nvSpPr>
            <p:spPr>
              <a:xfrm>
                <a:off x="3962545" y="-37868"/>
                <a:ext cx="2074100" cy="33616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err="1">
                    <a:effectLst/>
                    <a:ea typeface="Calibri" panose="020F0502020204030204" pitchFamily="34" charset="0"/>
                    <a:cs typeface="Times New Roman" panose="02020603050405020304" pitchFamily="18" charset="0"/>
                  </a:rPr>
                  <a:t>Thermionic</a:t>
                </a:r>
                <a:r>
                  <a:rPr lang="de-DE" sz="900" b="1" dirty="0">
                    <a:effectLst/>
                    <a:ea typeface="Calibri" panose="020F0502020204030204" pitchFamily="34" charset="0"/>
                    <a:cs typeface="Times New Roman" panose="02020603050405020304" pitchFamily="18" charset="0"/>
                  </a:rPr>
                  <a:t> </a:t>
                </a:r>
                <a:r>
                  <a:rPr lang="de-DE" sz="900" b="1" dirty="0" err="1">
                    <a:effectLst/>
                    <a:ea typeface="Calibri" panose="020F0502020204030204" pitchFamily="34" charset="0"/>
                    <a:cs typeface="Times New Roman" panose="02020603050405020304" pitchFamily="18" charset="0"/>
                  </a:rPr>
                  <a:t>Gun</a:t>
                </a:r>
                <a:endParaRPr lang="en-US" sz="900" dirty="0">
                  <a:effectLst/>
                  <a:ea typeface="Calibri" panose="020F0502020204030204" pitchFamily="34" charset="0"/>
                  <a:cs typeface="Times New Roman" panose="02020603050405020304" pitchFamily="18" charset="0"/>
                </a:endParaRPr>
              </a:p>
            </p:txBody>
          </p:sp>
          <p:sp>
            <p:nvSpPr>
              <p:cNvPr id="74" name="Textfeld 142"/>
              <p:cNvSpPr txBox="1"/>
              <p:nvPr/>
            </p:nvSpPr>
            <p:spPr>
              <a:xfrm>
                <a:off x="1091464" y="-6741"/>
                <a:ext cx="1891214" cy="3434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err="1">
                    <a:effectLst/>
                    <a:ea typeface="Calibri" panose="020F0502020204030204" pitchFamily="34" charset="0"/>
                    <a:cs typeface="Times New Roman" panose="02020603050405020304" pitchFamily="18" charset="0"/>
                  </a:rPr>
                  <a:t>Injector</a:t>
                </a:r>
                <a:r>
                  <a:rPr lang="de-DE" sz="900" b="1" dirty="0">
                    <a:effectLst/>
                    <a:ea typeface="Calibri" panose="020F0502020204030204" pitchFamily="34" charset="0"/>
                    <a:cs typeface="Times New Roman" panose="02020603050405020304" pitchFamily="18" charset="0"/>
                  </a:rPr>
                  <a:t> LINAC</a:t>
                </a:r>
                <a:endParaRPr lang="en-US" sz="900" dirty="0">
                  <a:effectLst/>
                  <a:ea typeface="Calibri" panose="020F0502020204030204" pitchFamily="34" charset="0"/>
                  <a:cs typeface="Times New Roman" panose="02020603050405020304" pitchFamily="18" charset="0"/>
                </a:endParaRPr>
              </a:p>
            </p:txBody>
          </p:sp>
          <p:sp>
            <p:nvSpPr>
              <p:cNvPr id="75" name="Textfeld 143"/>
              <p:cNvSpPr txBox="1"/>
              <p:nvPr/>
            </p:nvSpPr>
            <p:spPr>
              <a:xfrm>
                <a:off x="2435636" y="645444"/>
                <a:ext cx="1554593" cy="33598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a:effectLst/>
                    <a:ea typeface="Calibri" panose="020F0502020204030204" pitchFamily="34" charset="0"/>
                    <a:cs typeface="Times New Roman" panose="02020603050405020304" pitchFamily="18" charset="0"/>
                  </a:rPr>
                  <a:t>Main LINAC</a:t>
                </a:r>
                <a:endParaRPr lang="en-US" sz="900" dirty="0">
                  <a:effectLst/>
                  <a:ea typeface="Calibri" panose="020F0502020204030204" pitchFamily="34" charset="0"/>
                  <a:cs typeface="Times New Roman" panose="02020603050405020304" pitchFamily="18" charset="0"/>
                </a:endParaRPr>
              </a:p>
            </p:txBody>
          </p:sp>
          <p:sp>
            <p:nvSpPr>
              <p:cNvPr id="106" name="Textfeld 144"/>
              <p:cNvSpPr txBox="1"/>
              <p:nvPr/>
            </p:nvSpPr>
            <p:spPr>
              <a:xfrm>
                <a:off x="2081482" y="1924839"/>
                <a:ext cx="1858507" cy="2780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de-DE" sz="900" b="1" dirty="0" err="1">
                    <a:effectLst/>
                    <a:ea typeface="Calibri" panose="020F0502020204030204" pitchFamily="34" charset="0"/>
                    <a:cs typeface="Times New Roman" panose="02020603050405020304" pitchFamily="18" charset="0"/>
                  </a:rPr>
                  <a:t>Recirculations</a:t>
                </a:r>
                <a:endParaRPr lang="en-US" sz="900" dirty="0">
                  <a:effectLst/>
                  <a:ea typeface="Calibri" panose="020F0502020204030204" pitchFamily="34" charset="0"/>
                  <a:cs typeface="Times New Roman" panose="02020603050405020304" pitchFamily="18" charset="0"/>
                </a:endParaRPr>
              </a:p>
            </p:txBody>
          </p:sp>
        </p:grpSp>
        <p:sp>
          <p:nvSpPr>
            <p:cNvPr id="61" name="Gleichschenkliges Dreieck 60"/>
            <p:cNvSpPr/>
            <p:nvPr/>
          </p:nvSpPr>
          <p:spPr>
            <a:xfrm rot="16200000">
              <a:off x="3785088" y="479181"/>
              <a:ext cx="190500" cy="982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2" name="Gleichschenkliges Dreieck 61"/>
            <p:cNvSpPr/>
            <p:nvPr/>
          </p:nvSpPr>
          <p:spPr>
            <a:xfrm rot="5400000">
              <a:off x="4778619" y="1041888"/>
              <a:ext cx="190500" cy="977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Gleichschenkliges Dreieck 62"/>
            <p:cNvSpPr/>
            <p:nvPr/>
          </p:nvSpPr>
          <p:spPr>
            <a:xfrm rot="5400000">
              <a:off x="980343" y="1041888"/>
              <a:ext cx="190500" cy="977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4" name="Gleichschenkliges Dreieck 63"/>
            <p:cNvSpPr/>
            <p:nvPr/>
          </p:nvSpPr>
          <p:spPr>
            <a:xfrm rot="12675415">
              <a:off x="791307" y="615461"/>
              <a:ext cx="190500" cy="98282"/>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5" name="Gleichschenkliges Dreieck 64"/>
            <p:cNvSpPr/>
            <p:nvPr/>
          </p:nvSpPr>
          <p:spPr>
            <a:xfrm rot="16200000">
              <a:off x="4778618" y="1754065"/>
              <a:ext cx="190500" cy="977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7" name="Gleichschenkliges Dreieck 66"/>
            <p:cNvSpPr/>
            <p:nvPr/>
          </p:nvSpPr>
          <p:spPr>
            <a:xfrm rot="16200000">
              <a:off x="971549" y="1754065"/>
              <a:ext cx="190500" cy="97790"/>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163" name="Inhaltsplatzhalter 2"/>
          <p:cNvSpPr txBox="1">
            <a:spLocks/>
          </p:cNvSpPr>
          <p:nvPr/>
        </p:nvSpPr>
        <p:spPr bwMode="auto">
          <a:xfrm>
            <a:off x="882979" y="5197269"/>
            <a:ext cx="2713119" cy="4487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marL="179388" indent="-179388" algn="l" rtl="0" eaLnBrk="1" fontAlgn="base" hangingPunct="1">
              <a:lnSpc>
                <a:spcPct val="130000"/>
              </a:lnSpc>
              <a:spcBef>
                <a:spcPts val="200"/>
              </a:spcBef>
              <a:spcAft>
                <a:spcPts val="230"/>
              </a:spcAft>
              <a:buFont typeface="Wingdings" pitchFamily="2" charset="2"/>
              <a:buNone/>
              <a:defRPr sz="2000">
                <a:solidFill>
                  <a:schemeClr val="tx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pPr marL="0" indent="0"/>
            <a:r>
              <a:rPr lang="de-DE" sz="1800" kern="0" dirty="0" smtClean="0"/>
              <a:t>First ERL in Germany!</a:t>
            </a:r>
          </a:p>
        </p:txBody>
      </p:sp>
      <p:grpSp>
        <p:nvGrpSpPr>
          <p:cNvPr id="164" name="Gruppieren 163"/>
          <p:cNvGrpSpPr/>
          <p:nvPr/>
        </p:nvGrpSpPr>
        <p:grpSpPr>
          <a:xfrm>
            <a:off x="4406948" y="5081266"/>
            <a:ext cx="5491079" cy="1440821"/>
            <a:chOff x="489019" y="5113943"/>
            <a:chExt cx="5491079" cy="1440821"/>
          </a:xfrm>
        </p:grpSpPr>
        <p:sp>
          <p:nvSpPr>
            <p:cNvPr id="165" name="Text Box 5"/>
            <p:cNvSpPr txBox="1">
              <a:spLocks noChangeArrowheads="1"/>
            </p:cNvSpPr>
            <p:nvPr/>
          </p:nvSpPr>
          <p:spPr bwMode="auto">
            <a:xfrm>
              <a:off x="489019" y="5113944"/>
              <a:ext cx="5491079" cy="1282268"/>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285750" indent="-285750" eaLnBrk="1" hangingPunct="1">
                <a:spcBef>
                  <a:spcPts val="700"/>
                </a:spcBef>
                <a:buClr>
                  <a:srgbClr val="000000"/>
                </a:buClr>
                <a:buSzPct val="100000"/>
                <a:buFont typeface="Arial" panose="020B0604020202020204" pitchFamily="34" charset="0"/>
                <a:buChar char="•"/>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Energy gain injector:</a:t>
              </a:r>
            </a:p>
            <a:p>
              <a:pPr marL="285750" indent="-285750" eaLnBrk="1" hangingPunct="1">
                <a:spcBef>
                  <a:spcPts val="700"/>
                </a:spcBef>
                <a:buClr>
                  <a:srgbClr val="000000"/>
                </a:buClr>
                <a:buSzPct val="100000"/>
                <a:buFont typeface="Arial" panose="020B0604020202020204" pitchFamily="34" charset="0"/>
                <a:buChar char="•"/>
              </a:pPr>
              <a:r>
                <a:rPr lang="en-GB" sz="1800" dirty="0">
                  <a:solidFill>
                    <a:srgbClr val="000000"/>
                  </a:solidFill>
                  <a:latin typeface="+mj-lt"/>
                  <a:ea typeface="Verdana" panose="020B0604030504040204" pitchFamily="34" charset="0"/>
                  <a:cs typeface="Verdana" panose="020B0604030504040204" pitchFamily="34" charset="0"/>
                  <a:sym typeface="Wingdings" pitchFamily="2" charset="2"/>
                </a:rPr>
                <a:t>Energy gain LINAC</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a:t>
              </a:r>
            </a:p>
            <a:p>
              <a:pPr marL="285750" indent="-285750" eaLnBrk="1" hangingPunct="1">
                <a:spcBef>
                  <a:spcPts val="700"/>
                </a:spcBef>
                <a:buClr>
                  <a:srgbClr val="000000"/>
                </a:buClr>
                <a:buSzPct val="100000"/>
                <a:buFont typeface="Arial" panose="020B0604020202020204" pitchFamily="34" charset="0"/>
                <a:buChar char="•"/>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Current </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to injector</a:t>
              </a: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a:t>
              </a:r>
              <a:endPar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endParaRPr>
            </a:p>
          </p:txBody>
        </p:sp>
        <p:sp>
          <p:nvSpPr>
            <p:cNvPr id="166" name="Text Box 5"/>
            <p:cNvSpPr txBox="1">
              <a:spLocks noChangeArrowheads="1"/>
            </p:cNvSpPr>
            <p:nvPr/>
          </p:nvSpPr>
          <p:spPr bwMode="auto">
            <a:xfrm>
              <a:off x="3131840" y="5113943"/>
              <a:ext cx="1622116" cy="1440821"/>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r"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2.5 MeV</a:t>
              </a:r>
            </a:p>
            <a:p>
              <a:pPr marL="0" indent="0" algn="r"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20.0 MeV</a:t>
              </a:r>
            </a:p>
            <a:p>
              <a:pPr marL="0" indent="0" algn="r" eaLnBrk="1" hangingPunct="1">
                <a:spcBef>
                  <a:spcPts val="700"/>
                </a:spcBef>
                <a:buClr>
                  <a:srgbClr val="000000"/>
                </a:buClr>
                <a:buSzPct val="100000"/>
              </a:pPr>
              <a:r>
                <a:rPr lang="en-GB" sz="1800" dirty="0" smtClean="0">
                  <a:solidFill>
                    <a:srgbClr val="000000"/>
                  </a:solidFill>
                  <a:latin typeface="+mj-lt"/>
                  <a:ea typeface="Verdana" panose="020B0604030504040204" pitchFamily="34" charset="0"/>
                  <a:cs typeface="Verdana" panose="020B0604030504040204" pitchFamily="34" charset="0"/>
                  <a:sym typeface="Wingdings" pitchFamily="2" charset="2"/>
                </a:rPr>
                <a:t>~ 1.2 µA</a:t>
              </a:r>
            </a:p>
          </p:txBody>
        </p:sp>
      </p:grpSp>
      <p:sp>
        <p:nvSpPr>
          <p:cNvPr id="167" name="Rechteck 166"/>
          <p:cNvSpPr/>
          <p:nvPr/>
        </p:nvSpPr>
        <p:spPr>
          <a:xfrm>
            <a:off x="236432" y="6040202"/>
            <a:ext cx="3465711" cy="323165"/>
          </a:xfrm>
          <a:prstGeom prst="rect">
            <a:avLst/>
          </a:prstGeom>
        </p:spPr>
        <p:txBody>
          <a:bodyPr wrap="square">
            <a:spAutoFit/>
          </a:bodyPr>
          <a:lstStyle/>
          <a:p>
            <a:pPr>
              <a:lnSpc>
                <a:spcPct val="150000"/>
              </a:lnSpc>
            </a:pPr>
            <a:r>
              <a:rPr lang="de-DE" sz="1000" i="1" dirty="0" smtClean="0">
                <a:latin typeface="+mn-lt"/>
              </a:rPr>
              <a:t>Physik Journal 10/2017; </a:t>
            </a:r>
            <a:r>
              <a:rPr lang="de-DE" sz="1000" i="1" dirty="0" err="1" smtClean="0">
                <a:latin typeface="+mn-lt"/>
              </a:rPr>
              <a:t>publication</a:t>
            </a:r>
            <a:r>
              <a:rPr lang="de-DE" sz="1000" i="1" dirty="0" smtClean="0">
                <a:latin typeface="+mn-lt"/>
              </a:rPr>
              <a:t> in </a:t>
            </a:r>
            <a:r>
              <a:rPr lang="de-DE" sz="1000" i="1" dirty="0" err="1" smtClean="0">
                <a:latin typeface="+mn-lt"/>
              </a:rPr>
              <a:t>preparation</a:t>
            </a:r>
            <a:endParaRPr lang="de-DE" sz="1000" i="1" dirty="0">
              <a:latin typeface="+mn-lt"/>
            </a:endParaRPr>
          </a:p>
        </p:txBody>
      </p:sp>
      <p:pic>
        <p:nvPicPr>
          <p:cNvPr id="168" name="Grafik 16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2691" y="1556793"/>
            <a:ext cx="4601648" cy="3451236"/>
          </a:xfrm>
          <a:prstGeom prst="rect">
            <a:avLst/>
          </a:prstGeom>
        </p:spPr>
      </p:pic>
      <p:sp>
        <p:nvSpPr>
          <p:cNvPr id="79"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80" name="Richtungspfeil 79"/>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Tree>
    <p:extLst>
      <p:ext uri="{BB962C8B-B14F-4D97-AF65-F5344CB8AC3E}">
        <p14:creationId xmlns:p14="http://schemas.microsoft.com/office/powerpoint/2010/main" val="2550489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1026721" y="3998705"/>
            <a:ext cx="2595503" cy="2153135"/>
            <a:chOff x="504795" y="2852936"/>
            <a:chExt cx="2595503" cy="2153135"/>
          </a:xfrm>
        </p:grpSpPr>
        <p:grpSp>
          <p:nvGrpSpPr>
            <p:cNvPr id="33" name="Gruppieren 32"/>
            <p:cNvGrpSpPr/>
            <p:nvPr/>
          </p:nvGrpSpPr>
          <p:grpSpPr>
            <a:xfrm>
              <a:off x="504795" y="2852936"/>
              <a:ext cx="2595503" cy="2153135"/>
              <a:chOff x="4700862" y="2797702"/>
              <a:chExt cx="2595503" cy="2153135"/>
            </a:xfrm>
          </p:grpSpPr>
          <p:grpSp>
            <p:nvGrpSpPr>
              <p:cNvPr id="49" name="Gruppieren 48"/>
              <p:cNvGrpSpPr/>
              <p:nvPr/>
            </p:nvGrpSpPr>
            <p:grpSpPr>
              <a:xfrm>
                <a:off x="4704076" y="2797702"/>
                <a:ext cx="2592289" cy="2153135"/>
                <a:chOff x="4704076" y="2797702"/>
                <a:chExt cx="2592289" cy="2153135"/>
              </a:xfrm>
            </p:grpSpPr>
            <p:pic>
              <p:nvPicPr>
                <p:cNvPr id="51" name="Grafik 50"/>
                <p:cNvPicPr>
                  <a:picLocks noChangeAspect="1"/>
                </p:cNvPicPr>
                <p:nvPr/>
              </p:nvPicPr>
              <p:blipFill rotWithShape="1">
                <a:blip r:embed="rId3" cstate="print">
                  <a:extLst>
                    <a:ext uri="{28A0092B-C50C-407E-A947-70E740481C1C}">
                      <a14:useLocalDpi xmlns:a14="http://schemas.microsoft.com/office/drawing/2010/main" val="0"/>
                    </a:ext>
                  </a:extLst>
                </a:blip>
                <a:srcRect l="52447" t="17932" r="16471"/>
                <a:stretch/>
              </p:blipFill>
              <p:spPr>
                <a:xfrm>
                  <a:off x="4704076" y="2797702"/>
                  <a:ext cx="2592289" cy="2153135"/>
                </a:xfrm>
                <a:prstGeom prst="rect">
                  <a:avLst/>
                </a:prstGeom>
              </p:spPr>
            </p:pic>
            <p:grpSp>
              <p:nvGrpSpPr>
                <p:cNvPr id="52" name="Gruppieren 51"/>
                <p:cNvGrpSpPr/>
                <p:nvPr/>
              </p:nvGrpSpPr>
              <p:grpSpPr>
                <a:xfrm>
                  <a:off x="5414400" y="2894421"/>
                  <a:ext cx="1461855" cy="1823703"/>
                  <a:chOff x="5414400" y="2894421"/>
                  <a:chExt cx="1461855" cy="1823703"/>
                </a:xfrm>
              </p:grpSpPr>
              <p:sp>
                <p:nvSpPr>
                  <p:cNvPr id="68" name="Rechteck 67"/>
                  <p:cNvSpPr/>
                  <p:nvPr/>
                </p:nvSpPr>
                <p:spPr>
                  <a:xfrm>
                    <a:off x="5533375" y="3140968"/>
                    <a:ext cx="622801" cy="1908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hteck 68"/>
                  <p:cNvSpPr/>
                  <p:nvPr/>
                </p:nvSpPr>
                <p:spPr>
                  <a:xfrm>
                    <a:off x="6660232" y="336913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hteck 69"/>
                  <p:cNvSpPr/>
                  <p:nvPr/>
                </p:nvSpPr>
                <p:spPr>
                  <a:xfrm>
                    <a:off x="6732240" y="2894421"/>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hteck 71"/>
                  <p:cNvSpPr/>
                  <p:nvPr/>
                </p:nvSpPr>
                <p:spPr>
                  <a:xfrm>
                    <a:off x="6156176" y="4581128"/>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hteck 72"/>
                  <p:cNvSpPr/>
                  <p:nvPr/>
                </p:nvSpPr>
                <p:spPr>
                  <a:xfrm>
                    <a:off x="6012161" y="3167873"/>
                    <a:ext cx="360039" cy="30089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hteck 73"/>
                  <p:cNvSpPr/>
                  <p:nvPr/>
                </p:nvSpPr>
                <p:spPr>
                  <a:xfrm>
                    <a:off x="5915264" y="307368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hteck 74"/>
                  <p:cNvSpPr/>
                  <p:nvPr/>
                </p:nvSpPr>
                <p:spPr>
                  <a:xfrm>
                    <a:off x="5414400" y="3084494"/>
                    <a:ext cx="30369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7" name="Text Box 5"/>
              <p:cNvSpPr txBox="1">
                <a:spLocks noChangeArrowheads="1"/>
              </p:cNvSpPr>
              <p:nvPr/>
            </p:nvSpPr>
            <p:spPr bwMode="auto">
              <a:xfrm>
                <a:off x="4700862" y="4316547"/>
                <a:ext cx="1872208" cy="409239"/>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169° LINTOTT Magnet Spectrometer</a:t>
                </a:r>
              </a:p>
            </p:txBody>
          </p:sp>
        </p:grpSp>
        <p:sp>
          <p:nvSpPr>
            <p:cNvPr id="76" name="Text Box 5"/>
            <p:cNvSpPr txBox="1">
              <a:spLocks noChangeArrowheads="1"/>
            </p:cNvSpPr>
            <p:nvPr/>
          </p:nvSpPr>
          <p:spPr bwMode="auto">
            <a:xfrm>
              <a:off x="992225" y="3316368"/>
              <a:ext cx="1327924" cy="409239"/>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High-Energy Scraper-System</a:t>
              </a:r>
            </a:p>
          </p:txBody>
        </p:sp>
      </p:grpSp>
      <p:sp>
        <p:nvSpPr>
          <p:cNvPr id="92" name="Content Placeholder 2"/>
          <p:cNvSpPr>
            <a:spLocks noGrp="1"/>
          </p:cNvSpPr>
          <p:nvPr>
            <p:ph idx="1"/>
          </p:nvPr>
        </p:nvSpPr>
        <p:spPr>
          <a:xfrm>
            <a:off x="5277568" y="4604264"/>
            <a:ext cx="3411377" cy="1473522"/>
          </a:xfrm>
        </p:spPr>
        <p:txBody>
          <a:bodyPr/>
          <a:lstStyle/>
          <a:p>
            <a:pPr marL="0" indent="0"/>
            <a:r>
              <a:rPr lang="de-DE" sz="1800" dirty="0" smtClean="0"/>
              <a:t>First </a:t>
            </a:r>
            <a:r>
              <a:rPr lang="de-DE" sz="1800" dirty="0" err="1" smtClean="0"/>
              <a:t>commissioning</a:t>
            </a:r>
            <a:r>
              <a:rPr lang="de-DE" sz="1800" dirty="0" smtClean="0"/>
              <a:t> </a:t>
            </a:r>
            <a:r>
              <a:rPr lang="de-DE" sz="1800" dirty="0" err="1" smtClean="0"/>
              <a:t>of</a:t>
            </a:r>
            <a:r>
              <a:rPr lang="de-DE" sz="1800" dirty="0" smtClean="0"/>
              <a:t> high-</a:t>
            </a:r>
            <a:r>
              <a:rPr lang="de-DE" sz="1800" dirty="0" err="1" smtClean="0"/>
              <a:t>energy</a:t>
            </a:r>
            <a:r>
              <a:rPr lang="de-DE" sz="1800" dirty="0" smtClean="0"/>
              <a:t> </a:t>
            </a:r>
            <a:r>
              <a:rPr lang="de-DE" sz="1800" dirty="0" err="1" smtClean="0"/>
              <a:t>scraper</a:t>
            </a:r>
            <a:r>
              <a:rPr lang="de-DE" sz="1800" dirty="0" smtClean="0"/>
              <a:t>-system: Test </a:t>
            </a:r>
            <a:r>
              <a:rPr lang="de-DE" sz="1800" dirty="0" err="1" smtClean="0"/>
              <a:t>of</a:t>
            </a:r>
            <a:r>
              <a:rPr lang="de-DE" sz="1800" dirty="0" smtClean="0"/>
              <a:t> </a:t>
            </a:r>
            <a:r>
              <a:rPr lang="de-DE" sz="1800" dirty="0" err="1" smtClean="0"/>
              <a:t>energy-scraper</a:t>
            </a:r>
            <a:r>
              <a:rPr lang="de-DE" sz="1800" dirty="0" smtClean="0"/>
              <a:t> </a:t>
            </a:r>
            <a:r>
              <a:rPr lang="de-DE" sz="1800" dirty="0" err="1" smtClean="0"/>
              <a:t>and</a:t>
            </a:r>
            <a:r>
              <a:rPr lang="de-DE" sz="1800" dirty="0" smtClean="0"/>
              <a:t> horizontal </a:t>
            </a:r>
            <a:r>
              <a:rPr lang="de-DE" sz="1800" dirty="0" err="1" smtClean="0"/>
              <a:t>halo-scraper</a:t>
            </a:r>
            <a:endParaRPr lang="de-DE" sz="1800" dirty="0" smtClean="0"/>
          </a:p>
        </p:txBody>
      </p:sp>
      <p:sp>
        <p:nvSpPr>
          <p:cNvPr id="22" name="Ellipse 21"/>
          <p:cNvSpPr/>
          <p:nvPr/>
        </p:nvSpPr>
        <p:spPr>
          <a:xfrm>
            <a:off x="899591" y="5438864"/>
            <a:ext cx="2086499" cy="717599"/>
          </a:xfrm>
          <a:prstGeom prst="ellipse">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bgerundetes Rechteck 30"/>
          <p:cNvSpPr/>
          <p:nvPr/>
        </p:nvSpPr>
        <p:spPr>
          <a:xfrm>
            <a:off x="1647904" y="4070489"/>
            <a:ext cx="1040824" cy="390842"/>
          </a:xfrm>
          <a:prstGeom prst="roundRect">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Gerader Verbinder 25"/>
          <p:cNvCxnSpPr/>
          <p:nvPr/>
        </p:nvCxnSpPr>
        <p:spPr>
          <a:xfrm flipV="1">
            <a:off x="2688728" y="1628801"/>
            <a:ext cx="6059735" cy="2466623"/>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cxnSp>
        <p:nvCxnSpPr>
          <p:cNvPr id="34" name="Gerader Verbinder 33"/>
          <p:cNvCxnSpPr/>
          <p:nvPr/>
        </p:nvCxnSpPr>
        <p:spPr>
          <a:xfrm flipV="1">
            <a:off x="1647904" y="1549133"/>
            <a:ext cx="2617025" cy="2546291"/>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flipV="1">
            <a:off x="2648108" y="4250259"/>
            <a:ext cx="6106980" cy="211878"/>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cxnSp>
        <p:nvCxnSpPr>
          <p:cNvPr id="43" name="Gerader Verbinder 42"/>
          <p:cNvCxnSpPr/>
          <p:nvPr/>
        </p:nvCxnSpPr>
        <p:spPr>
          <a:xfrm flipV="1">
            <a:off x="2688728" y="4259113"/>
            <a:ext cx="1537058" cy="125588"/>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grpSp>
        <p:nvGrpSpPr>
          <p:cNvPr id="24" name="Gruppieren 23"/>
          <p:cNvGrpSpPr/>
          <p:nvPr/>
        </p:nvGrpSpPr>
        <p:grpSpPr>
          <a:xfrm>
            <a:off x="4118764" y="1506022"/>
            <a:ext cx="5134961" cy="2866807"/>
            <a:chOff x="1758475" y="1498297"/>
            <a:chExt cx="5134961" cy="2866807"/>
          </a:xfrm>
        </p:grpSpPr>
        <p:sp>
          <p:nvSpPr>
            <p:cNvPr id="23" name="Abgerundetes Rechteck 22"/>
            <p:cNvSpPr/>
            <p:nvPr/>
          </p:nvSpPr>
          <p:spPr>
            <a:xfrm>
              <a:off x="1758475" y="1498297"/>
              <a:ext cx="4757741" cy="2866807"/>
            </a:xfrm>
            <a:prstGeom prst="roundRect">
              <a:avLst>
                <a:gd name="adj" fmla="val 10522"/>
              </a:avLst>
            </a:prstGeom>
            <a:solidFill>
              <a:schemeClr val="bg1"/>
            </a:solid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uppieren 11"/>
            <p:cNvGrpSpPr/>
            <p:nvPr/>
          </p:nvGrpSpPr>
          <p:grpSpPr>
            <a:xfrm>
              <a:off x="1865497" y="1515217"/>
              <a:ext cx="5027939" cy="2736171"/>
              <a:chOff x="-252536" y="3223733"/>
              <a:chExt cx="5507635" cy="2997218"/>
            </a:xfrm>
          </p:grpSpPr>
          <p:pic>
            <p:nvPicPr>
              <p:cNvPr id="13"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536" y="3493766"/>
                <a:ext cx="4919982" cy="2727181"/>
              </a:xfrm>
              <a:prstGeom prst="rect">
                <a:avLst/>
              </a:prstGeom>
            </p:spPr>
          </p:pic>
          <p:sp>
            <p:nvSpPr>
              <p:cNvPr id="14" name="TextBox 9"/>
              <p:cNvSpPr txBox="1"/>
              <p:nvPr/>
            </p:nvSpPr>
            <p:spPr>
              <a:xfrm>
                <a:off x="899592" y="3548764"/>
                <a:ext cx="2160240" cy="276999"/>
              </a:xfrm>
              <a:prstGeom prst="rect">
                <a:avLst/>
              </a:prstGeom>
              <a:noFill/>
            </p:spPr>
            <p:txBody>
              <a:bodyPr wrap="square" rtlCol="0">
                <a:spAutoFit/>
              </a:bodyPr>
              <a:lstStyle/>
              <a:p>
                <a:r>
                  <a:rPr lang="de-DE" sz="1200" dirty="0" err="1" smtClean="0">
                    <a:latin typeface="+mn-lt"/>
                  </a:rPr>
                  <a:t>Energy</a:t>
                </a:r>
                <a:r>
                  <a:rPr lang="de-DE" sz="1200" dirty="0" err="1">
                    <a:latin typeface="+mn-lt"/>
                  </a:rPr>
                  <a:t>-</a:t>
                </a:r>
                <a:r>
                  <a:rPr lang="de-DE" sz="1200" dirty="0" err="1" smtClean="0">
                    <a:latin typeface="+mn-lt"/>
                  </a:rPr>
                  <a:t>scraper</a:t>
                </a:r>
                <a:endParaRPr lang="de-DE" sz="1200" dirty="0">
                  <a:latin typeface="+mn-lt"/>
                </a:endParaRPr>
              </a:p>
            </p:txBody>
          </p:sp>
          <p:sp>
            <p:nvSpPr>
              <p:cNvPr id="15" name="TextBox 10"/>
              <p:cNvSpPr txBox="1"/>
              <p:nvPr/>
            </p:nvSpPr>
            <p:spPr>
              <a:xfrm>
                <a:off x="-252536" y="3829144"/>
                <a:ext cx="2160240" cy="461665"/>
              </a:xfrm>
              <a:prstGeom prst="rect">
                <a:avLst/>
              </a:prstGeom>
              <a:noFill/>
            </p:spPr>
            <p:txBody>
              <a:bodyPr wrap="square" rtlCol="0">
                <a:spAutoFit/>
              </a:bodyPr>
              <a:lstStyle/>
              <a:p>
                <a:r>
                  <a:rPr lang="de-DE" sz="1200" dirty="0" smtClean="0">
                    <a:latin typeface="+mn-lt"/>
                  </a:rPr>
                  <a:t>Halo-</a:t>
                </a:r>
                <a:r>
                  <a:rPr lang="de-DE" sz="1200" dirty="0" err="1" smtClean="0">
                    <a:latin typeface="+mn-lt"/>
                  </a:rPr>
                  <a:t>scraper</a:t>
                </a:r>
                <a:endParaRPr lang="de-DE" sz="1200" dirty="0" smtClean="0">
                  <a:latin typeface="+mn-lt"/>
                </a:endParaRPr>
              </a:p>
              <a:p>
                <a:r>
                  <a:rPr lang="de-DE" sz="1200" dirty="0" err="1" smtClean="0">
                    <a:latin typeface="+mn-lt"/>
                  </a:rPr>
                  <a:t>vertical</a:t>
                </a:r>
                <a:endParaRPr lang="de-DE" sz="1200" dirty="0">
                  <a:latin typeface="+mn-lt"/>
                </a:endParaRPr>
              </a:p>
            </p:txBody>
          </p:sp>
          <p:sp>
            <p:nvSpPr>
              <p:cNvPr id="16" name="TextBox 11"/>
              <p:cNvSpPr txBox="1"/>
              <p:nvPr/>
            </p:nvSpPr>
            <p:spPr>
              <a:xfrm>
                <a:off x="2419258" y="3223733"/>
                <a:ext cx="2835841" cy="461665"/>
              </a:xfrm>
              <a:prstGeom prst="rect">
                <a:avLst/>
              </a:prstGeom>
              <a:noFill/>
            </p:spPr>
            <p:txBody>
              <a:bodyPr wrap="square" rtlCol="0">
                <a:spAutoFit/>
              </a:bodyPr>
              <a:lstStyle/>
              <a:p>
                <a:r>
                  <a:rPr lang="de-DE" sz="1200" dirty="0" smtClean="0">
                    <a:latin typeface="+mn-lt"/>
                  </a:rPr>
                  <a:t>Halo-</a:t>
                </a:r>
                <a:r>
                  <a:rPr lang="de-DE" sz="1200" dirty="0" err="1" smtClean="0">
                    <a:latin typeface="+mn-lt"/>
                  </a:rPr>
                  <a:t>scraper</a:t>
                </a:r>
                <a:r>
                  <a:rPr lang="de-DE" sz="1200" dirty="0" smtClean="0">
                    <a:latin typeface="+mn-lt"/>
                  </a:rPr>
                  <a:t> horizontal</a:t>
                </a:r>
              </a:p>
              <a:p>
                <a:r>
                  <a:rPr lang="de-DE" sz="1200" dirty="0" smtClean="0">
                    <a:latin typeface="+mn-lt"/>
                  </a:rPr>
                  <a:t>+ </a:t>
                </a:r>
                <a:r>
                  <a:rPr lang="de-DE" sz="1200" dirty="0" err="1" smtClean="0">
                    <a:latin typeface="+mn-lt"/>
                  </a:rPr>
                  <a:t>vertical</a:t>
                </a:r>
                <a:endParaRPr lang="de-DE" sz="1200" dirty="0">
                  <a:latin typeface="+mn-lt"/>
                </a:endParaRPr>
              </a:p>
            </p:txBody>
          </p:sp>
          <p:cxnSp>
            <p:nvCxnSpPr>
              <p:cNvPr id="17" name="Straight Arrow Connector 13"/>
              <p:cNvCxnSpPr/>
              <p:nvPr/>
            </p:nvCxnSpPr>
            <p:spPr>
              <a:xfrm>
                <a:off x="1691680" y="3928549"/>
                <a:ext cx="0" cy="3688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3"/>
              <p:cNvCxnSpPr/>
              <p:nvPr/>
            </p:nvCxnSpPr>
            <p:spPr>
              <a:xfrm flipV="1">
                <a:off x="395536" y="5087908"/>
                <a:ext cx="4176464" cy="1133043"/>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TextBox 12"/>
              <p:cNvSpPr txBox="1"/>
              <p:nvPr/>
            </p:nvSpPr>
            <p:spPr>
              <a:xfrm>
                <a:off x="2242118" y="5837592"/>
                <a:ext cx="965596" cy="303426"/>
              </a:xfrm>
              <a:prstGeom prst="rect">
                <a:avLst/>
              </a:prstGeom>
              <a:noFill/>
            </p:spPr>
            <p:txBody>
              <a:bodyPr wrap="square" rtlCol="0">
                <a:spAutoFit/>
              </a:bodyPr>
              <a:lstStyle/>
              <a:p>
                <a:r>
                  <a:rPr lang="de-DE" sz="1200" dirty="0" smtClean="0">
                    <a:latin typeface="+mn-lt"/>
                  </a:rPr>
                  <a:t>7.5 m</a:t>
                </a:r>
                <a:endParaRPr lang="de-DE" sz="1200" dirty="0">
                  <a:latin typeface="+mn-lt"/>
                </a:endParaRPr>
              </a:p>
            </p:txBody>
          </p:sp>
        </p:grpSp>
      </p:grpSp>
      <p:sp>
        <p:nvSpPr>
          <p:cNvPr id="27"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Lars Jürgensen</a:t>
            </a:r>
            <a:endParaRPr lang="de-DE" sz="1100" b="0" i="1" kern="0" dirty="0">
              <a:solidFill>
                <a:schemeClr val="tx1"/>
              </a:solidFill>
            </a:endParaRPr>
          </a:p>
        </p:txBody>
      </p:sp>
      <p:sp>
        <p:nvSpPr>
          <p:cNvPr id="32"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36" name="Richtungspfeil 35"/>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
        <p:nvSpPr>
          <p:cNvPr id="37" name="Eingekerbter Richtungspfeil 36"/>
          <p:cNvSpPr/>
          <p:nvPr/>
        </p:nvSpPr>
        <p:spPr>
          <a:xfrm rot="5400000">
            <a:off x="442775" y="2468131"/>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October</a:t>
            </a:r>
            <a:r>
              <a:rPr lang="de-DE" sz="1600" dirty="0">
                <a:solidFill>
                  <a:schemeClr val="tx1"/>
                </a:solidFill>
              </a:rPr>
              <a:t> / November 17</a:t>
            </a:r>
            <a:endParaRPr lang="en-US" sz="1600" dirty="0">
              <a:solidFill>
                <a:schemeClr val="tx1"/>
              </a:solidFill>
            </a:endParaRPr>
          </a:p>
        </p:txBody>
      </p:sp>
    </p:spTree>
    <p:extLst>
      <p:ext uri="{BB962C8B-B14F-4D97-AF65-F5344CB8AC3E}">
        <p14:creationId xmlns:p14="http://schemas.microsoft.com/office/powerpoint/2010/main" val="1429041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r>
              <a:rPr lang="de-DE" sz="1800" dirty="0" err="1" smtClean="0"/>
              <a:t>Linewidth</a:t>
            </a:r>
            <a:r>
              <a:rPr lang="de-DE" sz="1800" dirty="0" smtClean="0"/>
              <a:t> </a:t>
            </a:r>
            <a:r>
              <a:rPr lang="de-DE" sz="1800" dirty="0" err="1" smtClean="0"/>
              <a:t>of</a:t>
            </a:r>
            <a:r>
              <a:rPr lang="de-DE" sz="1800" dirty="0" smtClean="0"/>
              <a:t> </a:t>
            </a:r>
            <a:r>
              <a:rPr lang="de-DE" sz="1800" dirty="0" err="1" smtClean="0"/>
              <a:t>elastic</a:t>
            </a:r>
            <a:r>
              <a:rPr lang="de-DE" sz="1800" dirty="0" smtClean="0"/>
              <a:t> </a:t>
            </a:r>
            <a:r>
              <a:rPr lang="de-DE" sz="1800" dirty="0" err="1" smtClean="0"/>
              <a:t>peak</a:t>
            </a:r>
            <a:r>
              <a:rPr lang="de-DE" sz="1800" dirty="0" smtClean="0"/>
              <a:t> in 169°-</a:t>
            </a:r>
            <a:r>
              <a:rPr lang="de-DE" sz="1800" dirty="0" err="1" smtClean="0"/>
              <a:t>spectrometer</a:t>
            </a:r>
            <a:r>
              <a:rPr lang="de-DE" sz="1800" dirty="0" smtClean="0"/>
              <a:t>:</a:t>
            </a:r>
          </a:p>
          <a:p>
            <a:pPr marL="285750" indent="-285750">
              <a:buFont typeface="Arial" panose="020B0604020202020204" pitchFamily="34" charset="0"/>
              <a:buChar char="•"/>
            </a:pPr>
            <a:r>
              <a:rPr lang="de-DE" sz="1800" dirty="0" smtClean="0"/>
              <a:t>42.5 </a:t>
            </a:r>
            <a:r>
              <a:rPr lang="de-DE" sz="1800" dirty="0" err="1" smtClean="0"/>
              <a:t>MeV</a:t>
            </a:r>
            <a:r>
              <a:rPr lang="de-DE" sz="1800" dirty="0" smtClean="0"/>
              <a:t> on 1 mg/cm² </a:t>
            </a:r>
            <a:r>
              <a:rPr lang="de-DE" sz="1800" dirty="0" err="1" smtClean="0"/>
              <a:t>gold</a:t>
            </a:r>
            <a:r>
              <a:rPr lang="de-DE" sz="1800" dirty="0" smtClean="0"/>
              <a:t> </a:t>
            </a:r>
            <a:r>
              <a:rPr lang="de-DE" sz="1800" dirty="0" err="1" smtClean="0"/>
              <a:t>foil</a:t>
            </a:r>
            <a:r>
              <a:rPr lang="de-DE" sz="1800" dirty="0" smtClean="0"/>
              <a:t> at 93°</a:t>
            </a:r>
          </a:p>
          <a:p>
            <a:pPr marL="285750" indent="-285750">
              <a:buFont typeface="Arial" panose="020B0604020202020204" pitchFamily="34" charset="0"/>
              <a:buChar char="•"/>
            </a:pPr>
            <a:r>
              <a:rPr lang="de-DE" sz="1800" dirty="0" smtClean="0"/>
              <a:t>Duration </a:t>
            </a:r>
            <a:r>
              <a:rPr lang="de-DE" sz="1800" dirty="0" err="1" smtClean="0"/>
              <a:t>of</a:t>
            </a:r>
            <a:r>
              <a:rPr lang="de-DE" sz="1800" dirty="0" smtClean="0"/>
              <a:t> </a:t>
            </a:r>
            <a:r>
              <a:rPr lang="de-DE" sz="1800" dirty="0" err="1" smtClean="0"/>
              <a:t>each</a:t>
            </a:r>
            <a:r>
              <a:rPr lang="de-DE" sz="1800" dirty="0" smtClean="0"/>
              <a:t> </a:t>
            </a:r>
            <a:r>
              <a:rPr lang="de-DE" sz="1800" dirty="0" err="1" smtClean="0"/>
              <a:t>measurement</a:t>
            </a:r>
            <a:r>
              <a:rPr lang="de-DE" sz="1800" dirty="0" smtClean="0"/>
              <a:t> </a:t>
            </a:r>
            <a:r>
              <a:rPr lang="de-DE" sz="1800" dirty="0" err="1" smtClean="0"/>
              <a:t>approx</a:t>
            </a:r>
            <a:r>
              <a:rPr lang="de-DE" sz="1800" dirty="0" smtClean="0"/>
              <a:t>. 5 min</a:t>
            </a:r>
            <a:r>
              <a:rPr lang="de-DE" sz="1400" dirty="0" smtClean="0"/>
              <a:t/>
            </a:r>
            <a:br>
              <a:rPr lang="de-DE" sz="1400" dirty="0" smtClean="0"/>
            </a:br>
            <a:endParaRPr lang="de-DE"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7664" y="3303277"/>
            <a:ext cx="6264696" cy="3006043"/>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Lars Jürgensen</a:t>
            </a:r>
            <a:endParaRPr lang="de-DE" sz="1100" b="0" i="1" kern="0" dirty="0">
              <a:solidFill>
                <a:schemeClr val="tx1"/>
              </a:solidFill>
            </a:endParaRPr>
          </a:p>
        </p:txBody>
      </p:sp>
      <p:cxnSp>
        <p:nvCxnSpPr>
          <p:cNvPr id="7" name="Gerade Verbindung mit Pfeil 6"/>
          <p:cNvCxnSpPr>
            <a:stCxn id="10" idx="1"/>
          </p:cNvCxnSpPr>
          <p:nvPr/>
        </p:nvCxnSpPr>
        <p:spPr>
          <a:xfrm flipH="1">
            <a:off x="5961118" y="2600038"/>
            <a:ext cx="1067670" cy="914445"/>
          </a:xfrm>
          <a:prstGeom prst="straightConnector1">
            <a:avLst/>
          </a:prstGeom>
          <a:ln w="25400">
            <a:solidFill>
              <a:srgbClr val="7FAB16"/>
            </a:solidFill>
            <a:tailEnd type="triangle" w="lg" len="lg"/>
          </a:ln>
        </p:spPr>
        <p:style>
          <a:lnRef idx="1">
            <a:schemeClr val="accent1"/>
          </a:lnRef>
          <a:fillRef idx="0">
            <a:schemeClr val="accent1"/>
          </a:fillRef>
          <a:effectRef idx="0">
            <a:schemeClr val="accent1"/>
          </a:effectRef>
          <a:fontRef idx="minor">
            <a:schemeClr val="tx1"/>
          </a:fontRef>
        </p:style>
      </p:cxnSp>
      <p:sp>
        <p:nvSpPr>
          <p:cNvPr id="10" name="Rechteck 9"/>
          <p:cNvSpPr/>
          <p:nvPr/>
        </p:nvSpPr>
        <p:spPr>
          <a:xfrm>
            <a:off x="7028788" y="2276872"/>
            <a:ext cx="1953508" cy="646331"/>
          </a:xfrm>
          <a:prstGeom prst="rect">
            <a:avLst/>
          </a:prstGeom>
        </p:spPr>
        <p:txBody>
          <a:bodyPr wrap="square">
            <a:spAutoFit/>
          </a:bodyPr>
          <a:lstStyle/>
          <a:p>
            <a:pPr marL="0" lvl="1"/>
            <a:r>
              <a:rPr lang="de-DE" kern="0" dirty="0" err="1" smtClean="0">
                <a:latin typeface="+mn-lt"/>
                <a:sym typeface="Wingdings" panose="05000000000000000000" pitchFamily="2" charset="2"/>
              </a:rPr>
              <a:t>Fluctuation</a:t>
            </a:r>
            <a:r>
              <a:rPr lang="de-DE" kern="0" dirty="0" smtClean="0">
                <a:latin typeface="+mn-lt"/>
                <a:sym typeface="Wingdings" panose="05000000000000000000" pitchFamily="2" charset="2"/>
              </a:rPr>
              <a:t> </a:t>
            </a:r>
            <a:r>
              <a:rPr lang="de-DE" kern="0" dirty="0" err="1" smtClean="0">
                <a:latin typeface="+mn-lt"/>
                <a:sym typeface="Wingdings" panose="05000000000000000000" pitchFamily="2" charset="2"/>
              </a:rPr>
              <a:t>of</a:t>
            </a:r>
            <a:r>
              <a:rPr lang="de-DE" kern="0" dirty="0" smtClean="0">
                <a:latin typeface="+mn-lt"/>
                <a:sym typeface="Wingdings" panose="05000000000000000000" pitchFamily="2" charset="2"/>
              </a:rPr>
              <a:t> beam </a:t>
            </a:r>
            <a:r>
              <a:rPr lang="de-DE" kern="0" dirty="0" err="1" smtClean="0">
                <a:latin typeface="+mn-lt"/>
                <a:sym typeface="Wingdings" panose="05000000000000000000" pitchFamily="2" charset="2"/>
              </a:rPr>
              <a:t>energy</a:t>
            </a:r>
            <a:endParaRPr lang="de-DE" kern="0" dirty="0" smtClean="0">
              <a:latin typeface="+mn-lt"/>
            </a:endParaRPr>
          </a:p>
        </p:txBody>
      </p:sp>
      <p:sp>
        <p:nvSpPr>
          <p:cNvPr id="4" name="Titel 3"/>
          <p:cNvSpPr>
            <a:spLocks noGrp="1"/>
          </p:cNvSpPr>
          <p:nvPr>
            <p:ph type="title"/>
          </p:nvPr>
        </p:nvSpPr>
        <p:spPr/>
        <p:txBody>
          <a:bodyPr/>
          <a:lstStyle/>
          <a:p>
            <a:r>
              <a:rPr lang="de-DE" dirty="0" err="1" smtClean="0"/>
              <a:t>Optimization</a:t>
            </a:r>
            <a:r>
              <a:rPr lang="de-DE" dirty="0" smtClean="0"/>
              <a:t> </a:t>
            </a:r>
            <a:r>
              <a:rPr lang="de-DE" dirty="0" err="1" smtClean="0"/>
              <a:t>of</a:t>
            </a:r>
            <a:r>
              <a:rPr lang="de-DE" dirty="0" smtClean="0"/>
              <a:t> </a:t>
            </a:r>
            <a:r>
              <a:rPr lang="de-DE" dirty="0" err="1" smtClean="0"/>
              <a:t>Energy</a:t>
            </a:r>
            <a:r>
              <a:rPr lang="de-DE" dirty="0" smtClean="0"/>
              <a:t> Resolution</a:t>
            </a:r>
            <a:endParaRPr lang="en-US" dirty="0"/>
          </a:p>
        </p:txBody>
      </p:sp>
    </p:spTree>
    <p:extLst>
      <p:ext uri="{BB962C8B-B14F-4D97-AF65-F5344CB8AC3E}">
        <p14:creationId xmlns:p14="http://schemas.microsoft.com/office/powerpoint/2010/main" val="1041994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ropbox\IKP_Unterlagen\Konferenzen und Schulungen\Konferenzen und Schulungen\Doktorvortrag\Grafiken\Goldspektru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 y="3032668"/>
            <a:ext cx="5966257" cy="328239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360000" y="1556792"/>
            <a:ext cx="8028424" cy="1683277"/>
          </a:xfrm>
        </p:spPr>
        <p:txBody>
          <a:bodyPr/>
          <a:lstStyle/>
          <a:p>
            <a:pPr marL="0" indent="0"/>
            <a:r>
              <a:rPr lang="de-DE" sz="1800" dirty="0" err="1" smtClean="0"/>
              <a:t>Combination</a:t>
            </a:r>
            <a:r>
              <a:rPr lang="de-DE" sz="1800" dirty="0" smtClean="0"/>
              <a:t> </a:t>
            </a:r>
            <a:r>
              <a:rPr lang="de-DE" sz="1800" dirty="0" err="1" smtClean="0"/>
              <a:t>of</a:t>
            </a:r>
            <a:r>
              <a:rPr lang="de-DE" sz="1800" dirty="0" smtClean="0"/>
              <a:t> </a:t>
            </a:r>
            <a:r>
              <a:rPr lang="de-DE" sz="1800" dirty="0" err="1" smtClean="0"/>
              <a:t>energy</a:t>
            </a:r>
            <a:r>
              <a:rPr lang="de-DE" sz="1800" dirty="0" smtClean="0"/>
              <a:t>- </a:t>
            </a:r>
            <a:r>
              <a:rPr lang="de-DE" sz="1800" dirty="0" err="1" smtClean="0"/>
              <a:t>and</a:t>
            </a:r>
            <a:r>
              <a:rPr lang="de-DE" sz="1800" dirty="0" smtClean="0"/>
              <a:t> horizontal </a:t>
            </a:r>
            <a:r>
              <a:rPr lang="de-DE" sz="1800" dirty="0" err="1" smtClean="0"/>
              <a:t>halo-scraper</a:t>
            </a:r>
            <a:r>
              <a:rPr lang="de-DE" sz="1800" dirty="0" smtClean="0"/>
              <a:t>:</a:t>
            </a:r>
          </a:p>
          <a:p>
            <a:pPr marL="285750" indent="-285750">
              <a:buFont typeface="Arial" panose="020B0604020202020204" pitchFamily="34" charset="0"/>
              <a:buChar char="•"/>
            </a:pPr>
            <a:r>
              <a:rPr lang="de-DE" sz="1800" dirty="0" err="1" smtClean="0"/>
              <a:t>Linewidth</a:t>
            </a:r>
            <a:r>
              <a:rPr lang="de-DE" sz="1800" dirty="0" smtClean="0"/>
              <a:t> </a:t>
            </a:r>
            <a:r>
              <a:rPr lang="de-DE" sz="1800" dirty="0" err="1" smtClean="0"/>
              <a:t>without</a:t>
            </a:r>
            <a:r>
              <a:rPr lang="de-DE" sz="1800" dirty="0" smtClean="0"/>
              <a:t> </a:t>
            </a:r>
            <a:r>
              <a:rPr lang="de-DE" sz="1800" dirty="0" err="1" smtClean="0"/>
              <a:t>scraper</a:t>
            </a:r>
            <a:r>
              <a:rPr lang="de-DE" sz="1800" dirty="0" smtClean="0"/>
              <a:t>: 25 </a:t>
            </a:r>
            <a:r>
              <a:rPr lang="de-DE" sz="1800" dirty="0" err="1" smtClean="0"/>
              <a:t>keV</a:t>
            </a:r>
            <a:endParaRPr lang="de-DE" sz="1800" dirty="0" smtClean="0"/>
          </a:p>
          <a:p>
            <a:pPr marL="285750" indent="-285750">
              <a:buFont typeface="Arial" panose="020B0604020202020204" pitchFamily="34" charset="0"/>
              <a:buChar char="•"/>
            </a:pPr>
            <a:r>
              <a:rPr lang="de-DE" sz="1800" dirty="0" err="1" smtClean="0"/>
              <a:t>Linewidth</a:t>
            </a:r>
            <a:r>
              <a:rPr lang="de-DE" sz="1800" dirty="0" smtClean="0"/>
              <a:t> </a:t>
            </a:r>
            <a:r>
              <a:rPr lang="de-DE" sz="1800" dirty="0" err="1" smtClean="0"/>
              <a:t>with</a:t>
            </a:r>
            <a:r>
              <a:rPr lang="de-DE" sz="1800" dirty="0" smtClean="0"/>
              <a:t> </a:t>
            </a:r>
            <a:r>
              <a:rPr lang="de-DE" sz="1800" dirty="0" err="1" smtClean="0"/>
              <a:t>scraper</a:t>
            </a:r>
            <a:r>
              <a:rPr lang="de-DE" sz="1800" dirty="0" smtClean="0"/>
              <a:t> </a:t>
            </a:r>
            <a:r>
              <a:rPr lang="de-DE" sz="1800" dirty="0" err="1" smtClean="0"/>
              <a:t>less</a:t>
            </a:r>
            <a:r>
              <a:rPr lang="de-DE" sz="1800" dirty="0" smtClean="0"/>
              <a:t> </a:t>
            </a:r>
            <a:r>
              <a:rPr lang="de-DE" sz="1800" dirty="0" err="1" smtClean="0"/>
              <a:t>than</a:t>
            </a:r>
            <a:r>
              <a:rPr lang="de-DE" sz="1800" dirty="0" smtClean="0"/>
              <a:t> 10 </a:t>
            </a:r>
            <a:r>
              <a:rPr lang="de-DE" sz="1800" dirty="0" err="1" smtClean="0"/>
              <a:t>keV</a:t>
            </a:r>
            <a:r>
              <a:rPr lang="de-DE" sz="1800" dirty="0" smtClean="0"/>
              <a:t>! </a:t>
            </a:r>
            <a:r>
              <a:rPr lang="de-DE" sz="1800" dirty="0" smtClean="0">
                <a:sym typeface="Wingdings" panose="05000000000000000000" pitchFamily="2" charset="2"/>
              </a:rPr>
              <a:t></a:t>
            </a:r>
            <a:r>
              <a:rPr lang="de-DE" sz="1800" dirty="0" smtClean="0">
                <a:cs typeface="Arial"/>
              </a:rPr>
              <a:t> 7.9 </a:t>
            </a:r>
            <a:r>
              <a:rPr lang="de-DE" sz="1800" dirty="0" err="1" smtClean="0">
                <a:cs typeface="Arial"/>
              </a:rPr>
              <a:t>keV</a:t>
            </a:r>
            <a:r>
              <a:rPr lang="de-DE" sz="1800" dirty="0" smtClean="0">
                <a:cs typeface="Arial"/>
              </a:rPr>
              <a:t> at 42.5 </a:t>
            </a:r>
            <a:r>
              <a:rPr lang="de-DE" sz="1800" dirty="0" err="1" smtClean="0">
                <a:cs typeface="Arial"/>
              </a:rPr>
              <a:t>MeV</a:t>
            </a:r>
            <a:r>
              <a:rPr lang="de-DE" sz="1800" dirty="0" smtClean="0">
                <a:cs typeface="Arial"/>
              </a:rPr>
              <a:t> </a:t>
            </a:r>
          </a:p>
          <a:p>
            <a:pPr marL="644525" lvl="2" indent="-285750">
              <a:buFont typeface="Arial" panose="020B0604020202020204" pitchFamily="34" charset="0"/>
              <a:buChar char="•"/>
            </a:pPr>
            <a:endParaRPr lang="de-DE" dirty="0" smtClean="0">
              <a:latin typeface="Arial"/>
              <a:cs typeface="Arial"/>
            </a:endParaRPr>
          </a:p>
        </p:txBody>
      </p:sp>
      <p:sp>
        <p:nvSpPr>
          <p:cNvPr id="6"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Lars Jürgensen</a:t>
            </a:r>
            <a:endParaRPr lang="de-DE" sz="1100" b="0" i="1" kern="0" dirty="0">
              <a:solidFill>
                <a:schemeClr val="tx1"/>
              </a:solidFill>
            </a:endParaRPr>
          </a:p>
        </p:txBody>
      </p:sp>
      <p:sp>
        <p:nvSpPr>
          <p:cNvPr id="9" name="Titel 3"/>
          <p:cNvSpPr>
            <a:spLocks noGrp="1"/>
          </p:cNvSpPr>
          <p:nvPr>
            <p:ph type="title"/>
          </p:nvPr>
        </p:nvSpPr>
        <p:spPr>
          <a:xfrm>
            <a:off x="358775" y="488950"/>
            <a:ext cx="6642117" cy="838200"/>
          </a:xfrm>
        </p:spPr>
        <p:txBody>
          <a:bodyPr/>
          <a:lstStyle/>
          <a:p>
            <a:r>
              <a:rPr lang="de-DE" dirty="0" smtClean="0"/>
              <a:t>Best </a:t>
            </a:r>
            <a:r>
              <a:rPr lang="de-DE" dirty="0" err="1" smtClean="0"/>
              <a:t>Result</a:t>
            </a:r>
            <a:r>
              <a:rPr lang="de-DE" dirty="0" smtClean="0"/>
              <a:t> – New </a:t>
            </a:r>
            <a:r>
              <a:rPr lang="de-DE" dirty="0" err="1" smtClean="0"/>
              <a:t>Record</a:t>
            </a:r>
            <a:endParaRPr lang="en-US" dirty="0"/>
          </a:p>
        </p:txBody>
      </p:sp>
      <p:sp>
        <p:nvSpPr>
          <p:cNvPr id="10" name="Rechteck 9"/>
          <p:cNvSpPr/>
          <p:nvPr/>
        </p:nvSpPr>
        <p:spPr>
          <a:xfrm>
            <a:off x="6742036" y="3469711"/>
            <a:ext cx="1961688" cy="1800200"/>
          </a:xfrm>
          <a:prstGeom prst="rect">
            <a:avLst/>
          </a:prstGeom>
          <a:ln w="25400">
            <a:solidFill>
              <a:srgbClr val="7FAB16"/>
            </a:solidFill>
          </a:ln>
        </p:spPr>
        <p:txBody>
          <a:bodyPr wrap="square">
            <a:spAutoFit/>
          </a:bodyPr>
          <a:lstStyle/>
          <a:p>
            <a:pPr algn="ctr"/>
            <a:r>
              <a:rPr lang="de-DE" dirty="0" smtClean="0">
                <a:latin typeface="+mn-lt"/>
                <a:ea typeface="Verdana" panose="020B0604030504040204" pitchFamily="34" charset="0"/>
                <a:cs typeface="Verdana" panose="020B0604030504040204" pitchFamily="34" charset="0"/>
              </a:rPr>
              <a:t>(</a:t>
            </a:r>
            <a:r>
              <a:rPr lang="de-DE" dirty="0" err="1" smtClean="0">
                <a:latin typeface="+mn-lt"/>
                <a:ea typeface="Verdana" panose="020B0604030504040204" pitchFamily="34" charset="0"/>
                <a:cs typeface="Verdana" panose="020B0604030504040204" pitchFamily="34" charset="0"/>
              </a:rPr>
              <a:t>e,e</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with</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energy</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resolution</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of</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gamma</a:t>
            </a:r>
            <a:r>
              <a:rPr lang="de-DE" dirty="0" smtClean="0">
                <a:latin typeface="+mn-lt"/>
                <a:ea typeface="Verdana" panose="020B0604030504040204" pitchFamily="34" charset="0"/>
                <a:cs typeface="Verdana" panose="020B0604030504040204" pitchFamily="34" charset="0"/>
              </a:rPr>
              <a:t> </a:t>
            </a:r>
            <a:r>
              <a:rPr lang="de-DE" dirty="0" err="1" smtClean="0">
                <a:latin typeface="+mn-lt"/>
                <a:ea typeface="Verdana" panose="020B0604030504040204" pitchFamily="34" charset="0"/>
                <a:cs typeface="Verdana" panose="020B0604030504040204" pitchFamily="34" charset="0"/>
              </a:rPr>
              <a:t>spectroscopy</a:t>
            </a:r>
            <a:r>
              <a:rPr lang="de-DE" dirty="0" smtClean="0">
                <a:latin typeface="+mn-lt"/>
                <a:ea typeface="Verdana" panose="020B0604030504040204" pitchFamily="34" charset="0"/>
                <a:cs typeface="Verdana" panose="020B0604030504040204" pitchFamily="34" charset="0"/>
              </a:rPr>
              <a:t> (3 – 10 </a:t>
            </a:r>
            <a:r>
              <a:rPr lang="de-DE" dirty="0" err="1" smtClean="0">
                <a:latin typeface="+mn-lt"/>
                <a:ea typeface="Verdana" panose="020B0604030504040204" pitchFamily="34" charset="0"/>
                <a:cs typeface="Verdana" panose="020B0604030504040204" pitchFamily="34" charset="0"/>
              </a:rPr>
              <a:t>keV</a:t>
            </a:r>
            <a:r>
              <a:rPr lang="de-DE" dirty="0" smtClean="0">
                <a:latin typeface="+mn-lt"/>
                <a:ea typeface="Verdana" panose="020B0604030504040204" pitchFamily="34" charset="0"/>
                <a:cs typeface="Verdana" panose="020B0604030504040204" pitchFamily="34" charset="0"/>
              </a:rPr>
              <a:t>)</a:t>
            </a:r>
            <a:endParaRPr lang="de-DE" dirty="0" smtClean="0">
              <a:latin typeface="+mn-lt"/>
            </a:endParaRPr>
          </a:p>
        </p:txBody>
      </p:sp>
    </p:spTree>
    <p:extLst>
      <p:ext uri="{BB962C8B-B14F-4D97-AF65-F5344CB8AC3E}">
        <p14:creationId xmlns:p14="http://schemas.microsoft.com/office/powerpoint/2010/main" val="27635016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556792"/>
            <a:ext cx="3131880" cy="440848"/>
          </a:xfrm>
        </p:spPr>
        <p:txBody>
          <a:bodyPr/>
          <a:lstStyle/>
          <a:p>
            <a:pPr marL="0" indent="0"/>
            <a:r>
              <a:rPr lang="de-DE" sz="1800" dirty="0" err="1" smtClean="0"/>
              <a:t>Only</a:t>
            </a:r>
            <a:r>
              <a:rPr lang="de-DE" sz="1800" dirty="0" smtClean="0"/>
              <a:t> </a:t>
            </a:r>
            <a:r>
              <a:rPr lang="de-DE" sz="1800" dirty="0" err="1" smtClean="0"/>
              <a:t>energy-scraper</a:t>
            </a:r>
            <a:endParaRPr lang="de-DE" sz="1800"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03648" y="2142078"/>
            <a:ext cx="6094900" cy="4095234"/>
          </a:xfrm>
          <a:prstGeom prst="rect">
            <a:avLst/>
          </a:prstGeom>
          <a:noFill/>
          <a:extLst>
            <a:ext uri="{909E8E84-426E-40DD-AFC4-6F175D3DCCD1}">
              <a14:hiddenFill xmlns:a14="http://schemas.microsoft.com/office/drawing/2010/main">
                <a:solidFill>
                  <a:srgbClr val="FFFFFF"/>
                </a:solidFill>
              </a14:hiddenFill>
            </a:ext>
          </a:extLst>
        </p:spPr>
      </p:pic>
      <p:sp>
        <p:nvSpPr>
          <p:cNvPr id="5"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Lars Jürgensen</a:t>
            </a:r>
            <a:endParaRPr lang="de-DE" sz="1100" b="0" i="1" kern="0" dirty="0">
              <a:solidFill>
                <a:schemeClr val="tx1"/>
              </a:solidFill>
            </a:endParaRPr>
          </a:p>
        </p:txBody>
      </p:sp>
      <p:sp>
        <p:nvSpPr>
          <p:cNvPr id="7" name="Titel 3"/>
          <p:cNvSpPr>
            <a:spLocks noGrp="1"/>
          </p:cNvSpPr>
          <p:nvPr>
            <p:ph type="title"/>
          </p:nvPr>
        </p:nvSpPr>
        <p:spPr>
          <a:xfrm>
            <a:off x="358775" y="488950"/>
            <a:ext cx="6642117" cy="838200"/>
          </a:xfrm>
        </p:spPr>
        <p:txBody>
          <a:bodyPr/>
          <a:lstStyle/>
          <a:p>
            <a:r>
              <a:rPr lang="de-DE" dirty="0" err="1" smtClean="0"/>
              <a:t>Reduction</a:t>
            </a:r>
            <a:r>
              <a:rPr lang="de-DE" dirty="0" smtClean="0"/>
              <a:t> </a:t>
            </a:r>
            <a:r>
              <a:rPr lang="de-DE" dirty="0" err="1" smtClean="0"/>
              <a:t>of</a:t>
            </a:r>
            <a:r>
              <a:rPr lang="de-DE" dirty="0" smtClean="0"/>
              <a:t> Background</a:t>
            </a:r>
            <a:endParaRPr lang="en-US" dirty="0"/>
          </a:p>
        </p:txBody>
      </p:sp>
    </p:spTree>
    <p:extLst>
      <p:ext uri="{BB962C8B-B14F-4D97-AF65-F5344CB8AC3E}">
        <p14:creationId xmlns:p14="http://schemas.microsoft.com/office/powerpoint/2010/main" val="471257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1040393" y="3998705"/>
            <a:ext cx="2595503" cy="2153135"/>
            <a:chOff x="4700862" y="2797702"/>
            <a:chExt cx="2595503" cy="2153135"/>
          </a:xfrm>
        </p:grpSpPr>
        <p:grpSp>
          <p:nvGrpSpPr>
            <p:cNvPr id="39" name="Gruppieren 38"/>
            <p:cNvGrpSpPr/>
            <p:nvPr/>
          </p:nvGrpSpPr>
          <p:grpSpPr>
            <a:xfrm>
              <a:off x="4704076" y="2797702"/>
              <a:ext cx="2592289" cy="2153135"/>
              <a:chOff x="4704076" y="2797702"/>
              <a:chExt cx="2592289" cy="2153135"/>
            </a:xfrm>
          </p:grpSpPr>
          <p:pic>
            <p:nvPicPr>
              <p:cNvPr id="41" name="Grafik 40"/>
              <p:cNvPicPr>
                <a:picLocks noChangeAspect="1"/>
              </p:cNvPicPr>
              <p:nvPr/>
            </p:nvPicPr>
            <p:blipFill rotWithShape="1">
              <a:blip r:embed="rId2" cstate="print">
                <a:extLst>
                  <a:ext uri="{28A0092B-C50C-407E-A947-70E740481C1C}">
                    <a14:useLocalDpi xmlns:a14="http://schemas.microsoft.com/office/drawing/2010/main" val="0"/>
                  </a:ext>
                </a:extLst>
              </a:blip>
              <a:srcRect l="52447" t="17932" r="16471"/>
              <a:stretch/>
            </p:blipFill>
            <p:spPr>
              <a:xfrm>
                <a:off x="4704076" y="2797702"/>
                <a:ext cx="2592289" cy="2153135"/>
              </a:xfrm>
              <a:prstGeom prst="rect">
                <a:avLst/>
              </a:prstGeom>
            </p:spPr>
          </p:pic>
          <p:grpSp>
            <p:nvGrpSpPr>
              <p:cNvPr id="42" name="Gruppieren 41"/>
              <p:cNvGrpSpPr/>
              <p:nvPr/>
            </p:nvGrpSpPr>
            <p:grpSpPr>
              <a:xfrm>
                <a:off x="5414400" y="2894421"/>
                <a:ext cx="1461855" cy="1823703"/>
                <a:chOff x="5414400" y="2894421"/>
                <a:chExt cx="1461855" cy="1823703"/>
              </a:xfrm>
            </p:grpSpPr>
            <p:sp>
              <p:nvSpPr>
                <p:cNvPr id="43" name="Rechteck 42"/>
                <p:cNvSpPr/>
                <p:nvPr/>
              </p:nvSpPr>
              <p:spPr>
                <a:xfrm>
                  <a:off x="5533375" y="3140968"/>
                  <a:ext cx="622801" cy="19080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hteck 43"/>
                <p:cNvSpPr/>
                <p:nvPr/>
              </p:nvSpPr>
              <p:spPr>
                <a:xfrm>
                  <a:off x="6660232" y="336913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hteck 44"/>
                <p:cNvSpPr/>
                <p:nvPr/>
              </p:nvSpPr>
              <p:spPr>
                <a:xfrm>
                  <a:off x="6732240" y="2894421"/>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hteck 45"/>
                <p:cNvSpPr/>
                <p:nvPr/>
              </p:nvSpPr>
              <p:spPr>
                <a:xfrm>
                  <a:off x="6156176" y="4581128"/>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hteck 46"/>
                <p:cNvSpPr/>
                <p:nvPr/>
              </p:nvSpPr>
              <p:spPr>
                <a:xfrm>
                  <a:off x="6012161" y="3167873"/>
                  <a:ext cx="360039" cy="300899"/>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hteck 47"/>
                <p:cNvSpPr/>
                <p:nvPr/>
              </p:nvSpPr>
              <p:spPr>
                <a:xfrm>
                  <a:off x="5915264" y="3073682"/>
                  <a:ext cx="14401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hteck 48"/>
                <p:cNvSpPr/>
                <p:nvPr/>
              </p:nvSpPr>
              <p:spPr>
                <a:xfrm>
                  <a:off x="5414400" y="3084494"/>
                  <a:ext cx="303695" cy="136996"/>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 Box 5"/>
            <p:cNvSpPr txBox="1">
              <a:spLocks noChangeArrowheads="1"/>
            </p:cNvSpPr>
            <p:nvPr/>
          </p:nvSpPr>
          <p:spPr bwMode="auto">
            <a:xfrm>
              <a:off x="4700862" y="4316547"/>
              <a:ext cx="1872208" cy="409239"/>
            </a:xfrm>
            <a:prstGeom prst="rect">
              <a:avLst/>
            </a:prstGeom>
            <a:noFill/>
            <a:ln>
              <a:noFill/>
            </a:ln>
            <a:effectLst/>
            <a:extLst/>
          </p:spPr>
          <p:txBody>
            <a:bodyPr lIns="90000" tIns="46800" rIns="90000" bIns="46800"/>
            <a:lstStyle>
              <a:lvl1pPr marL="176213" indent="-176213"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1pPr>
              <a:lvl2pPr marL="742950" indent="-28575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2pPr>
              <a:lvl3pPr marL="11430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3pPr>
              <a:lvl4pPr marL="16002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4pPr>
              <a:lvl5pPr marL="2057400" indent="-228600" defTabSz="449263" eaLnBrk="0" hangingPunct="0">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5pPr>
              <a:lvl6pPr marL="25146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6pPr>
              <a:lvl7pPr marL="29718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7pPr>
              <a:lvl8pPr marL="34290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8pPr>
              <a:lvl9pPr marL="3886200" indent="-228600" defTabSz="449263" eaLnBrk="0" fontAlgn="base" hangingPunct="0">
                <a:spcBef>
                  <a:spcPct val="0"/>
                </a:spcBef>
                <a:spcAft>
                  <a:spcPct val="0"/>
                </a:spcAft>
                <a:tabLst>
                  <a:tab pos="176213" algn="l"/>
                  <a:tab pos="623888" algn="l"/>
                  <a:tab pos="1073150" algn="l"/>
                  <a:tab pos="1522413" algn="l"/>
                  <a:tab pos="1971675" algn="l"/>
                  <a:tab pos="2420938" algn="l"/>
                  <a:tab pos="2870200" algn="l"/>
                  <a:tab pos="3319463" algn="l"/>
                  <a:tab pos="3768725" algn="l"/>
                  <a:tab pos="4217988" algn="l"/>
                  <a:tab pos="4667250" algn="l"/>
                  <a:tab pos="5116513" algn="l"/>
                  <a:tab pos="5565775" algn="l"/>
                  <a:tab pos="6015038" algn="l"/>
                  <a:tab pos="6464300" algn="l"/>
                  <a:tab pos="6913563" algn="l"/>
                  <a:tab pos="7362825" algn="l"/>
                  <a:tab pos="7812088" algn="l"/>
                  <a:tab pos="8261350" algn="l"/>
                  <a:tab pos="8710613" algn="l"/>
                  <a:tab pos="9159875" algn="l"/>
                </a:tabLst>
                <a:defRPr sz="2400">
                  <a:solidFill>
                    <a:schemeClr val="tx1"/>
                  </a:solidFill>
                  <a:latin typeface="Arial" charset="0"/>
                  <a:ea typeface="ＭＳ Ｐゴシック" pitchFamily="34" charset="-128"/>
                </a:defRPr>
              </a:lvl9pPr>
            </a:lstStyle>
            <a:p>
              <a:pPr marL="0" indent="0" algn="ctr" eaLnBrk="1" hangingPunct="1">
                <a:spcBef>
                  <a:spcPts val="700"/>
                </a:spcBef>
                <a:buClr>
                  <a:srgbClr val="000000"/>
                </a:buClr>
                <a:buSzPct val="100000"/>
              </a:pPr>
              <a:r>
                <a:rPr lang="en-GB" sz="1100" dirty="0" smtClean="0">
                  <a:solidFill>
                    <a:srgbClr val="000000"/>
                  </a:solidFill>
                  <a:latin typeface="+mj-lt"/>
                  <a:ea typeface="Verdana" panose="020B0604030504040204" pitchFamily="34" charset="0"/>
                  <a:cs typeface="Verdana" panose="020B0604030504040204" pitchFamily="34" charset="0"/>
                  <a:sym typeface="Wingdings" pitchFamily="2" charset="2"/>
                </a:rPr>
                <a:t>169° LINTOTT Magnet Spectrometer</a:t>
              </a:r>
            </a:p>
          </p:txBody>
        </p:sp>
      </p:grpSp>
      <p:cxnSp>
        <p:nvCxnSpPr>
          <p:cNvPr id="62" name="Gerader Verbinder 61"/>
          <p:cNvCxnSpPr/>
          <p:nvPr/>
        </p:nvCxnSpPr>
        <p:spPr>
          <a:xfrm flipV="1">
            <a:off x="1756212" y="1966123"/>
            <a:ext cx="2653491" cy="3953004"/>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cxnSp>
        <p:nvCxnSpPr>
          <p:cNvPr id="66" name="Gerader Verbinder 65"/>
          <p:cNvCxnSpPr/>
          <p:nvPr/>
        </p:nvCxnSpPr>
        <p:spPr>
          <a:xfrm flipV="1">
            <a:off x="2059874" y="5877275"/>
            <a:ext cx="6699366" cy="314095"/>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cxnSp>
        <p:nvCxnSpPr>
          <p:cNvPr id="58" name="Gerader Verbinder 57"/>
          <p:cNvCxnSpPr/>
          <p:nvPr/>
        </p:nvCxnSpPr>
        <p:spPr>
          <a:xfrm flipV="1">
            <a:off x="2086984" y="1942658"/>
            <a:ext cx="6645146" cy="3969489"/>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sp>
        <p:nvSpPr>
          <p:cNvPr id="59" name="Abgerundetes Rechteck 58"/>
          <p:cNvSpPr/>
          <p:nvPr/>
        </p:nvSpPr>
        <p:spPr>
          <a:xfrm>
            <a:off x="4299834" y="1809482"/>
            <a:ext cx="4576671" cy="4211805"/>
          </a:xfrm>
          <a:prstGeom prst="roundRect">
            <a:avLst>
              <a:gd name="adj" fmla="val 10522"/>
            </a:avLst>
          </a:prstGeom>
          <a:solidFill>
            <a:schemeClr val="bg1"/>
          </a:solid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hteck 6"/>
          <p:cNvSpPr/>
          <p:nvPr/>
        </p:nvSpPr>
        <p:spPr>
          <a:xfrm>
            <a:off x="1961268" y="1883921"/>
            <a:ext cx="1852976" cy="646331"/>
          </a:xfrm>
          <a:prstGeom prst="rect">
            <a:avLst/>
          </a:prstGeom>
        </p:spPr>
        <p:txBody>
          <a:bodyPr wrap="square">
            <a:spAutoFit/>
          </a:bodyPr>
          <a:lstStyle/>
          <a:p>
            <a:pPr marL="0" lvl="1"/>
            <a:r>
              <a:rPr lang="de-DE" kern="0" dirty="0" smtClean="0">
                <a:latin typeface="+mn-lt"/>
              </a:rPr>
              <a:t>Determination </a:t>
            </a:r>
            <a:r>
              <a:rPr lang="de-DE" kern="0" dirty="0" err="1" smtClean="0">
                <a:latin typeface="+mn-lt"/>
              </a:rPr>
              <a:t>of</a:t>
            </a:r>
            <a:r>
              <a:rPr lang="de-DE" kern="0" dirty="0" smtClean="0">
                <a:latin typeface="+mn-lt"/>
              </a:rPr>
              <a:t> beam </a:t>
            </a:r>
            <a:r>
              <a:rPr lang="de-DE" kern="0" dirty="0" err="1" smtClean="0">
                <a:latin typeface="+mn-lt"/>
              </a:rPr>
              <a:t>size</a:t>
            </a:r>
            <a:endParaRPr lang="de-DE" kern="0" dirty="0">
              <a:latin typeface="+mn-lt"/>
            </a:endParaRPr>
          </a:p>
        </p:txBody>
      </p:sp>
      <p:grpSp>
        <p:nvGrpSpPr>
          <p:cNvPr id="4" name="Gruppieren 3"/>
          <p:cNvGrpSpPr/>
          <p:nvPr/>
        </p:nvGrpSpPr>
        <p:grpSpPr>
          <a:xfrm>
            <a:off x="4356196" y="2072218"/>
            <a:ext cx="4935170" cy="3727561"/>
            <a:chOff x="3290417" y="1359290"/>
            <a:chExt cx="6342482" cy="4790512"/>
          </a:xfrm>
        </p:grpSpPr>
        <p:pic>
          <p:nvPicPr>
            <p:cNvPr id="83" name="Grafik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2982" y="1759388"/>
              <a:ext cx="3642160" cy="4390414"/>
            </a:xfrm>
            <a:prstGeom prst="rect">
              <a:avLst/>
            </a:prstGeom>
          </p:spPr>
        </p:pic>
        <p:sp>
          <p:nvSpPr>
            <p:cNvPr id="84" name="Textfeld 83"/>
            <p:cNvSpPr txBox="1"/>
            <p:nvPr/>
          </p:nvSpPr>
          <p:spPr>
            <a:xfrm>
              <a:off x="7634970" y="3312434"/>
              <a:ext cx="1043009" cy="431058"/>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18 cm</a:t>
              </a:r>
              <a:endParaRPr lang="en-GB" sz="1600" dirty="0">
                <a:latin typeface="Arial" panose="020B0604020202020204" pitchFamily="34" charset="0"/>
                <a:cs typeface="Arial" panose="020B0604020202020204" pitchFamily="34" charset="0"/>
              </a:endParaRPr>
            </a:p>
          </p:txBody>
        </p:sp>
        <p:sp>
          <p:nvSpPr>
            <p:cNvPr id="85" name="Textfeld 84"/>
            <p:cNvSpPr txBox="1"/>
            <p:nvPr/>
          </p:nvSpPr>
          <p:spPr>
            <a:xfrm>
              <a:off x="5033929" y="1359290"/>
              <a:ext cx="2537144"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To spectrometer</a:t>
              </a:r>
              <a:endParaRPr lang="en-GB" sz="1600" dirty="0">
                <a:latin typeface="Arial" panose="020B0604020202020204" pitchFamily="34" charset="0"/>
                <a:cs typeface="Arial" panose="020B0604020202020204" pitchFamily="34" charset="0"/>
              </a:endParaRPr>
            </a:p>
          </p:txBody>
        </p:sp>
        <p:sp>
          <p:nvSpPr>
            <p:cNvPr id="86" name="Textfeld 85"/>
            <p:cNvSpPr txBox="1"/>
            <p:nvPr/>
          </p:nvSpPr>
          <p:spPr>
            <a:xfrm>
              <a:off x="7583998" y="5678491"/>
              <a:ext cx="2048901"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To camera</a:t>
              </a:r>
              <a:endParaRPr lang="en-GB" sz="1600" dirty="0">
                <a:latin typeface="Arial" panose="020B0604020202020204" pitchFamily="34" charset="0"/>
                <a:cs typeface="Arial" panose="020B0604020202020204" pitchFamily="34" charset="0"/>
              </a:endParaRPr>
            </a:p>
          </p:txBody>
        </p:sp>
        <p:cxnSp>
          <p:nvCxnSpPr>
            <p:cNvPr id="87" name="Gerade Verbindung mit Pfeil 86"/>
            <p:cNvCxnSpPr/>
            <p:nvPr/>
          </p:nvCxnSpPr>
          <p:spPr>
            <a:xfrm flipH="1">
              <a:off x="7570231" y="2081679"/>
              <a:ext cx="84911" cy="3280329"/>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8" name="Textfeld 87"/>
            <p:cNvSpPr txBox="1"/>
            <p:nvPr/>
          </p:nvSpPr>
          <p:spPr>
            <a:xfrm>
              <a:off x="3326241" y="4115615"/>
              <a:ext cx="1454850"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Beam</a:t>
              </a:r>
              <a:endParaRPr lang="en-GB" sz="1600" dirty="0">
                <a:latin typeface="Arial" panose="020B0604020202020204" pitchFamily="34" charset="0"/>
                <a:cs typeface="Arial" panose="020B0604020202020204" pitchFamily="34" charset="0"/>
              </a:endParaRPr>
            </a:p>
          </p:txBody>
        </p:sp>
        <p:sp>
          <p:nvSpPr>
            <p:cNvPr id="89" name="Textfeld 88"/>
            <p:cNvSpPr txBox="1"/>
            <p:nvPr/>
          </p:nvSpPr>
          <p:spPr>
            <a:xfrm>
              <a:off x="3525141" y="2236727"/>
              <a:ext cx="1728261"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Gold target</a:t>
              </a:r>
              <a:endParaRPr lang="en-GB" sz="1600" dirty="0">
                <a:latin typeface="Arial" panose="020B0604020202020204" pitchFamily="34" charset="0"/>
                <a:cs typeface="Arial" panose="020B0604020202020204" pitchFamily="34" charset="0"/>
              </a:endParaRPr>
            </a:p>
          </p:txBody>
        </p:sp>
        <p:sp>
          <p:nvSpPr>
            <p:cNvPr id="90" name="Textfeld 89"/>
            <p:cNvSpPr txBox="1"/>
            <p:nvPr/>
          </p:nvSpPr>
          <p:spPr>
            <a:xfrm>
              <a:off x="3604122" y="5264861"/>
              <a:ext cx="1799860"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OTR-target</a:t>
              </a:r>
              <a:endParaRPr lang="en-GB" sz="1600" dirty="0">
                <a:latin typeface="Arial" panose="020B0604020202020204" pitchFamily="34" charset="0"/>
                <a:cs typeface="Arial" panose="020B0604020202020204" pitchFamily="34" charset="0"/>
              </a:endParaRPr>
            </a:p>
          </p:txBody>
        </p:sp>
        <p:sp>
          <p:nvSpPr>
            <p:cNvPr id="91" name="Textfeld 90"/>
            <p:cNvSpPr txBox="1"/>
            <p:nvPr/>
          </p:nvSpPr>
          <p:spPr>
            <a:xfrm>
              <a:off x="3290417" y="3063960"/>
              <a:ext cx="2123572" cy="435096"/>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Wire scanner</a:t>
              </a:r>
              <a:endParaRPr lang="en-GB" sz="1600" dirty="0">
                <a:latin typeface="Arial" panose="020B0604020202020204" pitchFamily="34" charset="0"/>
                <a:cs typeface="Arial" panose="020B0604020202020204" pitchFamily="34" charset="0"/>
              </a:endParaRPr>
            </a:p>
          </p:txBody>
        </p:sp>
        <p:cxnSp>
          <p:nvCxnSpPr>
            <p:cNvPr id="92" name="Gerade Verbindung mit Pfeil 91"/>
            <p:cNvCxnSpPr/>
            <p:nvPr/>
          </p:nvCxnSpPr>
          <p:spPr>
            <a:xfrm>
              <a:off x="5256651" y="2449850"/>
              <a:ext cx="1313134" cy="230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Gerade Verbindung mit Pfeil 92"/>
            <p:cNvCxnSpPr/>
            <p:nvPr/>
          </p:nvCxnSpPr>
          <p:spPr>
            <a:xfrm>
              <a:off x="5413989" y="3214561"/>
              <a:ext cx="846189" cy="7782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flipV="1">
              <a:off x="5308006" y="4929373"/>
              <a:ext cx="1239386" cy="43263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Gerader Verbinder 94"/>
            <p:cNvCxnSpPr/>
            <p:nvPr/>
          </p:nvCxnSpPr>
          <p:spPr>
            <a:xfrm>
              <a:off x="6248298" y="3430156"/>
              <a:ext cx="795903" cy="10632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Gerader Verbinder 95"/>
            <p:cNvCxnSpPr/>
            <p:nvPr/>
          </p:nvCxnSpPr>
          <p:spPr>
            <a:xfrm>
              <a:off x="6238004" y="3188661"/>
              <a:ext cx="806197" cy="12377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Gerader Verbinder 96"/>
            <p:cNvCxnSpPr/>
            <p:nvPr/>
          </p:nvCxnSpPr>
          <p:spPr>
            <a:xfrm>
              <a:off x="7556501" y="2071565"/>
              <a:ext cx="1972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Gerader Verbinder 97"/>
            <p:cNvCxnSpPr/>
            <p:nvPr/>
          </p:nvCxnSpPr>
          <p:spPr>
            <a:xfrm>
              <a:off x="7485358" y="5374904"/>
              <a:ext cx="19728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Gerade Verbindung mit Pfeil 98"/>
            <p:cNvCxnSpPr/>
            <p:nvPr/>
          </p:nvCxnSpPr>
          <p:spPr>
            <a:xfrm flipH="1" flipV="1">
              <a:off x="5580555" y="1876595"/>
              <a:ext cx="679623" cy="235896"/>
            </a:xfrm>
            <a:prstGeom prst="straightConnector1">
              <a:avLst/>
            </a:prstGeom>
            <a:ln w="28575">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0" name="Gerade Verbindung mit Pfeil 99"/>
            <p:cNvCxnSpPr/>
            <p:nvPr/>
          </p:nvCxnSpPr>
          <p:spPr>
            <a:xfrm>
              <a:off x="6640194" y="4984358"/>
              <a:ext cx="1292452" cy="619058"/>
            </a:xfrm>
            <a:prstGeom prst="straightConnector1">
              <a:avLst/>
            </a:prstGeom>
            <a:ln w="28575">
              <a:solidFill>
                <a:schemeClr val="tx1"/>
              </a:solidFill>
              <a:prstDash val="dash"/>
              <a:tailEnd type="triangle" w="med" len="med"/>
            </a:ln>
          </p:spPr>
          <p:style>
            <a:lnRef idx="1">
              <a:schemeClr val="accent1"/>
            </a:lnRef>
            <a:fillRef idx="0">
              <a:schemeClr val="accent1"/>
            </a:fillRef>
            <a:effectRef idx="0">
              <a:schemeClr val="accent1"/>
            </a:effectRef>
            <a:fontRef idx="minor">
              <a:schemeClr val="tx1"/>
            </a:fontRef>
          </p:style>
        </p:cxnSp>
      </p:grpSp>
      <p:sp>
        <p:nvSpPr>
          <p:cNvPr id="101"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Manuel </a:t>
            </a:r>
            <a:r>
              <a:rPr lang="de-DE" sz="1100" b="0" i="1" kern="0" dirty="0" err="1" smtClean="0">
                <a:solidFill>
                  <a:schemeClr val="tx1"/>
                </a:solidFill>
              </a:rPr>
              <a:t>Dutine</a:t>
            </a:r>
            <a:endParaRPr lang="de-DE" sz="1100" b="0" i="1" kern="0" dirty="0">
              <a:solidFill>
                <a:schemeClr val="tx1"/>
              </a:solidFill>
            </a:endParaRPr>
          </a:p>
        </p:txBody>
      </p:sp>
      <p:sp>
        <p:nvSpPr>
          <p:cNvPr id="60" name="Abgerundetes Rechteck 59"/>
          <p:cNvSpPr/>
          <p:nvPr/>
        </p:nvSpPr>
        <p:spPr>
          <a:xfrm>
            <a:off x="1758740" y="5874932"/>
            <a:ext cx="328244" cy="333544"/>
          </a:xfrm>
          <a:prstGeom prst="roundRect">
            <a:avLst/>
          </a:prstGeom>
          <a:noFill/>
          <a:ln>
            <a:solidFill>
              <a:srgbClr val="7FAB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Gerader Verbinder 67"/>
          <p:cNvCxnSpPr/>
          <p:nvPr/>
        </p:nvCxnSpPr>
        <p:spPr>
          <a:xfrm flipV="1">
            <a:off x="2086984" y="5846036"/>
            <a:ext cx="2324778" cy="305804"/>
          </a:xfrm>
          <a:prstGeom prst="line">
            <a:avLst/>
          </a:prstGeom>
          <a:ln w="25400">
            <a:solidFill>
              <a:srgbClr val="7FAB16"/>
            </a:solidFill>
          </a:ln>
        </p:spPr>
        <p:style>
          <a:lnRef idx="1">
            <a:schemeClr val="accent1"/>
          </a:lnRef>
          <a:fillRef idx="0">
            <a:schemeClr val="accent1"/>
          </a:fillRef>
          <a:effectRef idx="0">
            <a:schemeClr val="accent1"/>
          </a:effectRef>
          <a:fontRef idx="minor">
            <a:schemeClr val="tx1"/>
          </a:fontRef>
        </p:style>
      </p:cxnSp>
      <p:sp>
        <p:nvSpPr>
          <p:cNvPr id="35" name="Titel 1"/>
          <p:cNvSpPr>
            <a:spLocks noGrp="1"/>
          </p:cNvSpPr>
          <p:nvPr>
            <p:ph type="title"/>
          </p:nvPr>
        </p:nvSpPr>
        <p:spPr>
          <a:xfrm>
            <a:off x="358775" y="488950"/>
            <a:ext cx="6642117" cy="838200"/>
          </a:xfrm>
        </p:spPr>
        <p:txBody>
          <a:bodyPr/>
          <a:lstStyle/>
          <a:p>
            <a:r>
              <a:rPr lang="de-DE" dirty="0" smtClean="0"/>
              <a:t>Milestones </a:t>
            </a:r>
            <a:r>
              <a:rPr lang="de-DE" dirty="0" err="1" smtClean="0"/>
              <a:t>Since</a:t>
            </a:r>
            <a:r>
              <a:rPr lang="de-DE" dirty="0" smtClean="0"/>
              <a:t> August 2017</a:t>
            </a:r>
            <a:endParaRPr lang="de-DE" dirty="0"/>
          </a:p>
        </p:txBody>
      </p:sp>
      <p:sp>
        <p:nvSpPr>
          <p:cNvPr id="51" name="Richtungspfeil 50"/>
          <p:cNvSpPr/>
          <p:nvPr/>
        </p:nvSpPr>
        <p:spPr>
          <a:xfrm rot="5400000">
            <a:off x="453184" y="1398417"/>
            <a:ext cx="1224133" cy="1540889"/>
          </a:xfrm>
          <a:prstGeom prst="homePlate">
            <a:avLst>
              <a:gd name="adj" fmla="val 28202"/>
            </a:avLst>
          </a:prstGeom>
          <a:solidFill>
            <a:srgbClr val="7FAB1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smtClean="0">
                <a:solidFill>
                  <a:schemeClr val="tx1"/>
                </a:solidFill>
              </a:rPr>
              <a:t>August </a:t>
            </a:r>
            <a:r>
              <a:rPr lang="de-DE" sz="1600" dirty="0">
                <a:solidFill>
                  <a:schemeClr val="tx1"/>
                </a:solidFill>
              </a:rPr>
              <a:t>17</a:t>
            </a:r>
            <a:endParaRPr lang="en-US" sz="1600" dirty="0">
              <a:solidFill>
                <a:schemeClr val="tx1"/>
              </a:solidFill>
            </a:endParaRPr>
          </a:p>
        </p:txBody>
      </p:sp>
      <p:sp>
        <p:nvSpPr>
          <p:cNvPr id="52" name="Eingekerbter Richtungspfeil 51"/>
          <p:cNvSpPr/>
          <p:nvPr/>
        </p:nvSpPr>
        <p:spPr>
          <a:xfrm rot="5400000">
            <a:off x="442775" y="2468131"/>
            <a:ext cx="1244947" cy="1540889"/>
          </a:xfrm>
          <a:prstGeom prst="chevron">
            <a:avLst>
              <a:gd name="adj" fmla="val 27266"/>
            </a:avLst>
          </a:prstGeom>
          <a:solidFill>
            <a:srgbClr val="7FAB1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sz="1600" dirty="0" err="1">
                <a:solidFill>
                  <a:schemeClr val="tx1"/>
                </a:solidFill>
              </a:rPr>
              <a:t>October</a:t>
            </a:r>
            <a:r>
              <a:rPr lang="de-DE" sz="1600" dirty="0">
                <a:solidFill>
                  <a:schemeClr val="tx1"/>
                </a:solidFill>
              </a:rPr>
              <a:t> / November 17</a:t>
            </a:r>
            <a:endParaRPr lang="en-US" sz="1600" dirty="0">
              <a:solidFill>
                <a:schemeClr val="tx1"/>
              </a:solidFill>
            </a:endParaRPr>
          </a:p>
        </p:txBody>
      </p:sp>
    </p:spTree>
    <p:extLst>
      <p:ext uri="{BB962C8B-B14F-4D97-AF65-F5344CB8AC3E}">
        <p14:creationId xmlns:p14="http://schemas.microsoft.com/office/powerpoint/2010/main" val="2231904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uppieren 30"/>
          <p:cNvGrpSpPr/>
          <p:nvPr/>
        </p:nvGrpSpPr>
        <p:grpSpPr>
          <a:xfrm>
            <a:off x="675841" y="1524329"/>
            <a:ext cx="7477418" cy="3028197"/>
            <a:chOff x="899592" y="1556792"/>
            <a:chExt cx="6987719" cy="2829882"/>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4311" y="1645183"/>
              <a:ext cx="3483000" cy="2653100"/>
            </a:xfrm>
            <a:prstGeom prst="rect">
              <a:avLst/>
            </a:prstGeom>
          </p:spPr>
        </p:pic>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00" y="1645183"/>
              <a:ext cx="3482999" cy="2653100"/>
            </a:xfrm>
            <a:prstGeom prst="rect">
              <a:avLst/>
            </a:prstGeom>
          </p:spPr>
        </p:pic>
        <p:sp>
          <p:nvSpPr>
            <p:cNvPr id="10" name="Rechteck 9"/>
            <p:cNvSpPr/>
            <p:nvPr/>
          </p:nvSpPr>
          <p:spPr>
            <a:xfrm rot="16200000">
              <a:off x="78969" y="2637364"/>
              <a:ext cx="2125618" cy="484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11" name="Textfeld 10"/>
                <p:cNvSpPr txBox="1"/>
                <p:nvPr/>
              </p:nvSpPr>
              <p:spPr>
                <a:xfrm>
                  <a:off x="1330872" y="1645183"/>
                  <a:ext cx="457228" cy="2444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100" b="0" i="1" smtClean="0">
                            <a:latin typeface="Cambria Math" panose="02040503050406030204" pitchFamily="18" charset="0"/>
                          </a:rPr>
                          <m:t>×</m:t>
                        </m:r>
                        <m:sSup>
                          <m:sSupPr>
                            <m:ctrlPr>
                              <a:rPr lang="de-DE" sz="1100" b="0" i="1" smtClean="0">
                                <a:latin typeface="Cambria Math" panose="02040503050406030204" pitchFamily="18" charset="0"/>
                              </a:rPr>
                            </m:ctrlPr>
                          </m:sSupPr>
                          <m:e>
                            <m:r>
                              <a:rPr lang="de-DE" sz="1100" b="0" i="1" smtClean="0">
                                <a:latin typeface="Cambria Math" panose="02040503050406030204" pitchFamily="18" charset="0"/>
                              </a:rPr>
                              <m:t>10</m:t>
                            </m:r>
                          </m:e>
                          <m:sup>
                            <m:r>
                              <a:rPr lang="de-DE" sz="1100" b="0" i="1" smtClean="0">
                                <a:latin typeface="Cambria Math" panose="02040503050406030204" pitchFamily="18" charset="0"/>
                              </a:rPr>
                              <m:t>6</m:t>
                            </m:r>
                          </m:sup>
                        </m:sSup>
                      </m:oMath>
                    </m:oMathPara>
                  </a14:m>
                  <a:endParaRPr lang="de-DE" sz="1100" dirty="0"/>
                </a:p>
              </p:txBody>
            </p:sp>
          </mc:Choice>
          <mc:Fallback xmlns="">
            <p:sp>
              <p:nvSpPr>
                <p:cNvPr id="11" name="Textfeld 10"/>
                <p:cNvSpPr txBox="1">
                  <a:spLocks noRot="1" noChangeAspect="1" noMove="1" noResize="1" noEditPoints="1" noAdjustHandles="1" noChangeArrowheads="1" noChangeShapeType="1" noTextEdit="1"/>
                </p:cNvSpPr>
                <p:nvPr/>
              </p:nvSpPr>
              <p:spPr>
                <a:xfrm>
                  <a:off x="1330872" y="1645183"/>
                  <a:ext cx="457228" cy="244477"/>
                </a:xfrm>
                <a:prstGeom prst="rect">
                  <a:avLst/>
                </a:prstGeom>
                <a:blipFill rotWithShape="0">
                  <a:blip r:embed="rId4"/>
                  <a:stretch>
                    <a:fillRect/>
                  </a:stretch>
                </a:blipFill>
              </p:spPr>
              <p:txBody>
                <a:bodyPr/>
                <a:lstStyle/>
                <a:p>
                  <a:r>
                    <a:rPr lang="de-DE">
                      <a:noFill/>
                    </a:rPr>
                    <a:t> </a:t>
                  </a:r>
                </a:p>
              </p:txBody>
            </p:sp>
          </mc:Fallback>
        </mc:AlternateContent>
        <p:sp>
          <p:nvSpPr>
            <p:cNvPr id="12" name="Textfeld 11"/>
            <p:cNvSpPr txBox="1"/>
            <p:nvPr/>
          </p:nvSpPr>
          <p:spPr>
            <a:xfrm>
              <a:off x="1240210" y="1832145"/>
              <a:ext cx="143755" cy="182141"/>
            </a:xfrm>
            <a:prstGeom prst="rect">
              <a:avLst/>
            </a:prstGeom>
            <a:noFill/>
          </p:spPr>
          <p:txBody>
            <a:bodyPr wrap="square" rtlCol="0">
              <a:spAutoFit/>
            </a:bodyPr>
            <a:lstStyle/>
            <a:p>
              <a:r>
                <a:rPr lang="de-DE" sz="800" dirty="0" smtClean="0"/>
                <a:t>6</a:t>
              </a:r>
              <a:endParaRPr lang="de-DE" sz="800" dirty="0"/>
            </a:p>
          </p:txBody>
        </p:sp>
        <p:sp>
          <p:nvSpPr>
            <p:cNvPr id="13" name="Textfeld 12"/>
            <p:cNvSpPr txBox="1"/>
            <p:nvPr/>
          </p:nvSpPr>
          <p:spPr>
            <a:xfrm>
              <a:off x="1236789" y="2163602"/>
              <a:ext cx="143755" cy="182141"/>
            </a:xfrm>
            <a:prstGeom prst="rect">
              <a:avLst/>
            </a:prstGeom>
            <a:noFill/>
          </p:spPr>
          <p:txBody>
            <a:bodyPr wrap="square" rtlCol="0">
              <a:spAutoFit/>
            </a:bodyPr>
            <a:lstStyle/>
            <a:p>
              <a:r>
                <a:rPr lang="de-DE" sz="800" dirty="0"/>
                <a:t>5</a:t>
              </a:r>
            </a:p>
          </p:txBody>
        </p:sp>
        <p:sp>
          <p:nvSpPr>
            <p:cNvPr id="14" name="Textfeld 13"/>
            <p:cNvSpPr txBox="1"/>
            <p:nvPr/>
          </p:nvSpPr>
          <p:spPr>
            <a:xfrm>
              <a:off x="1234103" y="2475390"/>
              <a:ext cx="143755" cy="182141"/>
            </a:xfrm>
            <a:prstGeom prst="rect">
              <a:avLst/>
            </a:prstGeom>
            <a:noFill/>
          </p:spPr>
          <p:txBody>
            <a:bodyPr wrap="square" rtlCol="0">
              <a:spAutoFit/>
            </a:bodyPr>
            <a:lstStyle/>
            <a:p>
              <a:r>
                <a:rPr lang="de-DE" sz="800" dirty="0"/>
                <a:t>4</a:t>
              </a:r>
            </a:p>
          </p:txBody>
        </p:sp>
        <p:sp>
          <p:nvSpPr>
            <p:cNvPr id="15" name="Textfeld 14"/>
            <p:cNvSpPr txBox="1"/>
            <p:nvPr/>
          </p:nvSpPr>
          <p:spPr>
            <a:xfrm>
              <a:off x="1234103" y="2806847"/>
              <a:ext cx="143755" cy="182141"/>
            </a:xfrm>
            <a:prstGeom prst="rect">
              <a:avLst/>
            </a:prstGeom>
            <a:noFill/>
          </p:spPr>
          <p:txBody>
            <a:bodyPr wrap="square" rtlCol="0">
              <a:spAutoFit/>
            </a:bodyPr>
            <a:lstStyle/>
            <a:p>
              <a:r>
                <a:rPr lang="de-DE" sz="800" dirty="0"/>
                <a:t>3</a:t>
              </a:r>
            </a:p>
          </p:txBody>
        </p:sp>
        <p:sp>
          <p:nvSpPr>
            <p:cNvPr id="16" name="Textfeld 15"/>
            <p:cNvSpPr txBox="1"/>
            <p:nvPr/>
          </p:nvSpPr>
          <p:spPr>
            <a:xfrm>
              <a:off x="1232390" y="3132804"/>
              <a:ext cx="143755" cy="182141"/>
            </a:xfrm>
            <a:prstGeom prst="rect">
              <a:avLst/>
            </a:prstGeom>
            <a:noFill/>
          </p:spPr>
          <p:txBody>
            <a:bodyPr wrap="square" rtlCol="0">
              <a:spAutoFit/>
            </a:bodyPr>
            <a:lstStyle/>
            <a:p>
              <a:r>
                <a:rPr lang="de-DE" sz="800" dirty="0"/>
                <a:t>2</a:t>
              </a:r>
            </a:p>
          </p:txBody>
        </p:sp>
        <p:sp>
          <p:nvSpPr>
            <p:cNvPr id="17" name="Textfeld 16"/>
            <p:cNvSpPr txBox="1"/>
            <p:nvPr/>
          </p:nvSpPr>
          <p:spPr>
            <a:xfrm>
              <a:off x="1231535" y="3460122"/>
              <a:ext cx="143755" cy="182141"/>
            </a:xfrm>
            <a:prstGeom prst="rect">
              <a:avLst/>
            </a:prstGeom>
            <a:noFill/>
          </p:spPr>
          <p:txBody>
            <a:bodyPr wrap="square" rtlCol="0">
              <a:spAutoFit/>
            </a:bodyPr>
            <a:lstStyle/>
            <a:p>
              <a:r>
                <a:rPr lang="de-DE" sz="800" dirty="0"/>
                <a:t>1</a:t>
              </a:r>
            </a:p>
          </p:txBody>
        </p:sp>
        <p:sp>
          <p:nvSpPr>
            <p:cNvPr id="18" name="Textfeld 17"/>
            <p:cNvSpPr txBox="1"/>
            <p:nvPr/>
          </p:nvSpPr>
          <p:spPr>
            <a:xfrm rot="16200000">
              <a:off x="189786" y="2664616"/>
              <a:ext cx="1709963" cy="258858"/>
            </a:xfrm>
            <a:prstGeom prst="rect">
              <a:avLst/>
            </a:prstGeom>
            <a:noFill/>
          </p:spPr>
          <p:txBody>
            <a:bodyPr wrap="square" rtlCol="0">
              <a:spAutoFit/>
            </a:bodyPr>
            <a:lstStyle/>
            <a:p>
              <a:r>
                <a:rPr lang="de-DE" sz="1200" dirty="0" smtClean="0">
                  <a:latin typeface="Cambria" panose="02040503050406030204" pitchFamily="18" charset="0"/>
                  <a:cs typeface="Arial" panose="020B0604020202020204" pitchFamily="34" charset="0"/>
                </a:rPr>
                <a:t>Count rate in </a:t>
              </a:r>
              <a:r>
                <a:rPr lang="de-DE" sz="1200" dirty="0" err="1" smtClean="0">
                  <a:latin typeface="Cambria" panose="02040503050406030204" pitchFamily="18" charset="0"/>
                  <a:cs typeface="Arial" panose="020B0604020202020204" pitchFamily="34" charset="0"/>
                </a:rPr>
                <a:t>events</a:t>
              </a:r>
              <a:r>
                <a:rPr lang="de-DE" sz="1200" dirty="0" smtClean="0">
                  <a:latin typeface="Cambria" panose="02040503050406030204" pitchFamily="18" charset="0"/>
                  <a:cs typeface="Arial" panose="020B0604020202020204" pitchFamily="34" charset="0"/>
                </a:rPr>
                <a:t>/s</a:t>
              </a:r>
              <a:endParaRPr lang="de-DE" sz="1200" dirty="0">
                <a:latin typeface="Cambria" panose="02040503050406030204" pitchFamily="18" charset="0"/>
                <a:cs typeface="Arial" panose="020B0604020202020204" pitchFamily="34" charset="0"/>
              </a:endParaRPr>
            </a:p>
          </p:txBody>
        </p:sp>
        <p:sp>
          <p:nvSpPr>
            <p:cNvPr id="19" name="Textfeld 18"/>
            <p:cNvSpPr txBox="1"/>
            <p:nvPr/>
          </p:nvSpPr>
          <p:spPr>
            <a:xfrm>
              <a:off x="4731037" y="1683138"/>
              <a:ext cx="408774" cy="201335"/>
            </a:xfrm>
            <a:prstGeom prst="rect">
              <a:avLst/>
            </a:prstGeom>
            <a:noFill/>
          </p:spPr>
          <p:txBody>
            <a:bodyPr wrap="square" rtlCol="0">
              <a:spAutoFit/>
            </a:bodyPr>
            <a:lstStyle/>
            <a:p>
              <a:endParaRPr lang="de-DE" sz="800" dirty="0"/>
            </a:p>
          </p:txBody>
        </p:sp>
        <p:sp>
          <p:nvSpPr>
            <p:cNvPr id="20" name="Rechteck 19"/>
            <p:cNvSpPr/>
            <p:nvPr/>
          </p:nvSpPr>
          <p:spPr>
            <a:xfrm rot="16200000">
              <a:off x="3619689" y="2840947"/>
              <a:ext cx="1943105" cy="259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4450517" y="3406349"/>
              <a:ext cx="382887" cy="201335"/>
            </a:xfrm>
            <a:prstGeom prst="rect">
              <a:avLst/>
            </a:prstGeom>
            <a:noFill/>
          </p:spPr>
          <p:txBody>
            <a:bodyPr wrap="square" rtlCol="0">
              <a:spAutoFit/>
            </a:bodyPr>
            <a:lstStyle/>
            <a:p>
              <a:r>
                <a:rPr lang="de-DE" sz="800" dirty="0" smtClean="0"/>
                <a:t>0.5</a:t>
              </a:r>
              <a:endParaRPr lang="de-DE" sz="800" dirty="0"/>
            </a:p>
          </p:txBody>
        </p:sp>
        <p:sp>
          <p:nvSpPr>
            <p:cNvPr id="22" name="Textfeld 21"/>
            <p:cNvSpPr txBox="1"/>
            <p:nvPr/>
          </p:nvSpPr>
          <p:spPr>
            <a:xfrm>
              <a:off x="4528784" y="3046409"/>
              <a:ext cx="201492" cy="215444"/>
            </a:xfrm>
            <a:prstGeom prst="rect">
              <a:avLst/>
            </a:prstGeom>
            <a:noFill/>
          </p:spPr>
          <p:txBody>
            <a:bodyPr wrap="square" rtlCol="0">
              <a:spAutoFit/>
            </a:bodyPr>
            <a:lstStyle/>
            <a:p>
              <a:r>
                <a:rPr lang="de-DE" sz="800" dirty="0"/>
                <a:t>1</a:t>
              </a:r>
            </a:p>
          </p:txBody>
        </p:sp>
        <p:sp>
          <p:nvSpPr>
            <p:cNvPr id="23" name="Textfeld 22"/>
            <p:cNvSpPr txBox="1"/>
            <p:nvPr/>
          </p:nvSpPr>
          <p:spPr>
            <a:xfrm>
              <a:off x="4524514" y="2332692"/>
              <a:ext cx="201492" cy="215444"/>
            </a:xfrm>
            <a:prstGeom prst="rect">
              <a:avLst/>
            </a:prstGeom>
            <a:noFill/>
          </p:spPr>
          <p:txBody>
            <a:bodyPr wrap="square" rtlCol="0">
              <a:spAutoFit/>
            </a:bodyPr>
            <a:lstStyle/>
            <a:p>
              <a:r>
                <a:rPr lang="de-DE" sz="800" dirty="0" smtClean="0"/>
                <a:t>2</a:t>
              </a:r>
              <a:endParaRPr lang="de-DE" sz="800" dirty="0"/>
            </a:p>
          </p:txBody>
        </p:sp>
        <p:sp>
          <p:nvSpPr>
            <p:cNvPr id="24" name="Textfeld 23"/>
            <p:cNvSpPr txBox="1"/>
            <p:nvPr/>
          </p:nvSpPr>
          <p:spPr>
            <a:xfrm>
              <a:off x="4458510" y="2692486"/>
              <a:ext cx="373089" cy="201335"/>
            </a:xfrm>
            <a:prstGeom prst="rect">
              <a:avLst/>
            </a:prstGeom>
            <a:noFill/>
          </p:spPr>
          <p:txBody>
            <a:bodyPr wrap="square" rtlCol="0">
              <a:spAutoFit/>
            </a:bodyPr>
            <a:lstStyle/>
            <a:p>
              <a:r>
                <a:rPr lang="de-DE" sz="800" dirty="0" smtClean="0"/>
                <a:t>1.5</a:t>
              </a:r>
              <a:endParaRPr lang="de-DE" sz="800" dirty="0"/>
            </a:p>
          </p:txBody>
        </p:sp>
        <p:sp>
          <p:nvSpPr>
            <p:cNvPr id="25" name="Textfeld 24"/>
            <p:cNvSpPr txBox="1"/>
            <p:nvPr/>
          </p:nvSpPr>
          <p:spPr>
            <a:xfrm>
              <a:off x="4459577" y="1983894"/>
              <a:ext cx="371783" cy="201335"/>
            </a:xfrm>
            <a:prstGeom prst="rect">
              <a:avLst/>
            </a:prstGeom>
            <a:noFill/>
          </p:spPr>
          <p:txBody>
            <a:bodyPr wrap="square" rtlCol="0">
              <a:spAutoFit/>
            </a:bodyPr>
            <a:lstStyle/>
            <a:p>
              <a:r>
                <a:rPr lang="de-DE" sz="800" dirty="0" smtClean="0"/>
                <a:t>2</a:t>
              </a:r>
              <a:r>
                <a:rPr lang="de-DE" sz="800" dirty="0"/>
                <a:t>.</a:t>
              </a:r>
              <a:r>
                <a:rPr lang="de-DE" sz="800" dirty="0" smtClean="0"/>
                <a:t>5</a:t>
              </a:r>
              <a:endParaRPr lang="de-DE" sz="800" dirty="0"/>
            </a:p>
          </p:txBody>
        </p:sp>
        <p:sp>
          <p:nvSpPr>
            <p:cNvPr id="26" name="Textfeld 25"/>
            <p:cNvSpPr txBox="1"/>
            <p:nvPr/>
          </p:nvSpPr>
          <p:spPr>
            <a:xfrm>
              <a:off x="2425020" y="1582559"/>
              <a:ext cx="1472198" cy="258858"/>
            </a:xfrm>
            <a:prstGeom prst="rect">
              <a:avLst/>
            </a:prstGeom>
            <a:solidFill>
              <a:schemeClr val="bg1"/>
            </a:solidFill>
            <a:ln>
              <a:noFill/>
            </a:ln>
          </p:spPr>
          <p:txBody>
            <a:bodyPr wrap="square" rtlCol="0">
              <a:spAutoFit/>
            </a:bodyPr>
            <a:lstStyle/>
            <a:p>
              <a:r>
                <a:rPr lang="de-DE" sz="1200" dirty="0" smtClean="0">
                  <a:latin typeface="Cambria" panose="02040503050406030204" pitchFamily="18" charset="0"/>
                  <a:cs typeface="Arial" panose="020B0604020202020204" pitchFamily="34" charset="0"/>
                </a:rPr>
                <a:t>Horizontal </a:t>
              </a:r>
              <a:r>
                <a:rPr lang="de-DE" sz="1200" dirty="0" err="1" smtClean="0">
                  <a:latin typeface="Cambria" panose="02040503050406030204" pitchFamily="18" charset="0"/>
                  <a:cs typeface="Arial" panose="020B0604020202020204" pitchFamily="34" charset="0"/>
                </a:rPr>
                <a:t>wire</a:t>
              </a:r>
              <a:endParaRPr lang="de-DE" sz="1200" dirty="0">
                <a:latin typeface="Cambria" panose="02040503050406030204" pitchFamily="18" charset="0"/>
                <a:cs typeface="Arial" panose="020B0604020202020204" pitchFamily="34" charset="0"/>
              </a:endParaRPr>
            </a:p>
          </p:txBody>
        </p:sp>
        <p:sp>
          <p:nvSpPr>
            <p:cNvPr id="27" name="Textfeld 26"/>
            <p:cNvSpPr txBox="1"/>
            <p:nvPr/>
          </p:nvSpPr>
          <p:spPr>
            <a:xfrm>
              <a:off x="5805993" y="1556792"/>
              <a:ext cx="1008836" cy="258858"/>
            </a:xfrm>
            <a:prstGeom prst="rect">
              <a:avLst/>
            </a:prstGeom>
            <a:solidFill>
              <a:schemeClr val="bg1"/>
            </a:solidFill>
            <a:ln>
              <a:noFill/>
            </a:ln>
          </p:spPr>
          <p:txBody>
            <a:bodyPr wrap="square" rtlCol="0">
              <a:spAutoFit/>
            </a:bodyPr>
            <a:lstStyle/>
            <a:p>
              <a:r>
                <a:rPr lang="de-DE" sz="1200" dirty="0" smtClean="0">
                  <a:latin typeface="Cambria" panose="02040503050406030204" pitchFamily="18" charset="0"/>
                  <a:cs typeface="Arial" panose="020B0604020202020204" pitchFamily="34" charset="0"/>
                </a:rPr>
                <a:t>45°-</a:t>
              </a:r>
              <a:r>
                <a:rPr lang="de-DE" sz="1200" dirty="0" err="1" smtClean="0">
                  <a:latin typeface="Cambria" panose="02040503050406030204" pitchFamily="18" charset="0"/>
                  <a:cs typeface="Arial" panose="020B0604020202020204" pitchFamily="34" charset="0"/>
                </a:rPr>
                <a:t>wire</a:t>
              </a:r>
              <a:endParaRPr lang="de-DE" sz="1200" dirty="0">
                <a:latin typeface="Cambria" panose="02040503050406030204" pitchFamily="18" charset="0"/>
                <a:cs typeface="Arial" panose="020B0604020202020204" pitchFamily="34" charset="0"/>
              </a:endParaRPr>
            </a:p>
          </p:txBody>
        </p:sp>
        <p:sp>
          <p:nvSpPr>
            <p:cNvPr id="9" name="Textfeld 8"/>
            <p:cNvSpPr txBox="1"/>
            <p:nvPr/>
          </p:nvSpPr>
          <p:spPr>
            <a:xfrm>
              <a:off x="5832407" y="4127816"/>
              <a:ext cx="1277495" cy="258858"/>
            </a:xfrm>
            <a:prstGeom prst="rect">
              <a:avLst/>
            </a:prstGeom>
            <a:solidFill>
              <a:schemeClr val="bg1"/>
            </a:solidFill>
          </p:spPr>
          <p:txBody>
            <a:bodyPr wrap="square" rtlCol="0">
              <a:spAutoFit/>
            </a:bodyPr>
            <a:lstStyle/>
            <a:p>
              <a:r>
                <a:rPr lang="de-DE" sz="1200" dirty="0" smtClean="0">
                  <a:latin typeface="Cambria" panose="02040503050406030204" pitchFamily="18" charset="0"/>
                  <a:cs typeface="Arial" panose="020B0604020202020204" pitchFamily="34" charset="0"/>
                </a:rPr>
                <a:t>Position in mm</a:t>
              </a:r>
              <a:endParaRPr lang="de-DE" sz="1200" dirty="0">
                <a:latin typeface="Cambria" panose="02040503050406030204" pitchFamily="18" charset="0"/>
                <a:cs typeface="Arial" panose="020B0604020202020204" pitchFamily="34" charset="0"/>
              </a:endParaRPr>
            </a:p>
          </p:txBody>
        </p:sp>
        <p:sp>
          <p:nvSpPr>
            <p:cNvPr id="8" name="Textfeld 7"/>
            <p:cNvSpPr txBox="1"/>
            <p:nvPr/>
          </p:nvSpPr>
          <p:spPr>
            <a:xfrm>
              <a:off x="2531702" y="4127816"/>
              <a:ext cx="1151439" cy="258858"/>
            </a:xfrm>
            <a:prstGeom prst="rect">
              <a:avLst/>
            </a:prstGeom>
            <a:solidFill>
              <a:schemeClr val="bg1"/>
            </a:solidFill>
          </p:spPr>
          <p:txBody>
            <a:bodyPr wrap="square" rtlCol="0">
              <a:spAutoFit/>
            </a:bodyPr>
            <a:lstStyle/>
            <a:p>
              <a:r>
                <a:rPr lang="de-DE" sz="1200" dirty="0" smtClean="0">
                  <a:latin typeface="Cambria" panose="02040503050406030204" pitchFamily="18" charset="0"/>
                  <a:cs typeface="Arial" panose="020B0604020202020204" pitchFamily="34" charset="0"/>
                </a:rPr>
                <a:t>Position in mm</a:t>
              </a:r>
              <a:endParaRPr lang="de-DE" sz="1200" dirty="0">
                <a:latin typeface="Cambria" panose="02040503050406030204" pitchFamily="18"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8" name="Textfeld 27"/>
              <p:cNvSpPr txBox="1"/>
              <p:nvPr/>
            </p:nvSpPr>
            <p:spPr>
              <a:xfrm>
                <a:off x="4757099" y="1611992"/>
                <a:ext cx="489271" cy="2616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de-DE" sz="1100" b="0" i="1" smtClean="0">
                          <a:latin typeface="Cambria Math" panose="02040503050406030204" pitchFamily="18" charset="0"/>
                        </a:rPr>
                        <m:t>×</m:t>
                      </m:r>
                      <m:sSup>
                        <m:sSupPr>
                          <m:ctrlPr>
                            <a:rPr lang="de-DE" sz="1100" b="0" i="1" smtClean="0">
                              <a:latin typeface="Cambria Math" panose="02040503050406030204" pitchFamily="18" charset="0"/>
                            </a:rPr>
                          </m:ctrlPr>
                        </m:sSupPr>
                        <m:e>
                          <m:r>
                            <a:rPr lang="de-DE" sz="1100" b="0" i="1" smtClean="0">
                              <a:latin typeface="Cambria Math" panose="02040503050406030204" pitchFamily="18" charset="0"/>
                            </a:rPr>
                            <m:t>10</m:t>
                          </m:r>
                        </m:e>
                        <m:sup>
                          <m:r>
                            <a:rPr lang="de-DE" sz="1100" b="0" i="1" smtClean="0">
                              <a:latin typeface="Cambria Math" panose="02040503050406030204" pitchFamily="18" charset="0"/>
                            </a:rPr>
                            <m:t>6</m:t>
                          </m:r>
                        </m:sup>
                      </m:sSup>
                    </m:oMath>
                  </m:oMathPara>
                </a14:m>
                <a:endParaRPr lang="de-DE" sz="1100" dirty="0"/>
              </a:p>
            </p:txBody>
          </p:sp>
        </mc:Choice>
        <mc:Fallback xmlns="">
          <p:sp>
            <p:nvSpPr>
              <p:cNvPr id="28" name="Textfeld 27"/>
              <p:cNvSpPr txBox="1">
                <a:spLocks noRot="1" noChangeAspect="1" noMove="1" noResize="1" noEditPoints="1" noAdjustHandles="1" noChangeArrowheads="1" noChangeShapeType="1" noTextEdit="1"/>
              </p:cNvSpPr>
              <p:nvPr/>
            </p:nvSpPr>
            <p:spPr>
              <a:xfrm>
                <a:off x="4757099" y="1611992"/>
                <a:ext cx="489271" cy="261610"/>
              </a:xfrm>
              <a:prstGeom prst="rect">
                <a:avLst/>
              </a:prstGeom>
              <a:blipFill rotWithShape="0">
                <a:blip r:embed="rId6"/>
                <a:stretch>
                  <a:fillRect/>
                </a:stretch>
              </a:blipFill>
            </p:spPr>
            <p:txBody>
              <a:bodyPr/>
              <a:lstStyle/>
              <a:p>
                <a:r>
                  <a:rPr lang="de-DE">
                    <a:noFill/>
                  </a:rPr>
                  <a:t> </a:t>
                </a:r>
              </a:p>
            </p:txBody>
          </p:sp>
        </mc:Fallback>
      </mc:AlternateContent>
      <p:sp>
        <p:nvSpPr>
          <p:cNvPr id="30" name="Textfeld 29"/>
          <p:cNvSpPr txBox="1"/>
          <p:nvPr/>
        </p:nvSpPr>
        <p:spPr>
          <a:xfrm>
            <a:off x="1510290" y="4143580"/>
            <a:ext cx="344341" cy="215444"/>
          </a:xfrm>
          <a:prstGeom prst="rect">
            <a:avLst/>
          </a:prstGeom>
          <a:solidFill>
            <a:schemeClr val="bg1"/>
          </a:solidFill>
        </p:spPr>
        <p:txBody>
          <a:bodyPr wrap="square" rtlCol="0">
            <a:spAutoFit/>
          </a:bodyPr>
          <a:lstStyle/>
          <a:p>
            <a:r>
              <a:rPr lang="de-DE" sz="800" dirty="0" smtClean="0"/>
              <a:t>11</a:t>
            </a:r>
            <a:endParaRPr lang="de-DE" sz="800" dirty="0"/>
          </a:p>
        </p:txBody>
      </p:sp>
      <p:sp>
        <p:nvSpPr>
          <p:cNvPr id="32" name="Textfeld 31"/>
          <p:cNvSpPr txBox="1"/>
          <p:nvPr/>
        </p:nvSpPr>
        <p:spPr>
          <a:xfrm>
            <a:off x="2091124" y="4144179"/>
            <a:ext cx="344341" cy="215444"/>
          </a:xfrm>
          <a:prstGeom prst="rect">
            <a:avLst/>
          </a:prstGeom>
          <a:solidFill>
            <a:schemeClr val="bg1"/>
          </a:solidFill>
        </p:spPr>
        <p:txBody>
          <a:bodyPr wrap="square" rtlCol="0">
            <a:spAutoFit/>
          </a:bodyPr>
          <a:lstStyle/>
          <a:p>
            <a:r>
              <a:rPr lang="de-DE" sz="800" dirty="0" smtClean="0"/>
              <a:t>12</a:t>
            </a:r>
            <a:endParaRPr lang="de-DE" sz="800" dirty="0"/>
          </a:p>
        </p:txBody>
      </p:sp>
      <p:sp>
        <p:nvSpPr>
          <p:cNvPr id="33" name="Textfeld 32"/>
          <p:cNvSpPr txBox="1"/>
          <p:nvPr/>
        </p:nvSpPr>
        <p:spPr>
          <a:xfrm>
            <a:off x="2688921" y="4149080"/>
            <a:ext cx="344341" cy="215444"/>
          </a:xfrm>
          <a:prstGeom prst="rect">
            <a:avLst/>
          </a:prstGeom>
          <a:solidFill>
            <a:schemeClr val="bg1"/>
          </a:solidFill>
        </p:spPr>
        <p:txBody>
          <a:bodyPr wrap="square" rtlCol="0">
            <a:spAutoFit/>
          </a:bodyPr>
          <a:lstStyle/>
          <a:p>
            <a:r>
              <a:rPr lang="de-DE" sz="800" dirty="0" smtClean="0"/>
              <a:t>13</a:t>
            </a:r>
            <a:endParaRPr lang="de-DE" sz="800" dirty="0"/>
          </a:p>
        </p:txBody>
      </p:sp>
      <p:sp>
        <p:nvSpPr>
          <p:cNvPr id="34" name="Textfeld 33"/>
          <p:cNvSpPr txBox="1"/>
          <p:nvPr/>
        </p:nvSpPr>
        <p:spPr>
          <a:xfrm>
            <a:off x="3286718" y="4143580"/>
            <a:ext cx="344341" cy="215444"/>
          </a:xfrm>
          <a:prstGeom prst="rect">
            <a:avLst/>
          </a:prstGeom>
          <a:solidFill>
            <a:schemeClr val="bg1"/>
          </a:solidFill>
        </p:spPr>
        <p:txBody>
          <a:bodyPr wrap="square" rtlCol="0">
            <a:spAutoFit/>
          </a:bodyPr>
          <a:lstStyle/>
          <a:p>
            <a:r>
              <a:rPr lang="de-DE" sz="800" dirty="0" smtClean="0"/>
              <a:t>14</a:t>
            </a:r>
            <a:endParaRPr lang="de-DE" sz="800" dirty="0"/>
          </a:p>
        </p:txBody>
      </p:sp>
      <p:sp>
        <p:nvSpPr>
          <p:cNvPr id="35" name="Textfeld 34"/>
          <p:cNvSpPr txBox="1"/>
          <p:nvPr/>
        </p:nvSpPr>
        <p:spPr>
          <a:xfrm>
            <a:off x="3870039" y="4149464"/>
            <a:ext cx="344341" cy="215444"/>
          </a:xfrm>
          <a:prstGeom prst="rect">
            <a:avLst/>
          </a:prstGeom>
          <a:solidFill>
            <a:schemeClr val="bg1"/>
          </a:solidFill>
        </p:spPr>
        <p:txBody>
          <a:bodyPr wrap="square" rtlCol="0">
            <a:spAutoFit/>
          </a:bodyPr>
          <a:lstStyle/>
          <a:p>
            <a:r>
              <a:rPr lang="de-DE" sz="800" dirty="0" smtClean="0"/>
              <a:t>15</a:t>
            </a:r>
            <a:endParaRPr lang="de-DE" sz="800" dirty="0"/>
          </a:p>
        </p:txBody>
      </p:sp>
      <p:sp>
        <p:nvSpPr>
          <p:cNvPr id="36" name="Textfeld 35"/>
          <p:cNvSpPr txBox="1"/>
          <p:nvPr/>
        </p:nvSpPr>
        <p:spPr>
          <a:xfrm>
            <a:off x="5049158" y="4144179"/>
            <a:ext cx="344341" cy="215444"/>
          </a:xfrm>
          <a:prstGeom prst="rect">
            <a:avLst/>
          </a:prstGeom>
          <a:solidFill>
            <a:schemeClr val="bg1"/>
          </a:solidFill>
        </p:spPr>
        <p:txBody>
          <a:bodyPr wrap="square" rtlCol="0">
            <a:spAutoFit/>
          </a:bodyPr>
          <a:lstStyle/>
          <a:p>
            <a:r>
              <a:rPr lang="de-DE" sz="800" dirty="0" smtClean="0"/>
              <a:t>44</a:t>
            </a:r>
            <a:endParaRPr lang="de-DE" sz="800" dirty="0"/>
          </a:p>
        </p:txBody>
      </p:sp>
      <p:sp>
        <p:nvSpPr>
          <p:cNvPr id="37" name="Textfeld 36"/>
          <p:cNvSpPr txBox="1"/>
          <p:nvPr/>
        </p:nvSpPr>
        <p:spPr>
          <a:xfrm>
            <a:off x="5643058" y="4144179"/>
            <a:ext cx="344341" cy="215444"/>
          </a:xfrm>
          <a:prstGeom prst="rect">
            <a:avLst/>
          </a:prstGeom>
          <a:solidFill>
            <a:schemeClr val="bg1"/>
          </a:solidFill>
        </p:spPr>
        <p:txBody>
          <a:bodyPr wrap="square" rtlCol="0">
            <a:spAutoFit/>
          </a:bodyPr>
          <a:lstStyle/>
          <a:p>
            <a:r>
              <a:rPr lang="de-DE" sz="800" dirty="0" smtClean="0"/>
              <a:t>45</a:t>
            </a:r>
            <a:endParaRPr lang="de-DE" sz="800" dirty="0"/>
          </a:p>
        </p:txBody>
      </p:sp>
      <p:sp>
        <p:nvSpPr>
          <p:cNvPr id="38" name="Textfeld 37"/>
          <p:cNvSpPr txBox="1"/>
          <p:nvPr/>
        </p:nvSpPr>
        <p:spPr>
          <a:xfrm>
            <a:off x="6236958" y="4144179"/>
            <a:ext cx="344341" cy="215444"/>
          </a:xfrm>
          <a:prstGeom prst="rect">
            <a:avLst/>
          </a:prstGeom>
          <a:solidFill>
            <a:schemeClr val="bg1"/>
          </a:solidFill>
        </p:spPr>
        <p:txBody>
          <a:bodyPr wrap="square" rtlCol="0">
            <a:spAutoFit/>
          </a:bodyPr>
          <a:lstStyle/>
          <a:p>
            <a:r>
              <a:rPr lang="de-DE" sz="800" dirty="0" smtClean="0"/>
              <a:t>46</a:t>
            </a:r>
            <a:endParaRPr lang="de-DE" sz="800" dirty="0"/>
          </a:p>
        </p:txBody>
      </p:sp>
      <p:sp>
        <p:nvSpPr>
          <p:cNvPr id="39" name="Textfeld 38"/>
          <p:cNvSpPr txBox="1"/>
          <p:nvPr/>
        </p:nvSpPr>
        <p:spPr>
          <a:xfrm>
            <a:off x="6833446" y="4149080"/>
            <a:ext cx="344341" cy="215444"/>
          </a:xfrm>
          <a:prstGeom prst="rect">
            <a:avLst/>
          </a:prstGeom>
          <a:solidFill>
            <a:schemeClr val="bg1"/>
          </a:solidFill>
        </p:spPr>
        <p:txBody>
          <a:bodyPr wrap="square" rtlCol="0">
            <a:spAutoFit/>
          </a:bodyPr>
          <a:lstStyle/>
          <a:p>
            <a:r>
              <a:rPr lang="de-DE" sz="800" dirty="0" smtClean="0"/>
              <a:t>47</a:t>
            </a:r>
            <a:endParaRPr lang="de-DE" sz="800" dirty="0"/>
          </a:p>
        </p:txBody>
      </p:sp>
      <p:sp>
        <p:nvSpPr>
          <p:cNvPr id="40" name="Textfeld 39"/>
          <p:cNvSpPr txBox="1"/>
          <p:nvPr/>
        </p:nvSpPr>
        <p:spPr>
          <a:xfrm>
            <a:off x="7407635" y="4146843"/>
            <a:ext cx="344341" cy="215444"/>
          </a:xfrm>
          <a:prstGeom prst="rect">
            <a:avLst/>
          </a:prstGeom>
          <a:solidFill>
            <a:schemeClr val="bg1"/>
          </a:solidFill>
        </p:spPr>
        <p:txBody>
          <a:bodyPr wrap="square" rtlCol="0">
            <a:spAutoFit/>
          </a:bodyPr>
          <a:lstStyle/>
          <a:p>
            <a:r>
              <a:rPr lang="de-DE" sz="800" dirty="0" smtClean="0"/>
              <a:t>48</a:t>
            </a:r>
            <a:endParaRPr lang="de-DE" sz="800" dirty="0"/>
          </a:p>
        </p:txBody>
      </p:sp>
      <p:sp>
        <p:nvSpPr>
          <p:cNvPr id="41" name="Textfeld 40"/>
          <p:cNvSpPr txBox="1"/>
          <p:nvPr/>
        </p:nvSpPr>
        <p:spPr>
          <a:xfrm>
            <a:off x="1040329" y="3899109"/>
            <a:ext cx="153829" cy="215444"/>
          </a:xfrm>
          <a:prstGeom prst="rect">
            <a:avLst/>
          </a:prstGeom>
          <a:noFill/>
        </p:spPr>
        <p:txBody>
          <a:bodyPr wrap="square" rtlCol="0">
            <a:spAutoFit/>
          </a:bodyPr>
          <a:lstStyle/>
          <a:p>
            <a:r>
              <a:rPr lang="de-DE" sz="800" dirty="0"/>
              <a:t>0</a:t>
            </a:r>
          </a:p>
        </p:txBody>
      </p:sp>
      <p:sp>
        <p:nvSpPr>
          <p:cNvPr id="42" name="Textfeld 41"/>
          <p:cNvSpPr txBox="1"/>
          <p:nvPr/>
        </p:nvSpPr>
        <p:spPr>
          <a:xfrm>
            <a:off x="4566659" y="3902034"/>
            <a:ext cx="186587" cy="215444"/>
          </a:xfrm>
          <a:prstGeom prst="rect">
            <a:avLst/>
          </a:prstGeom>
          <a:noFill/>
        </p:spPr>
        <p:txBody>
          <a:bodyPr wrap="square" rtlCol="0">
            <a:spAutoFit/>
          </a:bodyPr>
          <a:lstStyle/>
          <a:p>
            <a:r>
              <a:rPr lang="de-DE" sz="800" dirty="0" smtClean="0"/>
              <a:t>0</a:t>
            </a:r>
            <a:endParaRPr lang="de-DE" sz="800" dirty="0"/>
          </a:p>
        </p:txBody>
      </p:sp>
      <p:sp>
        <p:nvSpPr>
          <p:cNvPr id="43" name="Inhaltsplatzhalter 2"/>
          <p:cNvSpPr txBox="1">
            <a:spLocks/>
          </p:cNvSpPr>
          <p:nvPr/>
        </p:nvSpPr>
        <p:spPr bwMode="auto">
          <a:xfrm>
            <a:off x="7740352" y="6105867"/>
            <a:ext cx="1296144" cy="34758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0" indent="0" algn="l" rtl="0" eaLnBrk="1" fontAlgn="base" hangingPunct="1">
              <a:lnSpc>
                <a:spcPct val="130000"/>
              </a:lnSpc>
              <a:spcBef>
                <a:spcPct val="0"/>
              </a:spcBef>
              <a:spcAft>
                <a:spcPts val="230"/>
              </a:spcAft>
              <a:buFont typeface="Wingdings" pitchFamily="2" charset="2"/>
              <a:buNone/>
              <a:defRPr sz="2000" b="1">
                <a:solidFill>
                  <a:schemeClr val="bg1"/>
                </a:solidFill>
                <a:latin typeface="+mn-lt"/>
                <a:ea typeface="+mn-ea"/>
                <a:cs typeface="Tahoma" pitchFamily="34" charset="0"/>
              </a:defRPr>
            </a:lvl1pPr>
            <a:lvl2pPr marL="179388" indent="-177800" algn="l" rtl="0" eaLnBrk="1" fontAlgn="base" hangingPunct="1">
              <a:lnSpc>
                <a:spcPct val="130000"/>
              </a:lnSpc>
              <a:spcBef>
                <a:spcPts val="200"/>
              </a:spcBef>
              <a:spcAft>
                <a:spcPts val="230"/>
              </a:spcAft>
              <a:buFont typeface="Wingdings" pitchFamily="2" charset="2"/>
              <a:buChar char="§"/>
              <a:defRPr sz="2000">
                <a:solidFill>
                  <a:schemeClr val="tx1"/>
                </a:solidFill>
                <a:latin typeface="+mn-lt"/>
                <a:cs typeface="Tahoma" pitchFamily="34" charset="0"/>
              </a:defRPr>
            </a:lvl2pPr>
            <a:lvl3pPr marL="538163" indent="-187325" algn="l" rtl="0" eaLnBrk="1" fontAlgn="base" hangingPunct="1">
              <a:lnSpc>
                <a:spcPct val="130000"/>
              </a:lnSpc>
              <a:spcBef>
                <a:spcPts val="200"/>
              </a:spcBef>
              <a:spcAft>
                <a:spcPts val="230"/>
              </a:spcAft>
              <a:buFont typeface="Wingdings" pitchFamily="2" charset="2"/>
              <a:buChar char="§"/>
              <a:defRPr>
                <a:solidFill>
                  <a:schemeClr val="tx1"/>
                </a:solidFill>
                <a:latin typeface="+mn-lt"/>
                <a:cs typeface="Tahoma" pitchFamily="34" charset="0"/>
              </a:defRPr>
            </a:lvl3pPr>
            <a:lvl4pPr marL="717550" indent="-173038"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4pPr>
            <a:lvl5pPr marL="908050" indent="-188913" algn="l" rtl="0" eaLnBrk="1" fontAlgn="base" hangingPunct="1">
              <a:lnSpc>
                <a:spcPct val="130000"/>
              </a:lnSpc>
              <a:spcBef>
                <a:spcPts val="200"/>
              </a:spcBef>
              <a:spcAft>
                <a:spcPts val="230"/>
              </a:spcAft>
              <a:buFont typeface="Wingdings" pitchFamily="2" charset="2"/>
              <a:buChar char="§"/>
              <a:defRPr sz="1600">
                <a:solidFill>
                  <a:schemeClr val="tx1"/>
                </a:solidFill>
                <a:latin typeface="+mn-lt"/>
                <a:cs typeface="Tahoma" pitchFamily="34" charset="0"/>
              </a:defRPr>
            </a:lvl5pPr>
            <a:lvl6pPr marL="1365250" indent="-188913" algn="l" rtl="0" eaLnBrk="1" fontAlgn="base" hangingPunct="1">
              <a:spcBef>
                <a:spcPct val="20000"/>
              </a:spcBef>
              <a:spcAft>
                <a:spcPct val="0"/>
              </a:spcAft>
              <a:buFont typeface="Wingdings" pitchFamily="2" charset="2"/>
              <a:buChar char="§"/>
              <a:defRPr sz="1600">
                <a:solidFill>
                  <a:schemeClr val="tx1"/>
                </a:solidFill>
                <a:latin typeface="+mn-lt"/>
              </a:defRPr>
            </a:lvl6pPr>
            <a:lvl7pPr marL="1822450" indent="-188913" algn="l" rtl="0" eaLnBrk="1" fontAlgn="base" hangingPunct="1">
              <a:spcBef>
                <a:spcPct val="20000"/>
              </a:spcBef>
              <a:spcAft>
                <a:spcPct val="0"/>
              </a:spcAft>
              <a:buFont typeface="Wingdings" pitchFamily="2" charset="2"/>
              <a:buChar char="§"/>
              <a:defRPr sz="1600">
                <a:solidFill>
                  <a:schemeClr val="tx1"/>
                </a:solidFill>
                <a:latin typeface="+mn-lt"/>
              </a:defRPr>
            </a:lvl7pPr>
            <a:lvl8pPr marL="2279650" indent="-188913" algn="l" rtl="0" eaLnBrk="1" fontAlgn="base" hangingPunct="1">
              <a:spcBef>
                <a:spcPct val="20000"/>
              </a:spcBef>
              <a:spcAft>
                <a:spcPct val="0"/>
              </a:spcAft>
              <a:buFont typeface="Wingdings" pitchFamily="2" charset="2"/>
              <a:buChar char="§"/>
              <a:defRPr sz="1600">
                <a:solidFill>
                  <a:schemeClr val="tx1"/>
                </a:solidFill>
                <a:latin typeface="+mn-lt"/>
              </a:defRPr>
            </a:lvl8pPr>
            <a:lvl9pPr marL="2736850" indent="-188913" algn="l" rtl="0" eaLnBrk="1" fontAlgn="base" hangingPunct="1">
              <a:spcBef>
                <a:spcPct val="20000"/>
              </a:spcBef>
              <a:spcAft>
                <a:spcPct val="0"/>
              </a:spcAft>
              <a:buFont typeface="Wingdings" pitchFamily="2" charset="2"/>
              <a:buChar char="§"/>
              <a:defRPr sz="1600">
                <a:solidFill>
                  <a:schemeClr val="tx1"/>
                </a:solidFill>
                <a:latin typeface="+mn-lt"/>
              </a:defRPr>
            </a:lvl9pPr>
          </a:lstStyle>
          <a:p>
            <a:r>
              <a:rPr lang="de-DE" sz="1100" b="0" i="1" kern="0" dirty="0" smtClean="0">
                <a:solidFill>
                  <a:schemeClr val="tx1"/>
                </a:solidFill>
              </a:rPr>
              <a:t>Manuel </a:t>
            </a:r>
            <a:r>
              <a:rPr lang="de-DE" sz="1100" b="0" i="1" kern="0" dirty="0" err="1" smtClean="0">
                <a:solidFill>
                  <a:schemeClr val="tx1"/>
                </a:solidFill>
              </a:rPr>
              <a:t>Dutine</a:t>
            </a:r>
            <a:endParaRPr lang="de-DE" sz="1100" b="0" i="1" kern="0" dirty="0">
              <a:solidFill>
                <a:schemeClr val="tx1"/>
              </a:solidFill>
            </a:endParaRPr>
          </a:p>
        </p:txBody>
      </p:sp>
      <p:sp>
        <p:nvSpPr>
          <p:cNvPr id="44" name="Titel 3"/>
          <p:cNvSpPr>
            <a:spLocks noGrp="1"/>
          </p:cNvSpPr>
          <p:nvPr>
            <p:ph type="title"/>
          </p:nvPr>
        </p:nvSpPr>
        <p:spPr>
          <a:xfrm>
            <a:off x="358775" y="488950"/>
            <a:ext cx="6642117" cy="838200"/>
          </a:xfrm>
        </p:spPr>
        <p:txBody>
          <a:bodyPr/>
          <a:lstStyle/>
          <a:p>
            <a:r>
              <a:rPr lang="de-DE" dirty="0" smtClean="0"/>
              <a:t>Beam Width - </a:t>
            </a:r>
            <a:r>
              <a:rPr lang="de-DE" dirty="0" err="1" smtClean="0"/>
              <a:t>Wire</a:t>
            </a:r>
            <a:r>
              <a:rPr lang="de-DE" dirty="0" smtClean="0"/>
              <a:t> Scanner</a:t>
            </a:r>
            <a:endParaRPr lang="en-US" dirty="0"/>
          </a:p>
        </p:txBody>
      </p:sp>
      <mc:AlternateContent xmlns:mc="http://schemas.openxmlformats.org/markup-compatibility/2006" xmlns:a14="http://schemas.microsoft.com/office/drawing/2010/main">
        <mc:Choice Requires="a14">
          <p:graphicFrame>
            <p:nvGraphicFramePr>
              <p:cNvPr id="45" name="Tabelle 44"/>
              <p:cNvGraphicFramePr>
                <a:graphicFrameLocks noGrp="1"/>
              </p:cNvGraphicFramePr>
              <p:nvPr>
                <p:extLst>
                  <p:ext uri="{D42A27DB-BD31-4B8C-83A1-F6EECF244321}">
                    <p14:modId xmlns:p14="http://schemas.microsoft.com/office/powerpoint/2010/main" val="2626048295"/>
                  </p:ext>
                </p:extLst>
              </p:nvPr>
            </p:nvGraphicFramePr>
            <p:xfrm>
              <a:off x="293367" y="4801071"/>
              <a:ext cx="8532000" cy="1152000"/>
            </p:xfrm>
            <a:graphic>
              <a:graphicData uri="http://schemas.openxmlformats.org/drawingml/2006/table">
                <a:tbl>
                  <a:tblPr firstRow="1" firstCol="1" bandRow="1">
                    <a:tableStyleId>{93296810-A885-4BE3-A3E7-6D5BEEA58F35}</a:tableStyleId>
                  </a:tblPr>
                  <a:tblGrid>
                    <a:gridCol w="2844000"/>
                    <a:gridCol w="2844000"/>
                    <a:gridCol w="2844000"/>
                  </a:tblGrid>
                  <a:tr h="720000">
                    <a:tc>
                      <a:txBody>
                        <a:bodyPr/>
                        <a:lstStyle/>
                        <a:p>
                          <a:pPr algn="ctr"/>
                          <a:r>
                            <a:rPr lang="de-DE" sz="1600" b="1" dirty="0" smtClean="0">
                              <a:latin typeface="+mn-lt"/>
                            </a:rPr>
                            <a:t>Vertical beam </a:t>
                          </a:r>
                          <a:r>
                            <a:rPr lang="de-DE" sz="1600" b="1" dirty="0" err="1" smtClean="0">
                              <a:latin typeface="+mn-lt"/>
                            </a:rPr>
                            <a:t>width</a:t>
                          </a:r>
                          <a:r>
                            <a:rPr lang="de-DE" sz="1600" b="1" dirty="0" smtClean="0">
                              <a:latin typeface="+mn-lt"/>
                            </a:rPr>
                            <a:t> </a:t>
                          </a:r>
                          <a14:m>
                            <m:oMath xmlns:m="http://schemas.openxmlformats.org/officeDocument/2006/math">
                              <m:sSub>
                                <m:sSubPr>
                                  <m:ctrlPr>
                                    <a:rPr lang="de-DE" sz="1600" b="1" i="1" noProof="0" smtClean="0">
                                      <a:solidFill>
                                        <a:schemeClr val="bg1"/>
                                      </a:solidFill>
                                      <a:latin typeface="Cambria Math" panose="02040503050406030204" pitchFamily="18" charset="0"/>
                                    </a:rPr>
                                  </m:ctrlPr>
                                </m:sSubPr>
                                <m:e>
                                  <m:r>
                                    <a:rPr lang="de-DE" sz="1600" b="1" i="1" noProof="0" smtClean="0">
                                      <a:solidFill>
                                        <a:schemeClr val="bg1"/>
                                      </a:solidFill>
                                      <a:latin typeface="Cambria Math" panose="02040503050406030204" pitchFamily="18" charset="0"/>
                                    </a:rPr>
                                    <m:t>𝝈</m:t>
                                  </m:r>
                                </m:e>
                                <m:sub>
                                  <m:r>
                                    <a:rPr lang="de-DE" sz="1600" b="1" i="1" noProof="0" smtClean="0">
                                      <a:solidFill>
                                        <a:schemeClr val="bg1"/>
                                      </a:solidFill>
                                      <a:latin typeface="Cambria Math" panose="02040503050406030204" pitchFamily="18" charset="0"/>
                                    </a:rPr>
                                    <m:t>𝒚</m:t>
                                  </m:r>
                                </m:sub>
                              </m:sSub>
                            </m:oMath>
                          </a14:m>
                          <a:r>
                            <a:rPr lang="de-DE" sz="1600" b="1" dirty="0" smtClean="0">
                              <a:latin typeface="+mn-lt"/>
                            </a:rPr>
                            <a:t> in mm (</a:t>
                          </a:r>
                          <a:r>
                            <a:rPr lang="de-DE" sz="1600" b="1" dirty="0" err="1" smtClean="0">
                              <a:latin typeface="+mn-lt"/>
                            </a:rPr>
                            <a:t>measured</a:t>
                          </a:r>
                          <a:r>
                            <a:rPr lang="de-DE" sz="1600" b="1" dirty="0" smtClean="0">
                              <a:latin typeface="+mn-lt"/>
                            </a:rPr>
                            <a:t>) </a:t>
                          </a:r>
                          <a:endParaRPr lang="de-DE" sz="1600" b="1" dirty="0">
                            <a:latin typeface="+mn-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smtClean="0">
                              <a:latin typeface="+mn-lt"/>
                            </a:rPr>
                            <a:t>Beam </a:t>
                          </a:r>
                          <a:r>
                            <a:rPr lang="de-DE" sz="1600" b="1" dirty="0" err="1" smtClean="0">
                              <a:latin typeface="+mn-lt"/>
                            </a:rPr>
                            <a:t>width</a:t>
                          </a:r>
                          <a:r>
                            <a:rPr lang="de-DE" sz="1600" b="1" dirty="0" smtClean="0">
                              <a:latin typeface="+mn-lt"/>
                            </a:rPr>
                            <a:t> </a:t>
                          </a:r>
                          <a14:m>
                            <m:oMath xmlns:m="http://schemas.openxmlformats.org/officeDocument/2006/math">
                              <m:sSub>
                                <m:sSubPr>
                                  <m:ctrlPr>
                                    <a:rPr lang="de-DE" sz="1600" b="1" i="1" noProof="0" smtClean="0">
                                      <a:solidFill>
                                        <a:schemeClr val="bg1"/>
                                      </a:solidFill>
                                      <a:latin typeface="Cambria Math" panose="02040503050406030204" pitchFamily="18" charset="0"/>
                                    </a:rPr>
                                  </m:ctrlPr>
                                </m:sSubPr>
                                <m:e>
                                  <m:r>
                                    <a:rPr lang="de-DE" sz="1600" b="1" i="1" noProof="0" smtClean="0">
                                      <a:solidFill>
                                        <a:schemeClr val="bg1"/>
                                      </a:solidFill>
                                      <a:latin typeface="Cambria Math" panose="02040503050406030204" pitchFamily="18" charset="0"/>
                                    </a:rPr>
                                    <m:t>𝝈</m:t>
                                  </m:r>
                                </m:e>
                                <m:sub>
                                  <m:r>
                                    <a:rPr lang="de-DE" sz="1600" b="1" i="1" noProof="0" smtClean="0">
                                      <a:solidFill>
                                        <a:schemeClr val="bg1"/>
                                      </a:solidFill>
                                      <a:latin typeface="Cambria Math" panose="02040503050406030204" pitchFamily="18" charset="0"/>
                                    </a:rPr>
                                    <m:t>𝟒𝟓</m:t>
                                  </m:r>
                                  <m:r>
                                    <a:rPr lang="de-DE" sz="1600" b="1" i="1" noProof="0" smtClean="0">
                                      <a:solidFill>
                                        <a:schemeClr val="bg1"/>
                                      </a:solidFill>
                                      <a:latin typeface="Cambria Math" panose="02040503050406030204" pitchFamily="18" charset="0"/>
                                    </a:rPr>
                                    <m:t>°</m:t>
                                  </m:r>
                                </m:sub>
                              </m:sSub>
                            </m:oMath>
                          </a14:m>
                          <a:r>
                            <a:rPr lang="en-GB" sz="1600" b="1" noProof="0" dirty="0" smtClean="0">
                              <a:solidFill>
                                <a:schemeClr val="bg1"/>
                              </a:solidFill>
                              <a:latin typeface="+mn-lt"/>
                            </a:rPr>
                            <a:t> in mm (measured)</a:t>
                          </a:r>
                          <a:endParaRPr lang="de-DE" sz="1600" b="1" dirty="0" smtClean="0">
                            <a:latin typeface="+mn-lt"/>
                          </a:endParaRPr>
                        </a:p>
                      </a:txBody>
                      <a:tcPr marL="77769" marR="77769" marT="38884" marB="38884" anchor="ctr">
                        <a:solidFill>
                          <a:srgbClr val="7FAB1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600" b="1" dirty="0" smtClean="0">
                              <a:latin typeface="+mn-lt"/>
                            </a:rPr>
                            <a:t>Horizontal</a:t>
                          </a:r>
                          <a:r>
                            <a:rPr lang="de-DE" sz="1600" b="1" baseline="0" dirty="0" smtClean="0">
                              <a:latin typeface="+mn-lt"/>
                            </a:rPr>
                            <a:t> </a:t>
                          </a:r>
                          <a:r>
                            <a:rPr lang="de-DE" sz="1600" b="1" dirty="0" smtClean="0">
                              <a:latin typeface="+mn-lt"/>
                            </a:rPr>
                            <a:t>beam </a:t>
                          </a:r>
                          <a:r>
                            <a:rPr lang="de-DE" sz="1600" b="1" dirty="0" err="1" smtClean="0">
                              <a:latin typeface="+mn-lt"/>
                            </a:rPr>
                            <a:t>width</a:t>
                          </a:r>
                          <a:r>
                            <a:rPr lang="de-DE" sz="1600" b="1" dirty="0" smtClean="0">
                              <a:latin typeface="+mn-lt"/>
                            </a:rPr>
                            <a:t> </a:t>
                          </a:r>
                          <a14:m>
                            <m:oMath xmlns:m="http://schemas.openxmlformats.org/officeDocument/2006/math">
                              <m:sSub>
                                <m:sSubPr>
                                  <m:ctrlPr>
                                    <a:rPr lang="de-DE" sz="1600" b="1" i="1" noProof="0" smtClean="0">
                                      <a:solidFill>
                                        <a:schemeClr val="bg1"/>
                                      </a:solidFill>
                                      <a:latin typeface="Cambria Math" panose="02040503050406030204" pitchFamily="18" charset="0"/>
                                    </a:rPr>
                                  </m:ctrlPr>
                                </m:sSubPr>
                                <m:e>
                                  <m:r>
                                    <a:rPr lang="de-DE" sz="1600" b="1" i="1" noProof="0" smtClean="0">
                                      <a:solidFill>
                                        <a:schemeClr val="bg1"/>
                                      </a:solidFill>
                                      <a:latin typeface="Cambria Math" panose="02040503050406030204" pitchFamily="18" charset="0"/>
                                    </a:rPr>
                                    <m:t>𝝈</m:t>
                                  </m:r>
                                </m:e>
                                <m:sub>
                                  <m:r>
                                    <a:rPr lang="de-DE" sz="1600" b="1" i="1" noProof="0" smtClean="0">
                                      <a:solidFill>
                                        <a:schemeClr val="bg1"/>
                                      </a:solidFill>
                                      <a:latin typeface="Cambria Math" panose="02040503050406030204" pitchFamily="18" charset="0"/>
                                    </a:rPr>
                                    <m:t>𝒙</m:t>
                                  </m:r>
                                </m:sub>
                              </m:sSub>
                            </m:oMath>
                          </a14:m>
                          <a:r>
                            <a:rPr lang="de-DE" sz="1600" b="1" dirty="0" smtClean="0">
                              <a:latin typeface="+mn-lt"/>
                            </a:rPr>
                            <a:t> in mm (</a:t>
                          </a:r>
                          <a:r>
                            <a:rPr lang="de-DE" sz="1600" b="1" dirty="0" err="1" smtClean="0">
                              <a:latin typeface="+mn-lt"/>
                            </a:rPr>
                            <a:t>calculated</a:t>
                          </a:r>
                          <a:r>
                            <a:rPr lang="de-DE" sz="1600" b="1" dirty="0" smtClean="0">
                              <a:latin typeface="+mn-lt"/>
                            </a:rPr>
                            <a:t>) </a:t>
                          </a:r>
                        </a:p>
                      </a:txBody>
                      <a:tcPr marL="77769" marR="77769" marT="38884" marB="38884" anchor="ctr">
                        <a:solidFill>
                          <a:srgbClr val="7FAB16"/>
                        </a:solidFill>
                      </a:tcPr>
                    </a:tc>
                  </a:tr>
                  <a:tr h="432000">
                    <a:tc>
                      <a:txBody>
                        <a:bodyPr/>
                        <a:lstStyle/>
                        <a:p>
                          <a:pPr algn="ctr"/>
                          <a14:m>
                            <m:oMathPara xmlns:m="http://schemas.openxmlformats.org/officeDocument/2006/math">
                              <m:oMathParaPr>
                                <m:jc m:val="centerGroup"/>
                              </m:oMathParaPr>
                              <m:oMath xmlns:m="http://schemas.openxmlformats.org/officeDocument/2006/math">
                                <m:r>
                                  <a:rPr lang="de-DE" sz="1600" b="0" i="1" noProof="0" dirty="0" smtClean="0">
                                    <a:solidFill>
                                      <a:schemeClr val="tx1"/>
                                    </a:solidFill>
                                    <a:latin typeface="Cambria Math" panose="02040503050406030204" pitchFamily="18" charset="0"/>
                                  </a:rPr>
                                  <m:t>0.10±0.01</m:t>
                                </m:r>
                              </m:oMath>
                            </m:oMathPara>
                          </a14:m>
                          <a:endParaRPr lang="en-GB" sz="1600" b="0" noProof="0" dirty="0">
                            <a:solidFill>
                              <a:schemeClr val="tx1"/>
                            </a:solidFill>
                            <a:latin typeface="+mn-lt"/>
                          </a:endParaRPr>
                        </a:p>
                      </a:txBody>
                      <a:tcPr anchor="ctr">
                        <a:solidFill>
                          <a:srgbClr val="7FAB16">
                            <a:alpha val="30000"/>
                          </a:srgbClr>
                        </a:solidFill>
                      </a:tcPr>
                    </a:tc>
                    <a:tc>
                      <a:txBody>
                        <a:bodyPr/>
                        <a:lstStyle/>
                        <a:p>
                          <a:pPr algn="ctr"/>
                          <a14:m>
                            <m:oMathPara xmlns:m="http://schemas.openxmlformats.org/officeDocument/2006/math">
                              <m:oMathParaPr>
                                <m:jc m:val="centerGroup"/>
                              </m:oMathParaPr>
                              <m:oMath xmlns:m="http://schemas.openxmlformats.org/officeDocument/2006/math">
                                <m:r>
                                  <a:rPr lang="de-DE" sz="1600" b="0" i="1" noProof="0" smtClean="0">
                                    <a:solidFill>
                                      <a:schemeClr val="tx1"/>
                                    </a:solidFill>
                                    <a:latin typeface="Cambria Math" panose="02040503050406030204" pitchFamily="18" charset="0"/>
                                  </a:rPr>
                                  <m:t>0.38±0.04</m:t>
                                </m:r>
                              </m:oMath>
                            </m:oMathPara>
                          </a14:m>
                          <a:endParaRPr lang="en-GB" sz="1600" b="0" noProof="0" dirty="0">
                            <a:solidFill>
                              <a:schemeClr val="tx1"/>
                            </a:solidFill>
                            <a:latin typeface="+mn-lt"/>
                          </a:endParaRPr>
                        </a:p>
                      </a:txBody>
                      <a:tcPr anchor="ctr">
                        <a:solidFill>
                          <a:srgbClr val="7FAB16">
                            <a:alpha val="3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de-DE" sz="1600" b="0" i="1" noProof="0" dirty="0" smtClean="0">
                                    <a:solidFill>
                                      <a:schemeClr val="tx1"/>
                                    </a:solidFill>
                                    <a:latin typeface="Cambria Math" panose="02040503050406030204" pitchFamily="18" charset="0"/>
                                  </a:rPr>
                                  <m:t>0.37±0.05</m:t>
                                </m:r>
                              </m:oMath>
                            </m:oMathPara>
                          </a14:m>
                          <a:endParaRPr lang="en-GB" sz="1600" b="0" noProof="0" dirty="0">
                            <a:solidFill>
                              <a:schemeClr val="tx1"/>
                            </a:solidFill>
                            <a:latin typeface="+mn-lt"/>
                          </a:endParaRPr>
                        </a:p>
                      </a:txBody>
                      <a:tcPr anchor="ctr">
                        <a:solidFill>
                          <a:srgbClr val="7FAB16">
                            <a:alpha val="30000"/>
                          </a:srgbClr>
                        </a:solidFill>
                      </a:tcPr>
                    </a:tc>
                  </a:tr>
                </a:tbl>
              </a:graphicData>
            </a:graphic>
          </p:graphicFrame>
        </mc:Choice>
        <mc:Fallback xmlns="">
          <p:graphicFrame>
            <p:nvGraphicFramePr>
              <p:cNvPr id="45" name="Tabelle 44"/>
              <p:cNvGraphicFramePr>
                <a:graphicFrameLocks noGrp="1"/>
              </p:cNvGraphicFramePr>
              <p:nvPr>
                <p:extLst>
                  <p:ext uri="{D42A27DB-BD31-4B8C-83A1-F6EECF244321}">
                    <p14:modId xmlns:p14="http://schemas.microsoft.com/office/powerpoint/2010/main" val="2626048295"/>
                  </p:ext>
                </p:extLst>
              </p:nvPr>
            </p:nvGraphicFramePr>
            <p:xfrm>
              <a:off x="293367" y="4801071"/>
              <a:ext cx="8532000" cy="1152000"/>
            </p:xfrm>
            <a:graphic>
              <a:graphicData uri="http://schemas.openxmlformats.org/drawingml/2006/table">
                <a:tbl>
                  <a:tblPr firstRow="1" firstCol="1" bandRow="1">
                    <a:tableStyleId>{93296810-A885-4BE3-A3E7-6D5BEEA58F35}</a:tableStyleId>
                  </a:tblPr>
                  <a:tblGrid>
                    <a:gridCol w="2844000"/>
                    <a:gridCol w="2844000"/>
                    <a:gridCol w="2844000"/>
                  </a:tblGrid>
                  <a:tr h="720000">
                    <a:tc>
                      <a:txBody>
                        <a:bodyPr/>
                        <a:lstStyle/>
                        <a:p>
                          <a:endParaRPr lang="en-US"/>
                        </a:p>
                      </a:txBody>
                      <a:tcPr marL="77769" marR="77769" marT="38884" marB="38884" anchor="ctr">
                        <a:blipFill rotWithShape="0">
                          <a:blip r:embed="rId7"/>
                          <a:stretch>
                            <a:fillRect l="-214" t="-840" r="-200642" b="-61345"/>
                          </a:stretch>
                        </a:blipFill>
                      </a:tcPr>
                    </a:tc>
                    <a:tc>
                      <a:txBody>
                        <a:bodyPr/>
                        <a:lstStyle/>
                        <a:p>
                          <a:endParaRPr lang="en-US"/>
                        </a:p>
                      </a:txBody>
                      <a:tcPr marL="77769" marR="77769" marT="38884" marB="38884" anchor="ctr">
                        <a:blipFill rotWithShape="0">
                          <a:blip r:embed="rId7"/>
                          <a:stretch>
                            <a:fillRect l="-100429" t="-840" r="-101073" b="-61345"/>
                          </a:stretch>
                        </a:blipFill>
                      </a:tcPr>
                    </a:tc>
                    <a:tc>
                      <a:txBody>
                        <a:bodyPr/>
                        <a:lstStyle/>
                        <a:p>
                          <a:endParaRPr lang="en-US"/>
                        </a:p>
                      </a:txBody>
                      <a:tcPr marL="77769" marR="77769" marT="38884" marB="38884" anchor="ctr">
                        <a:blipFill rotWithShape="0">
                          <a:blip r:embed="rId7"/>
                          <a:stretch>
                            <a:fillRect l="-200000" t="-840" r="-857" b="-61345"/>
                          </a:stretch>
                        </a:blipFill>
                      </a:tcPr>
                    </a:tc>
                  </a:tr>
                  <a:tr h="432000">
                    <a:tc>
                      <a:txBody>
                        <a:bodyPr/>
                        <a:lstStyle/>
                        <a:p>
                          <a:endParaRPr lang="en-US"/>
                        </a:p>
                      </a:txBody>
                      <a:tcPr anchor="ctr">
                        <a:blipFill rotWithShape="0">
                          <a:blip r:embed="rId7"/>
                          <a:stretch>
                            <a:fillRect l="-214" t="-169014" r="-200642" b="-2817"/>
                          </a:stretch>
                        </a:blipFill>
                      </a:tcPr>
                    </a:tc>
                    <a:tc>
                      <a:txBody>
                        <a:bodyPr/>
                        <a:lstStyle/>
                        <a:p>
                          <a:endParaRPr lang="en-US"/>
                        </a:p>
                      </a:txBody>
                      <a:tcPr anchor="ctr">
                        <a:blipFill rotWithShape="0">
                          <a:blip r:embed="rId7"/>
                          <a:stretch>
                            <a:fillRect l="-100429" t="-169014" r="-101073" b="-2817"/>
                          </a:stretch>
                        </a:blipFill>
                      </a:tcPr>
                    </a:tc>
                    <a:tc>
                      <a:txBody>
                        <a:bodyPr/>
                        <a:lstStyle/>
                        <a:p>
                          <a:endParaRPr lang="en-US"/>
                        </a:p>
                      </a:txBody>
                      <a:tcPr anchor="ctr">
                        <a:blipFill rotWithShape="0">
                          <a:blip r:embed="rId7"/>
                          <a:stretch>
                            <a:fillRect l="-200000" t="-169014" r="-857" b="-2817"/>
                          </a:stretch>
                        </a:blipFill>
                      </a:tcPr>
                    </a:tc>
                  </a:tr>
                </a:tbl>
              </a:graphicData>
            </a:graphic>
          </p:graphicFrame>
        </mc:Fallback>
      </mc:AlternateContent>
    </p:spTree>
    <p:extLst>
      <p:ext uri="{BB962C8B-B14F-4D97-AF65-F5344CB8AC3E}">
        <p14:creationId xmlns:p14="http://schemas.microsoft.com/office/powerpoint/2010/main" val="3604603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äsentationsvorlage_BWL9">
  <a:themeElements>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 2">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1_TUD_Präsentation_r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1_TUD_Präsentation_r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1_TUD_Präsentation_r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1_TUD_Präsentation_r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1_TUD_Präsentation_r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1_TUD_Präsentation_r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1_TUD_Präsentation_r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1_TUD_Präsentation_r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1_TUD_Präsentation_r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1_TUD_Präsentation_r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1_TUD_Präsentation_r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1_TUD_Präsentation_r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Präsentationsvorlage_BWL9</Template>
  <TotalTime>0</TotalTime>
  <Words>1378</Words>
  <Application>Microsoft Office PowerPoint</Application>
  <PresentationFormat>Bildschirmpräsentation (4:3)</PresentationFormat>
  <Paragraphs>366</Paragraphs>
  <Slides>22</Slides>
  <Notes>6</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22</vt:i4>
      </vt:variant>
    </vt:vector>
  </HeadingPairs>
  <TitlesOfParts>
    <vt:vector size="33" baseType="lpstr">
      <vt:lpstr>Arial</vt:lpstr>
      <vt:lpstr>Bitstream Charter</vt:lpstr>
      <vt:lpstr>Calibri</vt:lpstr>
      <vt:lpstr>Cambria</vt:lpstr>
      <vt:lpstr>Cambria Math</vt:lpstr>
      <vt:lpstr>Stafford</vt:lpstr>
      <vt:lpstr>Tahoma</vt:lpstr>
      <vt:lpstr>Times New Roman</vt:lpstr>
      <vt:lpstr>Verdana</vt:lpstr>
      <vt:lpstr>Wingdings</vt:lpstr>
      <vt:lpstr>Präsentationsvorlage_BWL9</vt:lpstr>
      <vt:lpstr>Status of the S-DALINAC</vt:lpstr>
      <vt:lpstr>PowerPoint-Präsentation</vt:lpstr>
      <vt:lpstr>Milestones Since August 2017</vt:lpstr>
      <vt:lpstr>Milestones Since August 2017</vt:lpstr>
      <vt:lpstr>Optimization of Energy Resolution</vt:lpstr>
      <vt:lpstr>Best Result – New Record</vt:lpstr>
      <vt:lpstr>Reduction of Background</vt:lpstr>
      <vt:lpstr>Milestones Since August 2017</vt:lpstr>
      <vt:lpstr>Beam Width - Wire Scanner</vt:lpstr>
      <vt:lpstr>Beam Width – OTR Target</vt:lpstr>
      <vt:lpstr>Measurement of Dispersion</vt:lpstr>
      <vt:lpstr>Milestones Since August 2017</vt:lpstr>
      <vt:lpstr>Milestones Since August 2017</vt:lpstr>
      <vt:lpstr>Beam Based Alignment</vt:lpstr>
      <vt:lpstr>Milestones Since August 2017</vt:lpstr>
      <vt:lpstr>Simplified Scheme</vt:lpstr>
      <vt:lpstr>Simplified Scheme</vt:lpstr>
      <vt:lpstr>Costs for Refurbishment</vt:lpstr>
      <vt:lpstr>Status He-Refrigerator</vt:lpstr>
      <vt:lpstr>Status Cavities – Measurement ongoing Average Q0 vs max. Gradient</vt:lpstr>
      <vt:lpstr>PowerPoint-Präsentation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Moritz Lohse</dc:creator>
  <cp:lastModifiedBy>Pietralla</cp:lastModifiedBy>
  <cp:revision>259</cp:revision>
  <cp:lastPrinted>2017-03-14T17:02:28Z</cp:lastPrinted>
  <dcterms:created xsi:type="dcterms:W3CDTF">2009-12-23T09:42:49Z</dcterms:created>
  <dcterms:modified xsi:type="dcterms:W3CDTF">2018-07-03T22:19:14Z</dcterms:modified>
</cp:coreProperties>
</file>