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274" r:id="rId9"/>
    <p:sldId id="322" r:id="rId10"/>
    <p:sldId id="316" r:id="rId11"/>
    <p:sldId id="323" r:id="rId12"/>
    <p:sldId id="346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howGuides="1">
      <p:cViewPr varScale="1">
        <p:scale>
          <a:sx n="63" d="100"/>
          <a:sy n="63" d="100"/>
        </p:scale>
        <p:origin x="56" y="1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Government Funding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Third Party Revenue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2618754815972302"/>
          <c:h val="0.3515914993900057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 err="1">
              <a:solidFill>
                <a:srgbClr val="C00000"/>
              </a:solidFill>
            </a:rPr>
            <a:t>Internationals</a:t>
          </a:r>
          <a:endParaRPr lang="de-DE" sz="14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12.08.2024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12.08.2024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>
            <a:normAutofit/>
          </a:bodyPr>
          <a:lstStyle/>
          <a:p>
            <a:r>
              <a:rPr lang="en-US" sz="2000" dirty="0"/>
              <a:t>Department of Electrical Engineering and Information Technology</a:t>
            </a:r>
            <a:endParaRPr lang="de-DE" sz="2000" dirty="0"/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Overall in the top group of all electrical engineering degree </a:t>
            </a:r>
            <a:r>
              <a:rPr lang="en-US" sz="16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programmes</a:t>
            </a:r>
            <a:endParaRPr lang="de-DE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1st place in the category "Support at the start of studies"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2nd place in the category "General study situation"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4690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Students 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of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7176000" y="5093071"/>
            <a:ext cx="151705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Femals</a:t>
            </a:r>
            <a:endParaRPr lang="de-DE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 err="1"/>
              <a:t>Our</a:t>
            </a:r>
            <a:r>
              <a:rPr lang="de-DE" sz="4400" dirty="0"/>
              <a:t> Degree </a:t>
            </a:r>
            <a:r>
              <a:rPr lang="de-DE" sz="4400" dirty="0" err="1"/>
              <a:t>programmes</a:t>
            </a:r>
            <a:endParaRPr lang="de-DE" sz="4400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542096" cy="389841"/>
                  <a:chOff x="5016000" y="453229"/>
                  <a:chExt cx="1542096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42096" cy="338554"/>
                    <a:chOff x="5016000" y="453229"/>
                    <a:chExt cx="1542096" cy="33855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183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Mechanical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  <a:p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Industrial Engineering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Civil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Mathematics</a:t>
                      </a:r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Architecture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adjacent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degree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programmes</a:t>
              </a:r>
              <a:endPara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35E539-C828-4557-91C7-A2AC086BC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67" y="2348999"/>
            <a:ext cx="9645037" cy="42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General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Computational Methods in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Electrical</a:t>
            </a:r>
            <a:r>
              <a:rPr lang="de-DE" dirty="0"/>
              <a:t> Power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Communication Technology and Sensor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Sensors, </a:t>
            </a:r>
            <a:r>
              <a:rPr lang="de-DE" dirty="0" err="1"/>
              <a:t>Actuators</a:t>
            </a:r>
            <a:r>
              <a:rPr lang="de-DE" dirty="0"/>
              <a:t> and Electronics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Distributed </a:t>
            </a:r>
            <a:r>
              <a:rPr lang="de-DE" dirty="0" err="1"/>
              <a:t>Autonomous</a:t>
            </a:r>
            <a:r>
              <a:rPr lang="de-DE" dirty="0"/>
              <a:t> Systems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Specialisations</a:t>
            </a:r>
            <a:r>
              <a:rPr lang="de-DE" dirty="0"/>
              <a:t> in </a:t>
            </a:r>
            <a:r>
              <a:rPr lang="de-DE" dirty="0" err="1"/>
              <a:t>etit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Biomedical Engineering (B.Sc. / M.Sc.)</a:t>
            </a:r>
            <a:br>
              <a:rPr lang="de-DE" b="1" dirty="0"/>
            </a:br>
            <a:r>
              <a:rPr lang="en-US" dirty="0"/>
              <a:t>Electrical Engineering and Information Technology + Medicine</a:t>
            </a:r>
            <a:endParaRPr lang="de-DE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 err="1"/>
              <a:t>Mechatronics</a:t>
            </a:r>
            <a:r>
              <a:rPr lang="de-DE" b="1" dirty="0"/>
              <a:t>  (B.Sc. / M.Sc.)</a:t>
            </a:r>
            <a:br>
              <a:rPr lang="de-DE" b="1" dirty="0"/>
            </a:br>
            <a:r>
              <a:rPr lang="en-US" dirty="0"/>
              <a:t>Electrical Engineering and Information Technology + Mechanical Engineering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 Systems Engineering (B.Sc. / M.Sc.)</a:t>
            </a:r>
            <a:br>
              <a:rPr lang="de-DE" b="1" dirty="0"/>
            </a:br>
            <a:r>
              <a:rPr lang="en-US" dirty="0"/>
              <a:t>Electrical and Information Engineering + Computer Science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	European </a:t>
            </a: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	(ERASMUS+)</a:t>
            </a:r>
          </a:p>
          <a:p>
            <a:pPr marL="0" indent="0">
              <a:buNone/>
            </a:pPr>
            <a:r>
              <a:rPr lang="de-DE" b="1" dirty="0"/>
              <a:t>10+   	Double-Degree </a:t>
            </a:r>
            <a:r>
              <a:rPr lang="de-DE" b="1" dirty="0" err="1"/>
              <a:t>agreements</a:t>
            </a:r>
            <a:endParaRPr lang="de-DE" b="1" dirty="0"/>
          </a:p>
          <a:p>
            <a:pPr marL="0" indent="0">
              <a:buNone/>
            </a:pPr>
            <a:r>
              <a:rPr lang="de-DE" b="1" dirty="0"/>
              <a:t>30+ 	Non-European </a:t>
            </a:r>
            <a:r>
              <a:rPr lang="de-DE" b="1" dirty="0" err="1"/>
              <a:t>cooperation</a:t>
            </a:r>
            <a:r>
              <a:rPr lang="de-DE" b="1" dirty="0"/>
              <a:t> 	</a:t>
            </a:r>
            <a:r>
              <a:rPr lang="de-DE" b="1" dirty="0" err="1"/>
              <a:t>partners</a:t>
            </a:r>
            <a:r>
              <a:rPr lang="de-DE" b="1" dirty="0"/>
              <a:t> (bilateral </a:t>
            </a:r>
            <a:r>
              <a:rPr lang="de-DE" b="1" dirty="0" err="1"/>
              <a:t>programmes</a:t>
            </a:r>
            <a:r>
              <a:rPr lang="de-DE" b="1" dirty="0"/>
              <a:t>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en-US" dirty="0"/>
              <a:t>Partners all over the world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Agreements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UOM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Valéncia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262499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Sao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Main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Medical Engineering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Networked</a:t>
            </a:r>
            <a:r>
              <a:rPr lang="de-DE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Novel Component and System Components Concepts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Selected </a:t>
            </a:r>
            <a:r>
              <a:rPr lang="de-DE" sz="4400" dirty="0" err="1"/>
              <a:t>industrial</a:t>
            </a:r>
            <a:r>
              <a:rPr lang="de-DE" sz="4400" dirty="0"/>
              <a:t> </a:t>
            </a:r>
            <a:r>
              <a:rPr lang="de-DE" sz="4400" dirty="0" err="1"/>
              <a:t>cooperations</a:t>
            </a:r>
            <a:endParaRPr lang="de-DE" sz="4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The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One of the leading technical universities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Germany's first autonomous university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around 26,000 students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one of the universities with the highest proportion of international students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interdisciplinary in teaching and research</a:t>
            </a: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/>
              <a:t>Our</a:t>
            </a:r>
            <a:r>
              <a:rPr lang="de-DE" sz="4400" dirty="0"/>
              <a:t> </a:t>
            </a:r>
            <a:r>
              <a:rPr lang="de-DE" sz="4400" dirty="0" err="1"/>
              <a:t>past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en-US" dirty="0"/>
              <a:t> Prof. Dr. Dr.-Ing. </a:t>
            </a:r>
            <a:r>
              <a:rPr lang="en-US" dirty="0" err="1"/>
              <a:t>E.h.</a:t>
            </a:r>
            <a:r>
              <a:rPr lang="en-US" dirty="0"/>
              <a:t> Erasmus </a:t>
            </a:r>
            <a:r>
              <a:rPr lang="en-US" dirty="0" err="1"/>
              <a:t>Kittler</a:t>
            </a:r>
            <a:r>
              <a:rPr lang="en-US" dirty="0"/>
              <a:t> (1852-1929) establishes the world's first Chair of Electrical Engineering at the TH Darmstadt</a:t>
            </a:r>
            <a:endParaRPr lang="de-DE" dirty="0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en-US" dirty="0"/>
              <a:t>In the </a:t>
            </a:r>
            <a:r>
              <a:rPr lang="en-US" dirty="0" err="1"/>
              <a:t>centre</a:t>
            </a:r>
            <a:r>
              <a:rPr lang="en-US" dirty="0"/>
              <a:t> of the Rhine-Main metropolitan region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More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FIRST!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</a:t>
            </a:r>
            <a:r>
              <a:rPr lang="en-US" sz="2400" dirty="0"/>
              <a:t> Prof. Dr. Dr.-Ing. </a:t>
            </a:r>
            <a:r>
              <a:rPr lang="en-US" sz="2400" dirty="0" err="1"/>
              <a:t>E.h.</a:t>
            </a:r>
            <a:r>
              <a:rPr lang="en-US" sz="2400" dirty="0"/>
              <a:t> Erasmus </a:t>
            </a:r>
            <a:r>
              <a:rPr lang="en-US" sz="2400" dirty="0" err="1"/>
              <a:t>Kittler</a:t>
            </a:r>
            <a:r>
              <a:rPr lang="en-US" sz="2400" dirty="0"/>
              <a:t> (1852-1929) establishes the world's first Chair of Electrical Engineering at the TH Darmstadt</a:t>
            </a:r>
            <a:endParaRPr lang="de-DE" sz="24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first academic Chairs in Germany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Telecommunications</a:t>
            </a:r>
          </a:p>
          <a:p>
            <a:pPr marL="0" indent="0">
              <a:buNone/>
            </a:pPr>
            <a:r>
              <a:rPr lang="de-DE" dirty="0"/>
              <a:t>1914	High </a:t>
            </a:r>
            <a:r>
              <a:rPr lang="de-DE" dirty="0" err="1"/>
              <a:t>Voltage</a:t>
            </a:r>
            <a:r>
              <a:rPr lang="de-DE" dirty="0"/>
              <a:t> Technology</a:t>
            </a:r>
          </a:p>
          <a:p>
            <a:pPr marL="0" indent="0">
              <a:buNone/>
            </a:pPr>
            <a:r>
              <a:rPr lang="de-DE" dirty="0"/>
              <a:t>1954	Control Systems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</a:t>
            </a:r>
            <a:r>
              <a:rPr lang="de-DE" dirty="0" err="1"/>
              <a:t>Electromechanical</a:t>
            </a:r>
            <a:r>
              <a:rPr lang="de-DE" dirty="0"/>
              <a:t> Systems</a:t>
            </a:r>
          </a:p>
          <a:p>
            <a:pPr marL="0" indent="0">
              <a:buNone/>
            </a:pPr>
            <a:r>
              <a:rPr lang="de-DE" dirty="0"/>
              <a:t>1963	Power Electronics</a:t>
            </a:r>
          </a:p>
          <a:p>
            <a:pPr marL="0" indent="0">
              <a:buNone/>
            </a:pPr>
            <a:r>
              <a:rPr lang="de-DE" dirty="0"/>
              <a:t>1996	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2013	</a:t>
            </a:r>
            <a:r>
              <a:rPr lang="de-DE" dirty="0" err="1"/>
              <a:t>Bioinspired</a:t>
            </a:r>
            <a:r>
              <a:rPr lang="de-DE" dirty="0"/>
              <a:t> Communication Systems</a:t>
            </a:r>
          </a:p>
          <a:p>
            <a:pPr marL="0" indent="0">
              <a:buNone/>
            </a:pPr>
            <a:r>
              <a:rPr lang="de-DE" dirty="0"/>
              <a:t>2022	Hardware </a:t>
            </a:r>
            <a:r>
              <a:rPr lang="de-DE" dirty="0" err="1"/>
              <a:t>for</a:t>
            </a:r>
            <a:r>
              <a:rPr lang="de-DE" dirty="0"/>
              <a:t> AI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tradition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en-US" sz="2800" dirty="0"/>
              <a:t>Modern three-phase motors</a:t>
            </a:r>
          </a:p>
          <a:p>
            <a:r>
              <a:rPr lang="en-US" sz="2800" dirty="0"/>
              <a:t>Radio-controlled clocks</a:t>
            </a:r>
          </a:p>
          <a:p>
            <a:r>
              <a:rPr lang="en-US" sz="2800" dirty="0" err="1"/>
              <a:t>Elektret</a:t>
            </a:r>
            <a:r>
              <a:rPr lang="en-US" sz="2800" dirty="0"/>
              <a:t>  microphone</a:t>
            </a:r>
          </a:p>
          <a:p>
            <a:r>
              <a:rPr lang="en-US" sz="2800" dirty="0"/>
              <a:t>Darmstadt solar houses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Professors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Research </a:t>
            </a:r>
            <a:r>
              <a:rPr lang="de-DE" sz="1600" b="1" dirty="0" err="1"/>
              <a:t>Assistants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and Technical </a:t>
            </a:r>
            <a:r>
              <a:rPr lang="de-DE" sz="1600" b="1" dirty="0" err="1"/>
              <a:t>Staff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Students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 Degree Programmes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 Degree Programmes</a:t>
            </a: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Facts and </a:t>
            </a:r>
            <a:r>
              <a:rPr lang="de-DE" sz="4100" dirty="0" err="1"/>
              <a:t>figures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12.08.2024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2"/>
              <a:ext cx="7875662" cy="879078"/>
              <a:chOff x="1340635" y="3495665"/>
              <a:chExt cx="7875662" cy="879078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450228" y="302431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744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6433" y="295984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Ralf Steinmetz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7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Electrical Power Systems with Integration of Renewable Energies</a:t>
                  </a:r>
                  <a:endParaRPr lang="de-DE" sz="7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Computer Systems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Integrated Electronic Systems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 Electronics and Control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Drives</a:t>
                </a: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Radiotherapy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Technology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Communication Systems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New Materials Electronics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 and Sensor Technology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</a:t>
                      </a: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organizing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Systems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1"/>
              <a:ext cx="7875660" cy="879079"/>
              <a:chOff x="1340635" y="3495664"/>
              <a:chExt cx="7875660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Microwave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Engineeing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 err="1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Accelerator</a:t>
                  </a:r>
                  <a:r>
                    <a:rPr lang="de-DE" sz="900" kern="12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Technology</a:t>
                  </a:r>
                  <a:endParaRPr lang="de-DE" sz="9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 Communication Systems</a:t>
                    </a: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Communications Engineering</a:t>
                    </a: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</a:t>
                    </a:r>
                    <a:r>
                      <a:rPr lang="de-DE" sz="700" kern="1200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Lighting</a:t>
                    </a: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Systems and Visual Processing</a:t>
                    </a: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Methods and Intelligent Systems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 Information Networks and Systems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510127" y="300377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High Voltage Laboratories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Terahertz</a:t>
              </a:r>
              <a:r>
                <a:rPr lang="de-DE" sz="9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Devices and Systems</a:t>
              </a:r>
              <a:endParaRPr lang="de-DE" sz="9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Computational </a:t>
              </a: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Electromagnetics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Biophotonics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Biomedical Engineering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Artificially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Intelligent Systems in Medicine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Systems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and Cyber-Physical Systems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 Networks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Electromagnetic</a:t>
                  </a: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Field Theory</a:t>
                  </a: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b="0" i="0" dirty="0" err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Electrical</a:t>
                    </a:r>
                    <a:r>
                      <a:rPr lang="de-DE" sz="9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 Drive Systems</a:t>
                    </a:r>
                    <a:endParaRPr lang="de-DE" sz="9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Integrated Micro- and Nanosystems</a:t>
                      </a:r>
                      <a:endPara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Accelerator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Physics</a:t>
                      </a: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7729" y="202854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6332" y="2939301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Multimedia Communications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Intelligence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342B6186-8DF0-45CE-A8F1-702C6CA803D0}"/>
              </a:ext>
            </a:extLst>
          </p:cNvPr>
          <p:cNvSpPr/>
          <p:nvPr/>
        </p:nvSpPr>
        <p:spPr>
          <a:xfrm>
            <a:off x="1945632" y="3743318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81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12.08.2024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financing</a:t>
            </a:r>
            <a:endParaRPr lang="de-DE" dirty="0"/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12.08.2024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50919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638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FrontPage</vt:lpstr>
      <vt:lpstr>Roboto</vt:lpstr>
      <vt:lpstr>Tahoma</vt:lpstr>
      <vt:lpstr>Wingdings</vt:lpstr>
      <vt:lpstr>Template</vt:lpstr>
      <vt:lpstr>  THE FIRST  ELECTRICAL ENGINEERS</vt:lpstr>
      <vt:lpstr>Our past</vt:lpstr>
      <vt:lpstr>FIRST!</vt:lpstr>
      <vt:lpstr>Many first academic Chairs in Germany</vt:lpstr>
      <vt:lpstr>Innovation is our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Agreements</vt:lpstr>
      <vt:lpstr>Main research areas</vt:lpstr>
      <vt:lpstr>Selected industrial cooperations</vt:lpstr>
      <vt:lpstr>PowerPoint-Präsentation</vt:lpstr>
      <vt:lpstr>In the centre of the Rhine-Main metropolitan region</vt:lpstr>
      <vt:lpstr>More information about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2024-08-12T14:15:42Z</dcterms:modified>
</cp:coreProperties>
</file>